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9" r:id="rId2"/>
    <p:sldId id="850" r:id="rId3"/>
    <p:sldId id="920" r:id="rId4"/>
    <p:sldId id="921" r:id="rId5"/>
    <p:sldId id="805" r:id="rId6"/>
    <p:sldId id="922" r:id="rId7"/>
    <p:sldId id="265" r:id="rId8"/>
    <p:sldId id="685" r:id="rId9"/>
    <p:sldId id="592" r:id="rId10"/>
    <p:sldId id="744" r:id="rId11"/>
    <p:sldId id="851" r:id="rId12"/>
    <p:sldId id="857" r:id="rId13"/>
    <p:sldId id="858" r:id="rId14"/>
    <p:sldId id="859" r:id="rId15"/>
    <p:sldId id="860" r:id="rId16"/>
    <p:sldId id="861" r:id="rId17"/>
    <p:sldId id="864" r:id="rId18"/>
    <p:sldId id="817" r:id="rId19"/>
    <p:sldId id="885" r:id="rId20"/>
    <p:sldId id="878" r:id="rId21"/>
    <p:sldId id="908" r:id="rId22"/>
    <p:sldId id="911" r:id="rId23"/>
    <p:sldId id="924" r:id="rId24"/>
    <p:sldId id="925" r:id="rId25"/>
    <p:sldId id="8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43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D7F170-4C93-46EC-9C3A-40B424F8CE1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3BDA2F7-1F30-4564-AAFA-6B2056B5D41C}">
      <dgm:prSet/>
      <dgm:spPr/>
      <dgm:t>
        <a:bodyPr/>
        <a:lstStyle/>
        <a:p>
          <a:r>
            <a:rPr lang="en-US"/>
            <a:t>Global hydrodynamical models of internal tides and internal gravity waves (IGWs) can be used to examine the relative contributions of internal waves and balanced motions to SSH.</a:t>
          </a:r>
        </a:p>
      </dgm:t>
    </dgm:pt>
    <dgm:pt modelId="{5036CD4B-0FD2-4CE3-8062-9551028665C3}" type="parTrans" cxnId="{77652FCB-AC79-483C-9359-CDD7B78EA74E}">
      <dgm:prSet/>
      <dgm:spPr/>
      <dgm:t>
        <a:bodyPr/>
        <a:lstStyle/>
        <a:p>
          <a:endParaRPr lang="en-US"/>
        </a:p>
      </dgm:t>
    </dgm:pt>
    <dgm:pt modelId="{DBF253C9-A178-4208-B44A-D819C4E9F2EC}" type="sibTrans" cxnId="{77652FCB-AC79-483C-9359-CDD7B78EA74E}">
      <dgm:prSet/>
      <dgm:spPr/>
      <dgm:t>
        <a:bodyPr/>
        <a:lstStyle/>
        <a:p>
          <a:endParaRPr lang="en-US"/>
        </a:p>
      </dgm:t>
    </dgm:pt>
    <dgm:pt modelId="{F0DF5238-118A-486B-9791-03ED04F0EFC1}">
      <dgm:prSet/>
      <dgm:spPr/>
      <dgm:t>
        <a:bodyPr/>
        <a:lstStyle/>
        <a:p>
          <a:r>
            <a:rPr lang="en-US"/>
            <a:t>They are a new frontier in global ocean modeling.</a:t>
          </a:r>
        </a:p>
      </dgm:t>
    </dgm:pt>
    <dgm:pt modelId="{59CFF2D0-B16B-43D9-8F8A-77DC18FAE05B}" type="parTrans" cxnId="{1A4C6A65-DCE8-42F7-AC91-F7F9D7CC4C6F}">
      <dgm:prSet/>
      <dgm:spPr/>
      <dgm:t>
        <a:bodyPr/>
        <a:lstStyle/>
        <a:p>
          <a:endParaRPr lang="en-US"/>
        </a:p>
      </dgm:t>
    </dgm:pt>
    <dgm:pt modelId="{DBE7B037-9469-487E-9C83-1374E6C95935}" type="sibTrans" cxnId="{1A4C6A65-DCE8-42F7-AC91-F7F9D7CC4C6F}">
      <dgm:prSet/>
      <dgm:spPr/>
      <dgm:t>
        <a:bodyPr/>
        <a:lstStyle/>
        <a:p>
          <a:endParaRPr lang="en-US"/>
        </a:p>
      </dgm:t>
    </dgm:pt>
    <dgm:pt modelId="{4CB07B7B-F200-A440-8697-914028EAE0AA}" type="pres">
      <dgm:prSet presAssocID="{33D7F170-4C93-46EC-9C3A-40B424F8CE1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78A5AFA-4596-9043-A804-87BDF8DA4C5A}" type="pres">
      <dgm:prSet presAssocID="{E3BDA2F7-1F30-4564-AAFA-6B2056B5D41C}" presName="hierRoot1" presStyleCnt="0"/>
      <dgm:spPr/>
    </dgm:pt>
    <dgm:pt modelId="{E03194CD-C351-3948-BC9E-48CE31A0F1A4}" type="pres">
      <dgm:prSet presAssocID="{E3BDA2F7-1F30-4564-AAFA-6B2056B5D41C}" presName="composite" presStyleCnt="0"/>
      <dgm:spPr/>
    </dgm:pt>
    <dgm:pt modelId="{101BAE51-454C-7A40-854B-D96FC22FF881}" type="pres">
      <dgm:prSet presAssocID="{E3BDA2F7-1F30-4564-AAFA-6B2056B5D41C}" presName="background" presStyleLbl="node0" presStyleIdx="0" presStyleCnt="2"/>
      <dgm:spPr/>
    </dgm:pt>
    <dgm:pt modelId="{0F6D82D5-2D88-D84D-A1A2-BA3D09F924C0}" type="pres">
      <dgm:prSet presAssocID="{E3BDA2F7-1F30-4564-AAFA-6B2056B5D41C}" presName="text" presStyleLbl="fgAcc0" presStyleIdx="0" presStyleCnt="2">
        <dgm:presLayoutVars>
          <dgm:chPref val="3"/>
        </dgm:presLayoutVars>
      </dgm:prSet>
      <dgm:spPr/>
    </dgm:pt>
    <dgm:pt modelId="{F8677F44-2778-4D46-84BE-2E92AD7F8E73}" type="pres">
      <dgm:prSet presAssocID="{E3BDA2F7-1F30-4564-AAFA-6B2056B5D41C}" presName="hierChild2" presStyleCnt="0"/>
      <dgm:spPr/>
    </dgm:pt>
    <dgm:pt modelId="{783EF0F4-9E46-7D47-8C1E-96841E22B074}" type="pres">
      <dgm:prSet presAssocID="{F0DF5238-118A-486B-9791-03ED04F0EFC1}" presName="hierRoot1" presStyleCnt="0"/>
      <dgm:spPr/>
    </dgm:pt>
    <dgm:pt modelId="{992741DC-7A4D-A745-B6C8-2F374CA51548}" type="pres">
      <dgm:prSet presAssocID="{F0DF5238-118A-486B-9791-03ED04F0EFC1}" presName="composite" presStyleCnt="0"/>
      <dgm:spPr/>
    </dgm:pt>
    <dgm:pt modelId="{D25229B8-9ACC-6648-BC91-1E564B4091A4}" type="pres">
      <dgm:prSet presAssocID="{F0DF5238-118A-486B-9791-03ED04F0EFC1}" presName="background" presStyleLbl="node0" presStyleIdx="1" presStyleCnt="2"/>
      <dgm:spPr/>
    </dgm:pt>
    <dgm:pt modelId="{D8ED4E8E-0A95-C142-929A-09B957606403}" type="pres">
      <dgm:prSet presAssocID="{F0DF5238-118A-486B-9791-03ED04F0EFC1}" presName="text" presStyleLbl="fgAcc0" presStyleIdx="1" presStyleCnt="2">
        <dgm:presLayoutVars>
          <dgm:chPref val="3"/>
        </dgm:presLayoutVars>
      </dgm:prSet>
      <dgm:spPr/>
    </dgm:pt>
    <dgm:pt modelId="{7D38B7B4-9F82-1B47-8FD6-EEDBB689A2D9}" type="pres">
      <dgm:prSet presAssocID="{F0DF5238-118A-486B-9791-03ED04F0EFC1}" presName="hierChild2" presStyleCnt="0"/>
      <dgm:spPr/>
    </dgm:pt>
  </dgm:ptLst>
  <dgm:cxnLst>
    <dgm:cxn modelId="{1A4C6A65-DCE8-42F7-AC91-F7F9D7CC4C6F}" srcId="{33D7F170-4C93-46EC-9C3A-40B424F8CE1B}" destId="{F0DF5238-118A-486B-9791-03ED04F0EFC1}" srcOrd="1" destOrd="0" parTransId="{59CFF2D0-B16B-43D9-8F8A-77DC18FAE05B}" sibTransId="{DBE7B037-9469-487E-9C83-1374E6C95935}"/>
    <dgm:cxn modelId="{A35C5276-016D-DC48-A1C6-7FCA0FCAC4F4}" type="presOf" srcId="{33D7F170-4C93-46EC-9C3A-40B424F8CE1B}" destId="{4CB07B7B-F200-A440-8697-914028EAE0AA}" srcOrd="0" destOrd="0" presId="urn:microsoft.com/office/officeart/2005/8/layout/hierarchy1"/>
    <dgm:cxn modelId="{DFE0FB83-FE5B-CF49-8251-51EB5B566A9F}" type="presOf" srcId="{F0DF5238-118A-486B-9791-03ED04F0EFC1}" destId="{D8ED4E8E-0A95-C142-929A-09B957606403}" srcOrd="0" destOrd="0" presId="urn:microsoft.com/office/officeart/2005/8/layout/hierarchy1"/>
    <dgm:cxn modelId="{69A6B894-D360-8E41-84C6-DDB185BF8CFE}" type="presOf" srcId="{E3BDA2F7-1F30-4564-AAFA-6B2056B5D41C}" destId="{0F6D82D5-2D88-D84D-A1A2-BA3D09F924C0}" srcOrd="0" destOrd="0" presId="urn:microsoft.com/office/officeart/2005/8/layout/hierarchy1"/>
    <dgm:cxn modelId="{77652FCB-AC79-483C-9359-CDD7B78EA74E}" srcId="{33D7F170-4C93-46EC-9C3A-40B424F8CE1B}" destId="{E3BDA2F7-1F30-4564-AAFA-6B2056B5D41C}" srcOrd="0" destOrd="0" parTransId="{5036CD4B-0FD2-4CE3-8062-9551028665C3}" sibTransId="{DBF253C9-A178-4208-B44A-D819C4E9F2EC}"/>
    <dgm:cxn modelId="{561AE8E4-1540-2B49-BFB9-F7FBA7550079}" type="presParOf" srcId="{4CB07B7B-F200-A440-8697-914028EAE0AA}" destId="{378A5AFA-4596-9043-A804-87BDF8DA4C5A}" srcOrd="0" destOrd="0" presId="urn:microsoft.com/office/officeart/2005/8/layout/hierarchy1"/>
    <dgm:cxn modelId="{832B9B5F-3DF9-054C-985B-0E47620064D5}" type="presParOf" srcId="{378A5AFA-4596-9043-A804-87BDF8DA4C5A}" destId="{E03194CD-C351-3948-BC9E-48CE31A0F1A4}" srcOrd="0" destOrd="0" presId="urn:microsoft.com/office/officeart/2005/8/layout/hierarchy1"/>
    <dgm:cxn modelId="{8D8B108B-2AAA-824C-8524-ED4A204EDA11}" type="presParOf" srcId="{E03194CD-C351-3948-BC9E-48CE31A0F1A4}" destId="{101BAE51-454C-7A40-854B-D96FC22FF881}" srcOrd="0" destOrd="0" presId="urn:microsoft.com/office/officeart/2005/8/layout/hierarchy1"/>
    <dgm:cxn modelId="{6960A5A6-9131-FE47-B246-B1069D46BF24}" type="presParOf" srcId="{E03194CD-C351-3948-BC9E-48CE31A0F1A4}" destId="{0F6D82D5-2D88-D84D-A1A2-BA3D09F924C0}" srcOrd="1" destOrd="0" presId="urn:microsoft.com/office/officeart/2005/8/layout/hierarchy1"/>
    <dgm:cxn modelId="{E3E689BE-3D95-D140-B78C-749915558C96}" type="presParOf" srcId="{378A5AFA-4596-9043-A804-87BDF8DA4C5A}" destId="{F8677F44-2778-4D46-84BE-2E92AD7F8E73}" srcOrd="1" destOrd="0" presId="urn:microsoft.com/office/officeart/2005/8/layout/hierarchy1"/>
    <dgm:cxn modelId="{C85BB846-4B45-1D47-A932-09D65D823A15}" type="presParOf" srcId="{4CB07B7B-F200-A440-8697-914028EAE0AA}" destId="{783EF0F4-9E46-7D47-8C1E-96841E22B074}" srcOrd="1" destOrd="0" presId="urn:microsoft.com/office/officeart/2005/8/layout/hierarchy1"/>
    <dgm:cxn modelId="{25E54200-BBD1-A84E-9129-698200EA5873}" type="presParOf" srcId="{783EF0F4-9E46-7D47-8C1E-96841E22B074}" destId="{992741DC-7A4D-A745-B6C8-2F374CA51548}" srcOrd="0" destOrd="0" presId="urn:microsoft.com/office/officeart/2005/8/layout/hierarchy1"/>
    <dgm:cxn modelId="{FA8F1D52-285F-C449-BAF6-0EC147A63822}" type="presParOf" srcId="{992741DC-7A4D-A745-B6C8-2F374CA51548}" destId="{D25229B8-9ACC-6648-BC91-1E564B4091A4}" srcOrd="0" destOrd="0" presId="urn:microsoft.com/office/officeart/2005/8/layout/hierarchy1"/>
    <dgm:cxn modelId="{306BE4C4-B054-4A4A-8C28-34A1D1DF5E82}" type="presParOf" srcId="{992741DC-7A4D-A745-B6C8-2F374CA51548}" destId="{D8ED4E8E-0A95-C142-929A-09B957606403}" srcOrd="1" destOrd="0" presId="urn:microsoft.com/office/officeart/2005/8/layout/hierarchy1"/>
    <dgm:cxn modelId="{8FAADB04-6D6C-D64A-B719-7AFE9C8C2C03}" type="presParOf" srcId="{783EF0F4-9E46-7D47-8C1E-96841E22B074}" destId="{7D38B7B4-9F82-1B47-8FD6-EEDBB689A2D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949BFC-A60E-4D95-A30E-C4027A499189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DD7E5C1-F337-4716-90DD-4A9F6EACCCE7}">
      <dgm:prSet/>
      <dgm:spPr/>
      <dgm:t>
        <a:bodyPr/>
        <a:lstStyle/>
        <a:p>
          <a:r>
            <a:rPr lang="en-US" dirty="0"/>
            <a:t>HYCOM could offer a hydrodynamical correction model for phase-locked internal tides, to complement empirical models derived from analysis of nadir and SWOT altimetry.</a:t>
          </a:r>
        </a:p>
      </dgm:t>
    </dgm:pt>
    <dgm:pt modelId="{250DDB77-A6B3-4A72-80AC-F175214A9049}" type="parTrans" cxnId="{2708B131-DA9E-4D77-A8BC-F40D39428B84}">
      <dgm:prSet/>
      <dgm:spPr/>
      <dgm:t>
        <a:bodyPr/>
        <a:lstStyle/>
        <a:p>
          <a:endParaRPr lang="en-US"/>
        </a:p>
      </dgm:t>
    </dgm:pt>
    <dgm:pt modelId="{1290D856-3240-4ED6-B2A9-3C5A59D8A27B}" type="sibTrans" cxnId="{2708B131-DA9E-4D77-A8BC-F40D39428B84}">
      <dgm:prSet/>
      <dgm:spPr/>
      <dgm:t>
        <a:bodyPr/>
        <a:lstStyle/>
        <a:p>
          <a:endParaRPr lang="en-US"/>
        </a:p>
      </dgm:t>
    </dgm:pt>
    <dgm:pt modelId="{B21105E9-99B9-4179-923B-865FCFF37920}">
      <dgm:prSet/>
      <dgm:spPr/>
      <dgm:t>
        <a:bodyPr/>
        <a:lstStyle/>
        <a:p>
          <a:r>
            <a:rPr lang="en-US" dirty="0"/>
            <a:t>Can HYCOM do even more?  E.g., phase-predict the non-phase-locked internal tides?</a:t>
          </a:r>
        </a:p>
      </dgm:t>
    </dgm:pt>
    <dgm:pt modelId="{3DF087AB-EDF6-47A5-A53A-25F1CD1F0D11}" type="parTrans" cxnId="{F6EB2FDF-B0B8-4B0C-8EE0-CFAD0FAA146D}">
      <dgm:prSet/>
      <dgm:spPr/>
      <dgm:t>
        <a:bodyPr/>
        <a:lstStyle/>
        <a:p>
          <a:endParaRPr lang="en-US"/>
        </a:p>
      </dgm:t>
    </dgm:pt>
    <dgm:pt modelId="{D41AB38C-853E-4385-8520-2C59A6B6264E}" type="sibTrans" cxnId="{F6EB2FDF-B0B8-4B0C-8EE0-CFAD0FAA146D}">
      <dgm:prSet/>
      <dgm:spPr/>
      <dgm:t>
        <a:bodyPr/>
        <a:lstStyle/>
        <a:p>
          <a:endParaRPr lang="en-US"/>
        </a:p>
      </dgm:t>
    </dgm:pt>
    <dgm:pt modelId="{D7808641-0646-47F8-AE29-844C5C4D8F3F}">
      <dgm:prSet/>
      <dgm:spPr/>
      <dgm:t>
        <a:bodyPr/>
        <a:lstStyle/>
        <a:p>
          <a:r>
            <a:rPr lang="en-US" dirty="0"/>
            <a:t>First, characterize whether HYCOM has the right geographical patterns of non-phase-locked internal tides…</a:t>
          </a:r>
        </a:p>
      </dgm:t>
    </dgm:pt>
    <dgm:pt modelId="{4FE73E85-FFBE-483E-A522-036A6C597A72}" type="parTrans" cxnId="{46F4C324-DF6D-455F-A6D1-25418BC95E74}">
      <dgm:prSet/>
      <dgm:spPr/>
      <dgm:t>
        <a:bodyPr/>
        <a:lstStyle/>
        <a:p>
          <a:endParaRPr lang="en-US"/>
        </a:p>
      </dgm:t>
    </dgm:pt>
    <dgm:pt modelId="{41AB6330-2DFA-49F9-9D5B-60AFBCDA1697}" type="sibTrans" cxnId="{46F4C324-DF6D-455F-A6D1-25418BC95E74}">
      <dgm:prSet/>
      <dgm:spPr/>
      <dgm:t>
        <a:bodyPr/>
        <a:lstStyle/>
        <a:p>
          <a:endParaRPr lang="en-US"/>
        </a:p>
      </dgm:t>
    </dgm:pt>
    <dgm:pt modelId="{16C380BB-335A-C547-9056-874984876DA7}" type="pres">
      <dgm:prSet presAssocID="{D6949BFC-A60E-4D95-A30E-C4027A499189}" presName="linear" presStyleCnt="0">
        <dgm:presLayoutVars>
          <dgm:animLvl val="lvl"/>
          <dgm:resizeHandles val="exact"/>
        </dgm:presLayoutVars>
      </dgm:prSet>
      <dgm:spPr/>
    </dgm:pt>
    <dgm:pt modelId="{C48D8E50-04A6-F547-B91D-C6ACC8CA105E}" type="pres">
      <dgm:prSet presAssocID="{ADD7E5C1-F337-4716-90DD-4A9F6EACCCE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10CC93C-6CD0-5F47-85D0-C997CBD90C3E}" type="pres">
      <dgm:prSet presAssocID="{1290D856-3240-4ED6-B2A9-3C5A59D8A27B}" presName="spacer" presStyleCnt="0"/>
      <dgm:spPr/>
    </dgm:pt>
    <dgm:pt modelId="{CBED7C8E-B6DD-0644-9191-546DE05DAD6F}" type="pres">
      <dgm:prSet presAssocID="{B21105E9-99B9-4179-923B-865FCFF379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00A8D09-76A6-BA43-A5BB-460BBED07E79}" type="pres">
      <dgm:prSet presAssocID="{D41AB38C-853E-4385-8520-2C59A6B6264E}" presName="spacer" presStyleCnt="0"/>
      <dgm:spPr/>
    </dgm:pt>
    <dgm:pt modelId="{5D8934A7-4784-474F-ADFD-CEDB208220DE}" type="pres">
      <dgm:prSet presAssocID="{D7808641-0646-47F8-AE29-844C5C4D8F3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6F4C324-DF6D-455F-A6D1-25418BC95E74}" srcId="{D6949BFC-A60E-4D95-A30E-C4027A499189}" destId="{D7808641-0646-47F8-AE29-844C5C4D8F3F}" srcOrd="2" destOrd="0" parTransId="{4FE73E85-FFBE-483E-A522-036A6C597A72}" sibTransId="{41AB6330-2DFA-49F9-9D5B-60AFBCDA1697}"/>
    <dgm:cxn modelId="{2708B131-DA9E-4D77-A8BC-F40D39428B84}" srcId="{D6949BFC-A60E-4D95-A30E-C4027A499189}" destId="{ADD7E5C1-F337-4716-90DD-4A9F6EACCCE7}" srcOrd="0" destOrd="0" parTransId="{250DDB77-A6B3-4A72-80AC-F175214A9049}" sibTransId="{1290D856-3240-4ED6-B2A9-3C5A59D8A27B}"/>
    <dgm:cxn modelId="{9D92B761-4CC4-7549-B779-9B0A0C0BC60F}" type="presOf" srcId="{D6949BFC-A60E-4D95-A30E-C4027A499189}" destId="{16C380BB-335A-C547-9056-874984876DA7}" srcOrd="0" destOrd="0" presId="urn:microsoft.com/office/officeart/2005/8/layout/vList2"/>
    <dgm:cxn modelId="{B39F3BBB-5C50-B94B-94A2-C9D5C520F1F6}" type="presOf" srcId="{B21105E9-99B9-4179-923B-865FCFF37920}" destId="{CBED7C8E-B6DD-0644-9191-546DE05DAD6F}" srcOrd="0" destOrd="0" presId="urn:microsoft.com/office/officeart/2005/8/layout/vList2"/>
    <dgm:cxn modelId="{E12652DB-074D-934B-B113-BD8CA3B4CF47}" type="presOf" srcId="{ADD7E5C1-F337-4716-90DD-4A9F6EACCCE7}" destId="{C48D8E50-04A6-F547-B91D-C6ACC8CA105E}" srcOrd="0" destOrd="0" presId="urn:microsoft.com/office/officeart/2005/8/layout/vList2"/>
    <dgm:cxn modelId="{F6EB2FDF-B0B8-4B0C-8EE0-CFAD0FAA146D}" srcId="{D6949BFC-A60E-4D95-A30E-C4027A499189}" destId="{B21105E9-99B9-4179-923B-865FCFF37920}" srcOrd="1" destOrd="0" parTransId="{3DF087AB-EDF6-47A5-A53A-25F1CD1F0D11}" sibTransId="{D41AB38C-853E-4385-8520-2C59A6B6264E}"/>
    <dgm:cxn modelId="{4836FCFF-B709-AD44-A404-99603AD910C3}" type="presOf" srcId="{D7808641-0646-47F8-AE29-844C5C4D8F3F}" destId="{5D8934A7-4784-474F-ADFD-CEDB208220DE}" srcOrd="0" destOrd="0" presId="urn:microsoft.com/office/officeart/2005/8/layout/vList2"/>
    <dgm:cxn modelId="{948B47BD-A37A-A049-96EF-0C01B7C8D0F7}" type="presParOf" srcId="{16C380BB-335A-C547-9056-874984876DA7}" destId="{C48D8E50-04A6-F547-B91D-C6ACC8CA105E}" srcOrd="0" destOrd="0" presId="urn:microsoft.com/office/officeart/2005/8/layout/vList2"/>
    <dgm:cxn modelId="{876D5EE7-7422-8E45-9046-379778C86A45}" type="presParOf" srcId="{16C380BB-335A-C547-9056-874984876DA7}" destId="{A10CC93C-6CD0-5F47-85D0-C997CBD90C3E}" srcOrd="1" destOrd="0" presId="urn:microsoft.com/office/officeart/2005/8/layout/vList2"/>
    <dgm:cxn modelId="{D8827FF5-1713-344C-A25A-1B35CED6D54E}" type="presParOf" srcId="{16C380BB-335A-C547-9056-874984876DA7}" destId="{CBED7C8E-B6DD-0644-9191-546DE05DAD6F}" srcOrd="2" destOrd="0" presId="urn:microsoft.com/office/officeart/2005/8/layout/vList2"/>
    <dgm:cxn modelId="{AFB2E064-0FC1-9A4F-8D0C-66F1AC436E33}" type="presParOf" srcId="{16C380BB-335A-C547-9056-874984876DA7}" destId="{200A8D09-76A6-BA43-A5BB-460BBED07E79}" srcOrd="3" destOrd="0" presId="urn:microsoft.com/office/officeart/2005/8/layout/vList2"/>
    <dgm:cxn modelId="{09CEE873-DA2C-0143-8E80-1EE995AB3836}" type="presParOf" srcId="{16C380BB-335A-C547-9056-874984876DA7}" destId="{5D8934A7-4784-474F-ADFD-CEDB208220D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80C4E1-E150-4C38-B3EE-E99B56B2CBA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B9E2678-59FF-4F18-B89F-AA61BE44938C}">
      <dgm:prSet/>
      <dgm:spPr/>
      <dgm:t>
        <a:bodyPr/>
        <a:lstStyle/>
        <a:p>
          <a:r>
            <a:rPr lang="en-US" dirty="0"/>
            <a:t>NOPP project to test global internal wave models with arrays of in-situ instruments (and altimetry)</a:t>
          </a:r>
        </a:p>
      </dgm:t>
    </dgm:pt>
    <dgm:pt modelId="{B5B7657C-F037-4AB0-96BC-44CE981A1AC8}" type="parTrans" cxnId="{3ED4B0E1-9EB5-488C-834C-3978E5E4FBD4}">
      <dgm:prSet/>
      <dgm:spPr/>
      <dgm:t>
        <a:bodyPr/>
        <a:lstStyle/>
        <a:p>
          <a:endParaRPr lang="en-US"/>
        </a:p>
      </dgm:t>
    </dgm:pt>
    <dgm:pt modelId="{9CEF0886-8DC5-4852-A7C2-38F185AF722F}" type="sibTrans" cxnId="{3ED4B0E1-9EB5-488C-834C-3978E5E4FBD4}">
      <dgm:prSet/>
      <dgm:spPr/>
      <dgm:t>
        <a:bodyPr/>
        <a:lstStyle/>
        <a:p>
          <a:endParaRPr lang="en-US"/>
        </a:p>
      </dgm:t>
    </dgm:pt>
    <dgm:pt modelId="{09F55EBE-6171-42F6-AF00-A5AD6FE98993}">
      <dgm:prSet/>
      <dgm:spPr/>
      <dgm:t>
        <a:bodyPr/>
        <a:lstStyle/>
        <a:p>
          <a:r>
            <a:rPr lang="en-US" dirty="0"/>
            <a:t>Waterhouse/Lucas/Send/Andres/Farrar/Wang et al. SIO/WHOI/JPL grants:  in-situ arrays.</a:t>
          </a:r>
        </a:p>
      </dgm:t>
    </dgm:pt>
    <dgm:pt modelId="{B6ACA05D-7F12-4E67-8F73-FDA32D3F03EA}" type="parTrans" cxnId="{1CAFC4C0-9AC1-4464-AEBA-976EB0AD25B0}">
      <dgm:prSet/>
      <dgm:spPr/>
      <dgm:t>
        <a:bodyPr/>
        <a:lstStyle/>
        <a:p>
          <a:endParaRPr lang="en-US"/>
        </a:p>
      </dgm:t>
    </dgm:pt>
    <dgm:pt modelId="{AFA8906F-E6A4-4F74-B50A-3BF53B80E111}" type="sibTrans" cxnId="{1CAFC4C0-9AC1-4464-AEBA-976EB0AD25B0}">
      <dgm:prSet/>
      <dgm:spPr/>
      <dgm:t>
        <a:bodyPr/>
        <a:lstStyle/>
        <a:p>
          <a:endParaRPr lang="en-US"/>
        </a:p>
      </dgm:t>
    </dgm:pt>
    <dgm:pt modelId="{9805F628-278E-4658-B437-5B8ADAF337F7}">
      <dgm:prSet/>
      <dgm:spPr/>
      <dgm:t>
        <a:bodyPr/>
        <a:lstStyle/>
        <a:p>
          <a:r>
            <a:rPr lang="en-US" dirty="0" err="1"/>
            <a:t>Buijsman</a:t>
          </a:r>
          <a:r>
            <a:rPr lang="en-US" dirty="0"/>
            <a:t>/</a:t>
          </a:r>
          <a:r>
            <a:rPr lang="en-US" dirty="0" err="1"/>
            <a:t>Arbic</a:t>
          </a:r>
          <a:r>
            <a:rPr lang="en-US" dirty="0"/>
            <a:t>/Shriver et al. grant:  compare HYCOM to in-situ data.</a:t>
          </a:r>
        </a:p>
      </dgm:t>
    </dgm:pt>
    <dgm:pt modelId="{35E5D42B-A306-4D08-A62A-086125010B8E}" type="parTrans" cxnId="{D857DFA2-04FA-4012-8162-E2AA20E4321D}">
      <dgm:prSet/>
      <dgm:spPr/>
      <dgm:t>
        <a:bodyPr/>
        <a:lstStyle/>
        <a:p>
          <a:endParaRPr lang="en-US"/>
        </a:p>
      </dgm:t>
    </dgm:pt>
    <dgm:pt modelId="{7FB39588-9455-4664-9976-6AC6B4CF318F}" type="sibTrans" cxnId="{D857DFA2-04FA-4012-8162-E2AA20E4321D}">
      <dgm:prSet/>
      <dgm:spPr/>
      <dgm:t>
        <a:bodyPr/>
        <a:lstStyle/>
        <a:p>
          <a:endParaRPr lang="en-US"/>
        </a:p>
      </dgm:t>
    </dgm:pt>
    <dgm:pt modelId="{896939E1-9CD5-3F45-A17D-059454936B13}">
      <dgm:prSet/>
      <dgm:spPr/>
      <dgm:t>
        <a:bodyPr/>
        <a:lstStyle/>
        <a:p>
          <a:r>
            <a:rPr lang="en-US" dirty="0" err="1"/>
            <a:t>Chassignet</a:t>
          </a:r>
          <a:r>
            <a:rPr lang="en-US" dirty="0"/>
            <a:t>/</a:t>
          </a:r>
          <a:r>
            <a:rPr lang="en-US" dirty="0" err="1"/>
            <a:t>Ngodock</a:t>
          </a:r>
          <a:r>
            <a:rPr lang="en-US" dirty="0"/>
            <a:t> et al. grant: improve assimilation in HYCOM with 4DVAR</a:t>
          </a:r>
        </a:p>
      </dgm:t>
    </dgm:pt>
    <dgm:pt modelId="{FF7E7C2A-000A-7C47-A641-55986835960E}" type="parTrans" cxnId="{68984E62-4ECF-914D-839C-608888885F8A}">
      <dgm:prSet/>
      <dgm:spPr/>
      <dgm:t>
        <a:bodyPr/>
        <a:lstStyle/>
        <a:p>
          <a:endParaRPr lang="en-US"/>
        </a:p>
      </dgm:t>
    </dgm:pt>
    <dgm:pt modelId="{5EC5DBB2-35BD-D646-B4CC-D4438CBA3BF2}" type="sibTrans" cxnId="{68984E62-4ECF-914D-839C-608888885F8A}">
      <dgm:prSet/>
      <dgm:spPr/>
      <dgm:t>
        <a:bodyPr/>
        <a:lstStyle/>
        <a:p>
          <a:endParaRPr lang="en-US"/>
        </a:p>
      </dgm:t>
    </dgm:pt>
    <dgm:pt modelId="{35D7A55A-4C91-DE49-A6FD-547BFE2E7091}">
      <dgm:prSet/>
      <dgm:spPr/>
      <dgm:t>
        <a:bodyPr/>
        <a:lstStyle/>
        <a:p>
          <a:r>
            <a:rPr lang="en-US" dirty="0" err="1"/>
            <a:t>Zaron</a:t>
          </a:r>
          <a:r>
            <a:rPr lang="en-US" dirty="0"/>
            <a:t> et al. grant: NOAA funding to work with tides in MOM6; complements ongoing MOM6 work already in place</a:t>
          </a:r>
        </a:p>
      </dgm:t>
    </dgm:pt>
    <dgm:pt modelId="{237E0991-D4B6-8348-AE95-54A993A961B5}" type="parTrans" cxnId="{024795FD-23A8-3544-A23F-52591C422783}">
      <dgm:prSet/>
      <dgm:spPr/>
      <dgm:t>
        <a:bodyPr/>
        <a:lstStyle/>
        <a:p>
          <a:endParaRPr lang="en-US"/>
        </a:p>
      </dgm:t>
    </dgm:pt>
    <dgm:pt modelId="{62AB8299-02F0-404E-99BC-1F9833ED65C2}" type="sibTrans" cxnId="{024795FD-23A8-3544-A23F-52591C422783}">
      <dgm:prSet/>
      <dgm:spPr/>
      <dgm:t>
        <a:bodyPr/>
        <a:lstStyle/>
        <a:p>
          <a:endParaRPr lang="en-US"/>
        </a:p>
      </dgm:t>
    </dgm:pt>
    <dgm:pt modelId="{D1A91723-4D8E-084B-804A-7DD72F9E022B}" type="pres">
      <dgm:prSet presAssocID="{B180C4E1-E150-4C38-B3EE-E99B56B2CBA6}" presName="vert0" presStyleCnt="0">
        <dgm:presLayoutVars>
          <dgm:dir/>
          <dgm:animOne val="branch"/>
          <dgm:animLvl val="lvl"/>
        </dgm:presLayoutVars>
      </dgm:prSet>
      <dgm:spPr/>
    </dgm:pt>
    <dgm:pt modelId="{5F7ADDEE-FD29-F642-AA53-7CDE3D967F64}" type="pres">
      <dgm:prSet presAssocID="{6B9E2678-59FF-4F18-B89F-AA61BE44938C}" presName="thickLine" presStyleLbl="alignNode1" presStyleIdx="0" presStyleCnt="5"/>
      <dgm:spPr/>
    </dgm:pt>
    <dgm:pt modelId="{38847659-9FEE-8F4F-93D6-A9C808A237F8}" type="pres">
      <dgm:prSet presAssocID="{6B9E2678-59FF-4F18-B89F-AA61BE44938C}" presName="horz1" presStyleCnt="0"/>
      <dgm:spPr/>
    </dgm:pt>
    <dgm:pt modelId="{A579419B-5FF0-5741-A50A-3D487BA9C82D}" type="pres">
      <dgm:prSet presAssocID="{6B9E2678-59FF-4F18-B89F-AA61BE44938C}" presName="tx1" presStyleLbl="revTx" presStyleIdx="0" presStyleCnt="5"/>
      <dgm:spPr/>
    </dgm:pt>
    <dgm:pt modelId="{E984A9DB-691F-2440-9047-F8A65A27641E}" type="pres">
      <dgm:prSet presAssocID="{6B9E2678-59FF-4F18-B89F-AA61BE44938C}" presName="vert1" presStyleCnt="0"/>
      <dgm:spPr/>
    </dgm:pt>
    <dgm:pt modelId="{926051D4-18B2-7A41-8EDF-3C4A464DFD39}" type="pres">
      <dgm:prSet presAssocID="{09F55EBE-6171-42F6-AF00-A5AD6FE98993}" presName="thickLine" presStyleLbl="alignNode1" presStyleIdx="1" presStyleCnt="5"/>
      <dgm:spPr/>
    </dgm:pt>
    <dgm:pt modelId="{85C5EC0C-19C4-7A4B-8E44-A600288CFD05}" type="pres">
      <dgm:prSet presAssocID="{09F55EBE-6171-42F6-AF00-A5AD6FE98993}" presName="horz1" presStyleCnt="0"/>
      <dgm:spPr/>
    </dgm:pt>
    <dgm:pt modelId="{A62947D7-BF24-5340-945C-C1AE3136EA2A}" type="pres">
      <dgm:prSet presAssocID="{09F55EBE-6171-42F6-AF00-A5AD6FE98993}" presName="tx1" presStyleLbl="revTx" presStyleIdx="1" presStyleCnt="5"/>
      <dgm:spPr/>
    </dgm:pt>
    <dgm:pt modelId="{EEFA5DAE-A245-F546-BCA6-32B9F7A91352}" type="pres">
      <dgm:prSet presAssocID="{09F55EBE-6171-42F6-AF00-A5AD6FE98993}" presName="vert1" presStyleCnt="0"/>
      <dgm:spPr/>
    </dgm:pt>
    <dgm:pt modelId="{2C1A28D7-5D18-9048-8BBD-71C5D126AC79}" type="pres">
      <dgm:prSet presAssocID="{9805F628-278E-4658-B437-5B8ADAF337F7}" presName="thickLine" presStyleLbl="alignNode1" presStyleIdx="2" presStyleCnt="5"/>
      <dgm:spPr/>
    </dgm:pt>
    <dgm:pt modelId="{21D7C4DE-26FA-7043-A4DC-A3A6A8D12DA0}" type="pres">
      <dgm:prSet presAssocID="{9805F628-278E-4658-B437-5B8ADAF337F7}" presName="horz1" presStyleCnt="0"/>
      <dgm:spPr/>
    </dgm:pt>
    <dgm:pt modelId="{D943FD15-F3C3-E04C-AD2E-0BCF1653EC8C}" type="pres">
      <dgm:prSet presAssocID="{9805F628-278E-4658-B437-5B8ADAF337F7}" presName="tx1" presStyleLbl="revTx" presStyleIdx="2" presStyleCnt="5"/>
      <dgm:spPr/>
    </dgm:pt>
    <dgm:pt modelId="{6E87F958-FF84-2E46-839F-3C9D5F72FCDA}" type="pres">
      <dgm:prSet presAssocID="{9805F628-278E-4658-B437-5B8ADAF337F7}" presName="vert1" presStyleCnt="0"/>
      <dgm:spPr/>
    </dgm:pt>
    <dgm:pt modelId="{E19E9636-521A-7E42-AA1B-76FD80C68568}" type="pres">
      <dgm:prSet presAssocID="{896939E1-9CD5-3F45-A17D-059454936B13}" presName="thickLine" presStyleLbl="alignNode1" presStyleIdx="3" presStyleCnt="5"/>
      <dgm:spPr/>
    </dgm:pt>
    <dgm:pt modelId="{9330DB1A-ED41-D04A-94FC-3BFFC0A19409}" type="pres">
      <dgm:prSet presAssocID="{896939E1-9CD5-3F45-A17D-059454936B13}" presName="horz1" presStyleCnt="0"/>
      <dgm:spPr/>
    </dgm:pt>
    <dgm:pt modelId="{0AC923B3-B00D-0941-9DEB-5764365F0462}" type="pres">
      <dgm:prSet presAssocID="{896939E1-9CD5-3F45-A17D-059454936B13}" presName="tx1" presStyleLbl="revTx" presStyleIdx="3" presStyleCnt="5"/>
      <dgm:spPr/>
    </dgm:pt>
    <dgm:pt modelId="{9B79A461-68CD-664D-A01A-60A65A1D8BE1}" type="pres">
      <dgm:prSet presAssocID="{896939E1-9CD5-3F45-A17D-059454936B13}" presName="vert1" presStyleCnt="0"/>
      <dgm:spPr/>
    </dgm:pt>
    <dgm:pt modelId="{B9D3D9D8-48AF-D945-A972-BEEFFC65A2A0}" type="pres">
      <dgm:prSet presAssocID="{35D7A55A-4C91-DE49-A6FD-547BFE2E7091}" presName="thickLine" presStyleLbl="alignNode1" presStyleIdx="4" presStyleCnt="5"/>
      <dgm:spPr/>
    </dgm:pt>
    <dgm:pt modelId="{FA7974C4-5C66-2C45-9DA9-831D393C2CA1}" type="pres">
      <dgm:prSet presAssocID="{35D7A55A-4C91-DE49-A6FD-547BFE2E7091}" presName="horz1" presStyleCnt="0"/>
      <dgm:spPr/>
    </dgm:pt>
    <dgm:pt modelId="{5A2CF008-A1F5-1644-9327-59996A0856C2}" type="pres">
      <dgm:prSet presAssocID="{35D7A55A-4C91-DE49-A6FD-547BFE2E7091}" presName="tx1" presStyleLbl="revTx" presStyleIdx="4" presStyleCnt="5"/>
      <dgm:spPr/>
    </dgm:pt>
    <dgm:pt modelId="{FBAB1DCF-8DE1-F143-B09D-AA7EB3C2E7FE}" type="pres">
      <dgm:prSet presAssocID="{35D7A55A-4C91-DE49-A6FD-547BFE2E7091}" presName="vert1" presStyleCnt="0"/>
      <dgm:spPr/>
    </dgm:pt>
  </dgm:ptLst>
  <dgm:cxnLst>
    <dgm:cxn modelId="{0686E700-1D69-AB4D-8C4A-D42765BA3268}" type="presOf" srcId="{9805F628-278E-4658-B437-5B8ADAF337F7}" destId="{D943FD15-F3C3-E04C-AD2E-0BCF1653EC8C}" srcOrd="0" destOrd="0" presId="urn:microsoft.com/office/officeart/2008/layout/LinedList"/>
    <dgm:cxn modelId="{4460D80A-AFCA-6046-AB27-1CA9D2295C52}" type="presOf" srcId="{B180C4E1-E150-4C38-B3EE-E99B56B2CBA6}" destId="{D1A91723-4D8E-084B-804A-7DD72F9E022B}" srcOrd="0" destOrd="0" presId="urn:microsoft.com/office/officeart/2008/layout/LinedList"/>
    <dgm:cxn modelId="{4326720F-9AEA-F049-BA34-9E6EBEAE7FE7}" type="presOf" srcId="{6B9E2678-59FF-4F18-B89F-AA61BE44938C}" destId="{A579419B-5FF0-5741-A50A-3D487BA9C82D}" srcOrd="0" destOrd="0" presId="urn:microsoft.com/office/officeart/2008/layout/LinedList"/>
    <dgm:cxn modelId="{4269CF46-B0AE-B240-8211-8FE877015D23}" type="presOf" srcId="{09F55EBE-6171-42F6-AF00-A5AD6FE98993}" destId="{A62947D7-BF24-5340-945C-C1AE3136EA2A}" srcOrd="0" destOrd="0" presId="urn:microsoft.com/office/officeart/2008/layout/LinedList"/>
    <dgm:cxn modelId="{68984E62-4ECF-914D-839C-608888885F8A}" srcId="{B180C4E1-E150-4C38-B3EE-E99B56B2CBA6}" destId="{896939E1-9CD5-3F45-A17D-059454936B13}" srcOrd="3" destOrd="0" parTransId="{FF7E7C2A-000A-7C47-A641-55986835960E}" sibTransId="{5EC5DBB2-35BD-D646-B4CC-D4438CBA3BF2}"/>
    <dgm:cxn modelId="{B21A939B-F270-324C-8430-07F4830AE431}" type="presOf" srcId="{35D7A55A-4C91-DE49-A6FD-547BFE2E7091}" destId="{5A2CF008-A1F5-1644-9327-59996A0856C2}" srcOrd="0" destOrd="0" presId="urn:microsoft.com/office/officeart/2008/layout/LinedList"/>
    <dgm:cxn modelId="{D857DFA2-04FA-4012-8162-E2AA20E4321D}" srcId="{B180C4E1-E150-4C38-B3EE-E99B56B2CBA6}" destId="{9805F628-278E-4658-B437-5B8ADAF337F7}" srcOrd="2" destOrd="0" parTransId="{35E5D42B-A306-4D08-A62A-086125010B8E}" sibTransId="{7FB39588-9455-4664-9976-6AC6B4CF318F}"/>
    <dgm:cxn modelId="{1CAFC4C0-9AC1-4464-AEBA-976EB0AD25B0}" srcId="{B180C4E1-E150-4C38-B3EE-E99B56B2CBA6}" destId="{09F55EBE-6171-42F6-AF00-A5AD6FE98993}" srcOrd="1" destOrd="0" parTransId="{B6ACA05D-7F12-4E67-8F73-FDA32D3F03EA}" sibTransId="{AFA8906F-E6A4-4F74-B50A-3BF53B80E111}"/>
    <dgm:cxn modelId="{3ED4B0E1-9EB5-488C-834C-3978E5E4FBD4}" srcId="{B180C4E1-E150-4C38-B3EE-E99B56B2CBA6}" destId="{6B9E2678-59FF-4F18-B89F-AA61BE44938C}" srcOrd="0" destOrd="0" parTransId="{B5B7657C-F037-4AB0-96BC-44CE981A1AC8}" sibTransId="{9CEF0886-8DC5-4852-A7C2-38F185AF722F}"/>
    <dgm:cxn modelId="{CE0DB3F9-3E86-0A43-BA2B-8B3F86DDF412}" type="presOf" srcId="{896939E1-9CD5-3F45-A17D-059454936B13}" destId="{0AC923B3-B00D-0941-9DEB-5764365F0462}" srcOrd="0" destOrd="0" presId="urn:microsoft.com/office/officeart/2008/layout/LinedList"/>
    <dgm:cxn modelId="{024795FD-23A8-3544-A23F-52591C422783}" srcId="{B180C4E1-E150-4C38-B3EE-E99B56B2CBA6}" destId="{35D7A55A-4C91-DE49-A6FD-547BFE2E7091}" srcOrd="4" destOrd="0" parTransId="{237E0991-D4B6-8348-AE95-54A993A961B5}" sibTransId="{62AB8299-02F0-404E-99BC-1F9833ED65C2}"/>
    <dgm:cxn modelId="{8BCC81F6-CAFF-0047-84F3-2466DC191370}" type="presParOf" srcId="{D1A91723-4D8E-084B-804A-7DD72F9E022B}" destId="{5F7ADDEE-FD29-F642-AA53-7CDE3D967F64}" srcOrd="0" destOrd="0" presId="urn:microsoft.com/office/officeart/2008/layout/LinedList"/>
    <dgm:cxn modelId="{2A0A1874-2DAB-E448-BDDF-9F3A3FB1DFFA}" type="presParOf" srcId="{D1A91723-4D8E-084B-804A-7DD72F9E022B}" destId="{38847659-9FEE-8F4F-93D6-A9C808A237F8}" srcOrd="1" destOrd="0" presId="urn:microsoft.com/office/officeart/2008/layout/LinedList"/>
    <dgm:cxn modelId="{7C1BA4A2-3384-3D48-A310-7352920859C9}" type="presParOf" srcId="{38847659-9FEE-8F4F-93D6-A9C808A237F8}" destId="{A579419B-5FF0-5741-A50A-3D487BA9C82D}" srcOrd="0" destOrd="0" presId="urn:microsoft.com/office/officeart/2008/layout/LinedList"/>
    <dgm:cxn modelId="{D08FE345-58B9-E04B-A55A-79A2862CB9F8}" type="presParOf" srcId="{38847659-9FEE-8F4F-93D6-A9C808A237F8}" destId="{E984A9DB-691F-2440-9047-F8A65A27641E}" srcOrd="1" destOrd="0" presId="urn:microsoft.com/office/officeart/2008/layout/LinedList"/>
    <dgm:cxn modelId="{649A6AD9-32A6-0343-B16B-2F7B94EBCF14}" type="presParOf" srcId="{D1A91723-4D8E-084B-804A-7DD72F9E022B}" destId="{926051D4-18B2-7A41-8EDF-3C4A464DFD39}" srcOrd="2" destOrd="0" presId="urn:microsoft.com/office/officeart/2008/layout/LinedList"/>
    <dgm:cxn modelId="{254CD107-3BFE-5B41-91C0-9C147CD0BD98}" type="presParOf" srcId="{D1A91723-4D8E-084B-804A-7DD72F9E022B}" destId="{85C5EC0C-19C4-7A4B-8E44-A600288CFD05}" srcOrd="3" destOrd="0" presId="urn:microsoft.com/office/officeart/2008/layout/LinedList"/>
    <dgm:cxn modelId="{7D0E8B16-7EF7-5B45-A442-E9CF02A01073}" type="presParOf" srcId="{85C5EC0C-19C4-7A4B-8E44-A600288CFD05}" destId="{A62947D7-BF24-5340-945C-C1AE3136EA2A}" srcOrd="0" destOrd="0" presId="urn:microsoft.com/office/officeart/2008/layout/LinedList"/>
    <dgm:cxn modelId="{D588057D-232E-3C4B-98A3-A3A7AC3ABBDF}" type="presParOf" srcId="{85C5EC0C-19C4-7A4B-8E44-A600288CFD05}" destId="{EEFA5DAE-A245-F546-BCA6-32B9F7A91352}" srcOrd="1" destOrd="0" presId="urn:microsoft.com/office/officeart/2008/layout/LinedList"/>
    <dgm:cxn modelId="{283ACD6F-028B-BA48-8171-E7076FF89DB3}" type="presParOf" srcId="{D1A91723-4D8E-084B-804A-7DD72F9E022B}" destId="{2C1A28D7-5D18-9048-8BBD-71C5D126AC79}" srcOrd="4" destOrd="0" presId="urn:microsoft.com/office/officeart/2008/layout/LinedList"/>
    <dgm:cxn modelId="{13D95B1B-3B53-8247-BF57-45457E734114}" type="presParOf" srcId="{D1A91723-4D8E-084B-804A-7DD72F9E022B}" destId="{21D7C4DE-26FA-7043-A4DC-A3A6A8D12DA0}" srcOrd="5" destOrd="0" presId="urn:microsoft.com/office/officeart/2008/layout/LinedList"/>
    <dgm:cxn modelId="{721A588B-484C-8044-83D2-706897B12888}" type="presParOf" srcId="{21D7C4DE-26FA-7043-A4DC-A3A6A8D12DA0}" destId="{D943FD15-F3C3-E04C-AD2E-0BCF1653EC8C}" srcOrd="0" destOrd="0" presId="urn:microsoft.com/office/officeart/2008/layout/LinedList"/>
    <dgm:cxn modelId="{B189DF21-4D9A-CA47-8F3E-4D0DE751B981}" type="presParOf" srcId="{21D7C4DE-26FA-7043-A4DC-A3A6A8D12DA0}" destId="{6E87F958-FF84-2E46-839F-3C9D5F72FCDA}" srcOrd="1" destOrd="0" presId="urn:microsoft.com/office/officeart/2008/layout/LinedList"/>
    <dgm:cxn modelId="{273A07F5-00BB-6845-BC01-B7C2A9A067EF}" type="presParOf" srcId="{D1A91723-4D8E-084B-804A-7DD72F9E022B}" destId="{E19E9636-521A-7E42-AA1B-76FD80C68568}" srcOrd="6" destOrd="0" presId="urn:microsoft.com/office/officeart/2008/layout/LinedList"/>
    <dgm:cxn modelId="{540A818E-F83F-7D4E-A39D-E9A804C5E023}" type="presParOf" srcId="{D1A91723-4D8E-084B-804A-7DD72F9E022B}" destId="{9330DB1A-ED41-D04A-94FC-3BFFC0A19409}" srcOrd="7" destOrd="0" presId="urn:microsoft.com/office/officeart/2008/layout/LinedList"/>
    <dgm:cxn modelId="{82655863-5265-A04C-9247-AA4B2BAEDAEF}" type="presParOf" srcId="{9330DB1A-ED41-D04A-94FC-3BFFC0A19409}" destId="{0AC923B3-B00D-0941-9DEB-5764365F0462}" srcOrd="0" destOrd="0" presId="urn:microsoft.com/office/officeart/2008/layout/LinedList"/>
    <dgm:cxn modelId="{5C1C3229-4CBA-B048-9C69-AB1D84A7E87B}" type="presParOf" srcId="{9330DB1A-ED41-D04A-94FC-3BFFC0A19409}" destId="{9B79A461-68CD-664D-A01A-60A65A1D8BE1}" srcOrd="1" destOrd="0" presId="urn:microsoft.com/office/officeart/2008/layout/LinedList"/>
    <dgm:cxn modelId="{30BA5920-9603-B34C-B2BF-D7837879A44A}" type="presParOf" srcId="{D1A91723-4D8E-084B-804A-7DD72F9E022B}" destId="{B9D3D9D8-48AF-D945-A972-BEEFFC65A2A0}" srcOrd="8" destOrd="0" presId="urn:microsoft.com/office/officeart/2008/layout/LinedList"/>
    <dgm:cxn modelId="{882E56A0-7025-F046-A7A6-EE04E96C1F58}" type="presParOf" srcId="{D1A91723-4D8E-084B-804A-7DD72F9E022B}" destId="{FA7974C4-5C66-2C45-9DA9-831D393C2CA1}" srcOrd="9" destOrd="0" presId="urn:microsoft.com/office/officeart/2008/layout/LinedList"/>
    <dgm:cxn modelId="{180C60B0-B1CE-5B48-9C3E-DCD9F75317E2}" type="presParOf" srcId="{FA7974C4-5C66-2C45-9DA9-831D393C2CA1}" destId="{5A2CF008-A1F5-1644-9327-59996A0856C2}" srcOrd="0" destOrd="0" presId="urn:microsoft.com/office/officeart/2008/layout/LinedList"/>
    <dgm:cxn modelId="{985C9339-07E1-354A-A1F7-96152F7E3321}" type="presParOf" srcId="{FA7974C4-5C66-2C45-9DA9-831D393C2CA1}" destId="{FBAB1DCF-8DE1-F143-B09D-AA7EB3C2E7F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13492B-2323-443B-AF3E-C2B41B87515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5CCAFCB-C0B2-49F5-B47D-710AFA969A67}">
      <dgm:prSet/>
      <dgm:spPr/>
      <dgm:t>
        <a:bodyPr/>
        <a:lstStyle/>
        <a:p>
          <a:r>
            <a:rPr lang="en-US" dirty="0"/>
            <a:t>Global internal wave models continue to progress and will be useful </a:t>
          </a:r>
          <a:r>
            <a:rPr lang="en-US"/>
            <a:t>and important </a:t>
          </a:r>
          <a:r>
            <a:rPr lang="en-US" dirty="0"/>
            <a:t>for SWOT, S-MODE, and </a:t>
          </a:r>
          <a:r>
            <a:rPr lang="en-US" dirty="0" err="1"/>
            <a:t>OdySea</a:t>
          </a:r>
          <a:endParaRPr lang="en-US" dirty="0"/>
        </a:p>
      </dgm:t>
    </dgm:pt>
    <dgm:pt modelId="{B4410FFB-87F8-4D8E-9968-93D804211603}" type="parTrans" cxnId="{50636816-168F-475C-86B8-B695B0040E40}">
      <dgm:prSet/>
      <dgm:spPr/>
      <dgm:t>
        <a:bodyPr/>
        <a:lstStyle/>
        <a:p>
          <a:endParaRPr lang="en-US"/>
        </a:p>
      </dgm:t>
    </dgm:pt>
    <dgm:pt modelId="{DB90984C-452A-4C2E-8E27-B2030A733ED9}" type="sibTrans" cxnId="{50636816-168F-475C-86B8-B695B0040E40}">
      <dgm:prSet/>
      <dgm:spPr/>
      <dgm:t>
        <a:bodyPr/>
        <a:lstStyle/>
        <a:p>
          <a:endParaRPr lang="en-US"/>
        </a:p>
      </dgm:t>
    </dgm:pt>
    <dgm:pt modelId="{BEF3C96C-7A5D-4128-A3B5-64F858DD5E5D}">
      <dgm:prSet/>
      <dgm:spPr/>
      <dgm:t>
        <a:bodyPr/>
        <a:lstStyle/>
        <a:p>
          <a:r>
            <a:rPr lang="en-US"/>
            <a:t>Lots of work left to do</a:t>
          </a:r>
        </a:p>
      </dgm:t>
    </dgm:pt>
    <dgm:pt modelId="{C66FBD43-DF00-4DA2-BB85-CD52FC1F3DBC}" type="parTrans" cxnId="{FF667D37-DAA4-41B7-A8D1-E6BF1898CCB6}">
      <dgm:prSet/>
      <dgm:spPr/>
      <dgm:t>
        <a:bodyPr/>
        <a:lstStyle/>
        <a:p>
          <a:endParaRPr lang="en-US"/>
        </a:p>
      </dgm:t>
    </dgm:pt>
    <dgm:pt modelId="{0D83B3F4-C57D-4325-8EF2-E104ACF5BAF9}" type="sibTrans" cxnId="{FF667D37-DAA4-41B7-A8D1-E6BF1898CCB6}">
      <dgm:prSet/>
      <dgm:spPr/>
      <dgm:t>
        <a:bodyPr/>
        <a:lstStyle/>
        <a:p>
          <a:endParaRPr lang="en-US"/>
        </a:p>
      </dgm:t>
    </dgm:pt>
    <dgm:pt modelId="{C321A0AC-99EF-2F43-809D-B9F1826647E3}" type="pres">
      <dgm:prSet presAssocID="{1413492B-2323-443B-AF3E-C2B41B875154}" presName="linear" presStyleCnt="0">
        <dgm:presLayoutVars>
          <dgm:animLvl val="lvl"/>
          <dgm:resizeHandles val="exact"/>
        </dgm:presLayoutVars>
      </dgm:prSet>
      <dgm:spPr/>
    </dgm:pt>
    <dgm:pt modelId="{D348C7A3-6DEB-9B4A-A5A2-30A160AABEEF}" type="pres">
      <dgm:prSet presAssocID="{85CCAFCB-C0B2-49F5-B47D-710AFA969A6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0A3C8EB-E004-0643-9191-518DF9A6AFF0}" type="pres">
      <dgm:prSet presAssocID="{DB90984C-452A-4C2E-8E27-B2030A733ED9}" presName="spacer" presStyleCnt="0"/>
      <dgm:spPr/>
    </dgm:pt>
    <dgm:pt modelId="{03168DE6-E98F-D747-8176-BA74701669CB}" type="pres">
      <dgm:prSet presAssocID="{BEF3C96C-7A5D-4128-A3B5-64F858DD5E5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0134608-8DF2-B249-87AE-F09D0F5A28F8}" type="presOf" srcId="{BEF3C96C-7A5D-4128-A3B5-64F858DD5E5D}" destId="{03168DE6-E98F-D747-8176-BA74701669CB}" srcOrd="0" destOrd="0" presId="urn:microsoft.com/office/officeart/2005/8/layout/vList2"/>
    <dgm:cxn modelId="{50636816-168F-475C-86B8-B695B0040E40}" srcId="{1413492B-2323-443B-AF3E-C2B41B875154}" destId="{85CCAFCB-C0B2-49F5-B47D-710AFA969A67}" srcOrd="0" destOrd="0" parTransId="{B4410FFB-87F8-4D8E-9968-93D804211603}" sibTransId="{DB90984C-452A-4C2E-8E27-B2030A733ED9}"/>
    <dgm:cxn modelId="{FF667D37-DAA4-41B7-A8D1-E6BF1898CCB6}" srcId="{1413492B-2323-443B-AF3E-C2B41B875154}" destId="{BEF3C96C-7A5D-4128-A3B5-64F858DD5E5D}" srcOrd="1" destOrd="0" parTransId="{C66FBD43-DF00-4DA2-BB85-CD52FC1F3DBC}" sibTransId="{0D83B3F4-C57D-4325-8EF2-E104ACF5BAF9}"/>
    <dgm:cxn modelId="{C4A06A42-C285-3149-9ACA-DD6B0A6322A7}" type="presOf" srcId="{1413492B-2323-443B-AF3E-C2B41B875154}" destId="{C321A0AC-99EF-2F43-809D-B9F1826647E3}" srcOrd="0" destOrd="0" presId="urn:microsoft.com/office/officeart/2005/8/layout/vList2"/>
    <dgm:cxn modelId="{A3E1887B-6C47-0E44-B63C-7BE7C74572DA}" type="presOf" srcId="{85CCAFCB-C0B2-49F5-B47D-710AFA969A67}" destId="{D348C7A3-6DEB-9B4A-A5A2-30A160AABEEF}" srcOrd="0" destOrd="0" presId="urn:microsoft.com/office/officeart/2005/8/layout/vList2"/>
    <dgm:cxn modelId="{68F09009-9884-2C45-A160-54045E27785E}" type="presParOf" srcId="{C321A0AC-99EF-2F43-809D-B9F1826647E3}" destId="{D348C7A3-6DEB-9B4A-A5A2-30A160AABEEF}" srcOrd="0" destOrd="0" presId="urn:microsoft.com/office/officeart/2005/8/layout/vList2"/>
    <dgm:cxn modelId="{E511737B-D4B5-2E4C-B329-710DBE3BCF42}" type="presParOf" srcId="{C321A0AC-99EF-2F43-809D-B9F1826647E3}" destId="{C0A3C8EB-E004-0643-9191-518DF9A6AFF0}" srcOrd="1" destOrd="0" presId="urn:microsoft.com/office/officeart/2005/8/layout/vList2"/>
    <dgm:cxn modelId="{AF928AF7-E32D-954C-96A1-438652866E79}" type="presParOf" srcId="{C321A0AC-99EF-2F43-809D-B9F1826647E3}" destId="{03168DE6-E98F-D747-8176-BA74701669C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BAE51-454C-7A40-854B-D96FC22FF881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D82D5-2D88-D84D-A1A2-BA3D09F924C0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Global hydrodynamical models of internal tides and internal gravity waves (IGWs) can be used to examine the relative contributions of internal waves and balanced motions to SSH.</a:t>
          </a:r>
        </a:p>
      </dsp:txBody>
      <dsp:txXfrm>
        <a:off x="608661" y="692298"/>
        <a:ext cx="4508047" cy="2799040"/>
      </dsp:txXfrm>
    </dsp:sp>
    <dsp:sp modelId="{D25229B8-9ACC-6648-BC91-1E564B4091A4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D4E8E-0A95-C142-929A-09B957606403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They are a new frontier in global ocean modeling.</a:t>
          </a:r>
        </a:p>
      </dsp:txBody>
      <dsp:txXfrm>
        <a:off x="6331365" y="692298"/>
        <a:ext cx="4508047" cy="2799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D8E50-04A6-F547-B91D-C6ACC8CA105E}">
      <dsp:nvSpPr>
        <dsp:cNvPr id="0" name=""/>
        <dsp:cNvSpPr/>
      </dsp:nvSpPr>
      <dsp:spPr>
        <a:xfrm>
          <a:off x="0" y="88520"/>
          <a:ext cx="6666833" cy="17128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HYCOM could offer a hydrodynamical correction model for phase-locked internal tides, to complement empirical models derived from analysis of nadir and SWOT altimetry.</a:t>
          </a:r>
        </a:p>
      </dsp:txBody>
      <dsp:txXfrm>
        <a:off x="83616" y="172136"/>
        <a:ext cx="6499601" cy="1545648"/>
      </dsp:txXfrm>
    </dsp:sp>
    <dsp:sp modelId="{CBED7C8E-B6DD-0644-9191-546DE05DAD6F}">
      <dsp:nvSpPr>
        <dsp:cNvPr id="0" name=""/>
        <dsp:cNvSpPr/>
      </dsp:nvSpPr>
      <dsp:spPr>
        <a:xfrm>
          <a:off x="0" y="1870520"/>
          <a:ext cx="6666833" cy="171288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Can HYCOM do even more?  E.g., phase-predict the non-phase-locked internal tides?</a:t>
          </a:r>
        </a:p>
      </dsp:txBody>
      <dsp:txXfrm>
        <a:off x="83616" y="1954136"/>
        <a:ext cx="6499601" cy="1545648"/>
      </dsp:txXfrm>
    </dsp:sp>
    <dsp:sp modelId="{5D8934A7-4784-474F-ADFD-CEDB208220DE}">
      <dsp:nvSpPr>
        <dsp:cNvPr id="0" name=""/>
        <dsp:cNvSpPr/>
      </dsp:nvSpPr>
      <dsp:spPr>
        <a:xfrm>
          <a:off x="0" y="3652520"/>
          <a:ext cx="6666833" cy="171288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First, characterize whether HYCOM has the right geographical patterns of non-phase-locked internal tides…</a:t>
          </a:r>
        </a:p>
      </dsp:txBody>
      <dsp:txXfrm>
        <a:off x="83616" y="3736136"/>
        <a:ext cx="6499601" cy="15456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ADDEE-FD29-F642-AA53-7CDE3D967F64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9419B-5FF0-5741-A50A-3D487BA9C82D}">
      <dsp:nvSpPr>
        <dsp:cNvPr id="0" name=""/>
        <dsp:cNvSpPr/>
      </dsp:nvSpPr>
      <dsp:spPr>
        <a:xfrm>
          <a:off x="0" y="62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NOPP project to test global internal wave models with arrays of in-situ instruments (and altimetry)</a:t>
          </a:r>
        </a:p>
      </dsp:txBody>
      <dsp:txXfrm>
        <a:off x="0" y="623"/>
        <a:ext cx="6492875" cy="1020830"/>
      </dsp:txXfrm>
    </dsp:sp>
    <dsp:sp modelId="{926051D4-18B2-7A41-8EDF-3C4A464DFD39}">
      <dsp:nvSpPr>
        <dsp:cNvPr id="0" name=""/>
        <dsp:cNvSpPr/>
      </dsp:nvSpPr>
      <dsp:spPr>
        <a:xfrm>
          <a:off x="0" y="1021453"/>
          <a:ext cx="6492875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947D7-BF24-5340-945C-C1AE3136EA2A}">
      <dsp:nvSpPr>
        <dsp:cNvPr id="0" name=""/>
        <dsp:cNvSpPr/>
      </dsp:nvSpPr>
      <dsp:spPr>
        <a:xfrm>
          <a:off x="0" y="102145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Waterhouse/Lucas/Send/Andres/Farrar/Wang et al. SIO/WHOI/JPL grants:  in-situ arrays.</a:t>
          </a:r>
        </a:p>
      </dsp:txBody>
      <dsp:txXfrm>
        <a:off x="0" y="1021453"/>
        <a:ext cx="6492875" cy="1020830"/>
      </dsp:txXfrm>
    </dsp:sp>
    <dsp:sp modelId="{2C1A28D7-5D18-9048-8BBD-71C5D126AC79}">
      <dsp:nvSpPr>
        <dsp:cNvPr id="0" name=""/>
        <dsp:cNvSpPr/>
      </dsp:nvSpPr>
      <dsp:spPr>
        <a:xfrm>
          <a:off x="0" y="2042284"/>
          <a:ext cx="649287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3FD15-F3C3-E04C-AD2E-0BCF1653EC8C}">
      <dsp:nvSpPr>
        <dsp:cNvPr id="0" name=""/>
        <dsp:cNvSpPr/>
      </dsp:nvSpPr>
      <dsp:spPr>
        <a:xfrm>
          <a:off x="0" y="2042284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Buijsman</a:t>
          </a:r>
          <a:r>
            <a:rPr lang="en-US" sz="2000" kern="1200" dirty="0"/>
            <a:t>/</a:t>
          </a:r>
          <a:r>
            <a:rPr lang="en-US" sz="2000" kern="1200" dirty="0" err="1"/>
            <a:t>Arbic</a:t>
          </a:r>
          <a:r>
            <a:rPr lang="en-US" sz="2000" kern="1200" dirty="0"/>
            <a:t>/Shriver et al. grant:  compare HYCOM to in-situ data.</a:t>
          </a:r>
        </a:p>
      </dsp:txBody>
      <dsp:txXfrm>
        <a:off x="0" y="2042284"/>
        <a:ext cx="6492875" cy="1020830"/>
      </dsp:txXfrm>
    </dsp:sp>
    <dsp:sp modelId="{E19E9636-521A-7E42-AA1B-76FD80C68568}">
      <dsp:nvSpPr>
        <dsp:cNvPr id="0" name=""/>
        <dsp:cNvSpPr/>
      </dsp:nvSpPr>
      <dsp:spPr>
        <a:xfrm>
          <a:off x="0" y="3063115"/>
          <a:ext cx="6492875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923B3-B00D-0941-9DEB-5764365F0462}">
      <dsp:nvSpPr>
        <dsp:cNvPr id="0" name=""/>
        <dsp:cNvSpPr/>
      </dsp:nvSpPr>
      <dsp:spPr>
        <a:xfrm>
          <a:off x="0" y="3063115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Chassignet</a:t>
          </a:r>
          <a:r>
            <a:rPr lang="en-US" sz="2000" kern="1200" dirty="0"/>
            <a:t>/</a:t>
          </a:r>
          <a:r>
            <a:rPr lang="en-US" sz="2000" kern="1200" dirty="0" err="1"/>
            <a:t>Ngodock</a:t>
          </a:r>
          <a:r>
            <a:rPr lang="en-US" sz="2000" kern="1200" dirty="0"/>
            <a:t> et al. grant: improve assimilation in HYCOM with 4DVAR</a:t>
          </a:r>
        </a:p>
      </dsp:txBody>
      <dsp:txXfrm>
        <a:off x="0" y="3063115"/>
        <a:ext cx="6492875" cy="1020830"/>
      </dsp:txXfrm>
    </dsp:sp>
    <dsp:sp modelId="{B9D3D9D8-48AF-D945-A972-BEEFFC65A2A0}">
      <dsp:nvSpPr>
        <dsp:cNvPr id="0" name=""/>
        <dsp:cNvSpPr/>
      </dsp:nvSpPr>
      <dsp:spPr>
        <a:xfrm>
          <a:off x="0" y="4083946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CF008-A1F5-1644-9327-59996A0856C2}">
      <dsp:nvSpPr>
        <dsp:cNvPr id="0" name=""/>
        <dsp:cNvSpPr/>
      </dsp:nvSpPr>
      <dsp:spPr>
        <a:xfrm>
          <a:off x="0" y="4083946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Zaron</a:t>
          </a:r>
          <a:r>
            <a:rPr lang="en-US" sz="2000" kern="1200" dirty="0"/>
            <a:t> et al. grant: NOAA funding to work with tides in MOM6; complements ongoing MOM6 work already in place</a:t>
          </a:r>
        </a:p>
      </dsp:txBody>
      <dsp:txXfrm>
        <a:off x="0" y="4083946"/>
        <a:ext cx="6492875" cy="10208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8C7A3-6DEB-9B4A-A5A2-30A160AABEEF}">
      <dsp:nvSpPr>
        <dsp:cNvPr id="0" name=""/>
        <dsp:cNvSpPr/>
      </dsp:nvSpPr>
      <dsp:spPr>
        <a:xfrm>
          <a:off x="0" y="4350"/>
          <a:ext cx="6492875" cy="24979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Global internal wave models continue to progress and will be useful </a:t>
          </a:r>
          <a:r>
            <a:rPr lang="en-US" sz="3500" kern="1200"/>
            <a:t>and important </a:t>
          </a:r>
          <a:r>
            <a:rPr lang="en-US" sz="3500" kern="1200" dirty="0"/>
            <a:t>for SWOT, S-MODE, and </a:t>
          </a:r>
          <a:r>
            <a:rPr lang="en-US" sz="3500" kern="1200" dirty="0" err="1"/>
            <a:t>OdySea</a:t>
          </a:r>
          <a:endParaRPr lang="en-US" sz="3500" kern="1200" dirty="0"/>
        </a:p>
      </dsp:txBody>
      <dsp:txXfrm>
        <a:off x="121940" y="126290"/>
        <a:ext cx="6248995" cy="2254070"/>
      </dsp:txXfrm>
    </dsp:sp>
    <dsp:sp modelId="{03168DE6-E98F-D747-8176-BA74701669CB}">
      <dsp:nvSpPr>
        <dsp:cNvPr id="0" name=""/>
        <dsp:cNvSpPr/>
      </dsp:nvSpPr>
      <dsp:spPr>
        <a:xfrm>
          <a:off x="0" y="2603100"/>
          <a:ext cx="6492875" cy="249795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Lots of work left to do</a:t>
          </a:r>
        </a:p>
      </dsp:txBody>
      <dsp:txXfrm>
        <a:off x="121940" y="2725040"/>
        <a:ext cx="6248995" cy="2254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EF23D-C1E4-444E-86B1-932FB565302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2455-C44C-374A-9087-9EC38BB7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0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1FF1-4BAE-1F44-B5AF-B43FC4AB3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9694A-3F5F-CA48-AA70-EB31681FC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26244-812A-B64B-9229-6490898D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22B-07BC-B647-8FB7-CF2EA531810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B9704-DA38-BF4C-B8A1-5478758B9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62ACD-0BA8-A74D-9412-77D856C54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E731F-1499-8D46-AC9E-D09015B9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83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85BC-CBDB-7646-BC8F-E3EFC6410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396C38-095F-3F4B-99D5-8EFDBA5DF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587DB-4375-9241-BF8F-F24672D65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22B-07BC-B647-8FB7-CF2EA531810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5A20A-915B-6040-8223-9C3F1D59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913B6-0D2D-3D4A-8745-EE1C30B6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E731F-1499-8D46-AC9E-D09015B9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3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B7D869-E315-1F45-8BAB-A89E7C1C6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EB465-0F86-434A-AABE-6EC92A2D0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B04A1-B708-7247-AE2B-B79C5D79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22B-07BC-B647-8FB7-CF2EA531810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AAD6C-92F6-174D-89F9-28B6E1739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BCB7B-AE3E-C946-AD06-4DCD5707C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E731F-1499-8D46-AC9E-D09015B9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1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063FD-4AC5-AA43-9F7A-A193B348F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A44F9-82D8-4B45-BD01-E7FAE4E57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DA134-3129-2144-A8A1-2F472014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22B-07BC-B647-8FB7-CF2EA531810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073DB-C2A3-1842-844F-F77AE8D1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F8D75-45CE-C64A-A861-8EE58E7F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E731F-1499-8D46-AC9E-D09015B9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6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785C1-A0DC-8549-B817-21331874D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0627D-E398-1C46-A236-F4F0B5F82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CA0DD-B44B-CC46-BF80-8C02ACB28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22B-07BC-B647-8FB7-CF2EA531810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02858-4186-2248-9746-70E44100C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1E78F-440A-FA41-84A9-44C58259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E731F-1499-8D46-AC9E-D09015B9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1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C29D-AF65-3744-9CE5-F11168CA7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BBCF5-DD75-1142-9805-6C49A3202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C1FD8-0FFE-A243-8ED3-34458B3F6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EF509-D254-CB49-9B55-65B28F33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22B-07BC-B647-8FB7-CF2EA531810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E762E-8F93-E549-BAC3-A29F59591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CFBF9-4969-B349-9510-B50C7B8E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E731F-1499-8D46-AC9E-D09015B9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8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F5E43-8199-0E49-A104-07A6DD433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CACE3-60F5-2046-9366-3013CB8CF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4C007-63A4-FD4D-ACEC-5A1377650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0AB80-2B9B-B046-A968-431B72E980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8A0526-4EFA-684F-A5F9-2E2D7019BC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C458BF-9311-8548-9556-893EE939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22B-07BC-B647-8FB7-CF2EA531810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1C0FEA-6CAB-5147-A161-D51230123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23CF66-BA3B-7649-96D3-E41E803F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E731F-1499-8D46-AC9E-D09015B9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9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6E17-CDD4-8D4C-8314-D3342FB7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C5596-9EF2-8442-8C11-A03419BA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22B-07BC-B647-8FB7-CF2EA531810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24256-9F31-F341-9897-D2BD0A510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CF95B-9CD9-0C4C-806A-E0A259099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E731F-1499-8D46-AC9E-D09015B9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762DB-D486-F541-9D48-34C0868C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22B-07BC-B647-8FB7-CF2EA531810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5EE46-5388-4E40-995B-E4EA835E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F5B76-00E8-9B49-868C-AD6D2C66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E731F-1499-8D46-AC9E-D09015B9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81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5878B-1ACA-514E-8E92-61FE4390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409F7-4062-F140-9F17-1C353DB98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0B6888-4A09-0448-9CBF-4D8E0FFDA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E7CD2-8D63-9048-AF4E-8E106B23E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22B-07BC-B647-8FB7-CF2EA531810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9E811-871C-6847-A244-70E8A2D3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B7517-569D-E843-B0D7-58184A30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E731F-1499-8D46-AC9E-D09015B9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37371-B61F-E543-B7AA-8AE7A8EC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F3CAC0-6981-FA40-907A-CB87020BB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1CE6-7829-CD48-ADB6-0787E3CE8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05156-2260-C84B-827A-891FA4703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22B-07BC-B647-8FB7-CF2EA531810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4EEC7-16AF-134F-BA5C-07154407D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65453-ED69-C646-8468-8B879C8D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E731F-1499-8D46-AC9E-D09015B9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4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D3C224-4BE5-474F-940C-311B256E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F40DE-4B3B-9D48-9280-22F7EAC76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48B03-D1C4-5A42-B8BC-83B606A5C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A222B-07BC-B647-8FB7-CF2EA5318105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9C917-375B-D94D-890D-F26734DC8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394EC-9F96-A349-9AF8-A64C98280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E731F-1499-8D46-AC9E-D09015B9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1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coessing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4E25-3791-B148-A45C-2C865847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role of global internal wave modeling in the SWOT mission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884CF-C3EF-3843-BEDC-C4879129A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Brian K. </a:t>
            </a:r>
            <a:r>
              <a:rPr lang="en-US" dirty="0" err="1"/>
              <a:t>Arbic</a:t>
            </a:r>
            <a:r>
              <a:rPr lang="en-US" dirty="0"/>
              <a:t>, University of Michigan</a:t>
            </a:r>
          </a:p>
          <a:p>
            <a:pPr marL="0" indent="0" algn="ctr">
              <a:buNone/>
            </a:pPr>
            <a:r>
              <a:rPr lang="en-US" dirty="0" err="1"/>
              <a:t>FilaChange</a:t>
            </a:r>
            <a:r>
              <a:rPr lang="en-US" dirty="0"/>
              <a:t> SWOT </a:t>
            </a:r>
            <a:r>
              <a:rPr lang="en-US" dirty="0" err="1"/>
              <a:t>AdAC</a:t>
            </a:r>
            <a:r>
              <a:rPr lang="en-US" dirty="0"/>
              <a:t> meeting</a:t>
            </a:r>
          </a:p>
          <a:p>
            <a:pPr marL="0" indent="0" algn="ctr">
              <a:buNone/>
            </a:pPr>
            <a:r>
              <a:rPr lang="en-US" dirty="0"/>
              <a:t>30 August 2022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329856-9EF7-DE44-853F-EE4F2C0DC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310" y="4932363"/>
            <a:ext cx="2729230" cy="124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32DA91-A147-7E4C-94BA-C455BD09B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565" y="4423941"/>
            <a:ext cx="1992630" cy="1992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32625F-D600-194A-95C1-AD86EB45F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40" y="4745780"/>
            <a:ext cx="2286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3EB159-6792-DD4D-AA63-465F386A6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4585" y="2087512"/>
            <a:ext cx="3454400" cy="172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2F794C-F2F2-6D42-9B5A-22DF087BD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7380" y="1825625"/>
            <a:ext cx="1905000" cy="2030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F38EF6-9B7E-CDDB-3674-7EA4AD27DB5B}"/>
              </a:ext>
            </a:extLst>
          </p:cNvPr>
          <p:cNvSpPr txBox="1"/>
          <p:nvPr/>
        </p:nvSpPr>
        <p:spPr>
          <a:xfrm>
            <a:off x="3006511" y="3856355"/>
            <a:ext cx="5915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Thanks to a very long list of collaborators, and to NOAA and DOE for additional funding.</a:t>
            </a:r>
          </a:p>
        </p:txBody>
      </p:sp>
    </p:spTree>
    <p:extLst>
      <p:ext uri="{BB962C8B-B14F-4D97-AF65-F5344CB8AC3E}">
        <p14:creationId xmlns:p14="http://schemas.microsoft.com/office/powerpoint/2010/main" val="1169796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726C5-11EB-BC49-83FA-BF05B3C12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32D5-61B4-5D44-A4EC-1DD4424EF6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73AFE4-4ED8-994E-B959-2E3EB5A6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159" y="59833"/>
            <a:ext cx="7467283" cy="882713"/>
          </a:xfrm>
        </p:spPr>
        <p:txBody>
          <a:bodyPr>
            <a:normAutofit fontScale="90000"/>
          </a:bodyPr>
          <a:lstStyle/>
          <a:p>
            <a:r>
              <a:rPr lang="en-US" dirty="0"/>
              <a:t>Some of our 2018-2021 family trips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CD3C0-EE6C-2B43-BF2D-F3B223EF9F5F}"/>
              </a:ext>
            </a:extLst>
          </p:cNvPr>
          <p:cNvSpPr txBox="1"/>
          <p:nvPr/>
        </p:nvSpPr>
        <p:spPr>
          <a:xfrm>
            <a:off x="550370" y="3149556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April 2018, Phoenix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2D9BFD-6502-9D49-BF75-A29BC54A4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91" y="4189607"/>
            <a:ext cx="2560320" cy="1920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9CDEED-710B-194D-B29C-756392C3B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1102038"/>
            <a:ext cx="2560320" cy="1920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1BCE32-42E9-2342-AC6C-6D1EB04F34AE}"/>
              </a:ext>
            </a:extLst>
          </p:cNvPr>
          <p:cNvSpPr txBox="1"/>
          <p:nvPr/>
        </p:nvSpPr>
        <p:spPr>
          <a:xfrm>
            <a:off x="3638712" y="3149556"/>
            <a:ext cx="233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October 2018, Phoenix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7219F-3AB1-5F45-A547-52ED981D8F0A}"/>
              </a:ext>
            </a:extLst>
          </p:cNvPr>
          <p:cNvSpPr txBox="1"/>
          <p:nvPr/>
        </p:nvSpPr>
        <p:spPr>
          <a:xfrm>
            <a:off x="253674" y="6250068"/>
            <a:ext cx="302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 2018, Northern Michigan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8F4A2-FFD5-474E-B393-4F84FDE0B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70" y="185724"/>
            <a:ext cx="2290234" cy="29638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E0C341-701A-DA41-829D-7727E40FA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577" y="3622679"/>
            <a:ext cx="3316224" cy="24871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CE738-3BDE-4D43-86D7-D5F848D8FBF6}"/>
              </a:ext>
            </a:extLst>
          </p:cNvPr>
          <p:cNvSpPr txBox="1"/>
          <p:nvPr/>
        </p:nvSpPr>
        <p:spPr>
          <a:xfrm>
            <a:off x="3456371" y="6250068"/>
            <a:ext cx="3523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Christmas 2018, Northern Michigan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330369-11CF-8649-863A-4A5996011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978309" y="1074841"/>
            <a:ext cx="2371103" cy="17783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510133-EF41-EA4D-B2F7-D35BDCA090DA}"/>
              </a:ext>
            </a:extLst>
          </p:cNvPr>
          <p:cNvSpPr txBox="1"/>
          <p:nvPr/>
        </p:nvSpPr>
        <p:spPr>
          <a:xfrm>
            <a:off x="9059103" y="3278229"/>
            <a:ext cx="2405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February 2019, Phoenix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B4F9F8-B3A3-D349-9B2F-526C313F22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853239" y="3775498"/>
            <a:ext cx="3038538" cy="2278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70EEA47-A1B9-3846-9C65-1612AF02EF2C}"/>
              </a:ext>
            </a:extLst>
          </p:cNvPr>
          <p:cNvSpPr txBox="1"/>
          <p:nvPr/>
        </p:nvSpPr>
        <p:spPr>
          <a:xfrm>
            <a:off x="7473997" y="6203422"/>
            <a:ext cx="3523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Christmas 2021, Northern Michigan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21747A-B998-424A-8E9B-75F91442E40D}"/>
              </a:ext>
            </a:extLst>
          </p:cNvPr>
          <p:cNvSpPr txBox="1"/>
          <p:nvPr/>
        </p:nvSpPr>
        <p:spPr>
          <a:xfrm>
            <a:off x="6240005" y="1574238"/>
            <a:ext cx="2467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Being a better, more </a:t>
            </a:r>
          </a:p>
          <a:p>
            <a:r>
              <a:rPr lang="en-US" dirty="0">
                <a:solidFill>
                  <a:srgbClr val="FF0000"/>
                </a:solidFill>
              </a:rPr>
              <a:t>involved uncle is a very </a:t>
            </a:r>
          </a:p>
          <a:p>
            <a:r>
              <a:rPr lang="en-US" dirty="0">
                <a:solidFill>
                  <a:srgbClr val="FF0000"/>
                </a:solidFill>
              </a:rPr>
              <a:t>high priority for me now</a:t>
            </a:r>
          </a:p>
        </p:txBody>
      </p:sp>
    </p:spTree>
    <p:extLst>
      <p:ext uri="{BB962C8B-B14F-4D97-AF65-F5344CB8AC3E}">
        <p14:creationId xmlns:p14="http://schemas.microsoft.com/office/powerpoint/2010/main" val="4132966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C8710-30D7-0948-92F1-E1B7A4E68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/>
              <a:t>Why add tides to high-resolution global circulation models?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78D01-17A9-C840-9E86-24B5F90F1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1700"/>
              <a:t>Barotropic tidal flow over rough topography in a stratified fluid generates internal tides</a:t>
            </a:r>
          </a:p>
          <a:p>
            <a:r>
              <a:rPr lang="en-US" sz="1700"/>
              <a:t>Internal tides propagate in an environment with changing stratification and eddies</a:t>
            </a:r>
            <a:r>
              <a:rPr lang="en-US" sz="1700">
                <a:sym typeface="Wingdings" pitchFamily="2" charset="2"/>
              </a:rPr>
              <a:t>yields a realistic non-phase-locked (non-stationary/incoherent) internal tides</a:t>
            </a:r>
          </a:p>
          <a:p>
            <a:r>
              <a:rPr lang="en-US" sz="1700"/>
              <a:t>Non-linear interactions between internal tides and wind-driven near-inertial waves yield a partially resolved supertidal internal gravity wave (IGW) continuum, or Garrett-Munk spectrum, as shown in Müller et al. 2015 (for HYCOM), Rocha et al. 2016 (for MITgcm), and other papers</a:t>
            </a:r>
          </a:p>
          <a:p>
            <a:r>
              <a:rPr lang="en-US" sz="1700"/>
              <a:t>Global internal wave models help us plan for and interpret SWOT</a:t>
            </a:r>
          </a:p>
          <a:p>
            <a:r>
              <a:rPr lang="en-US" sz="1700"/>
              <a:t>Remotely generated internal waves should be included in boundary conditions for regional models</a:t>
            </a:r>
          </a:p>
          <a:p>
            <a:endParaRPr lang="en-US" sz="1700"/>
          </a:p>
          <a:p>
            <a:r>
              <a:rPr lang="en-US" sz="1700"/>
              <a:t>Breaking IGWs drive mixing</a:t>
            </a:r>
          </a:p>
          <a:p>
            <a:pPr lvl="1"/>
            <a:r>
              <a:rPr lang="en-US" sz="1700"/>
              <a:t>can our models help us understand the space-time geography of ocean mixing? </a:t>
            </a:r>
          </a:p>
          <a:p>
            <a:r>
              <a:rPr lang="en-US" sz="1700"/>
              <a:t>Internal waves impact ocean acoustics</a:t>
            </a:r>
          </a:p>
          <a:p>
            <a:r>
              <a:rPr lang="en-US" sz="1700"/>
              <a:t>Tides interact with sea ice and floating ice shelves, and will change in a changing climate</a:t>
            </a:r>
          </a:p>
          <a:p>
            <a:endParaRPr lang="en-US" sz="1700"/>
          </a:p>
          <a:p>
            <a:endParaRPr lang="en-US" sz="1700"/>
          </a:p>
          <a:p>
            <a:endParaRPr lang="en-US" sz="1700"/>
          </a:p>
          <a:p>
            <a:pPr marL="0" indent="0">
              <a:buNone/>
            </a:pPr>
            <a:endParaRPr lang="en-US" sz="1700"/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096777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9C537-EB06-C64C-A74E-E853B4A4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54" y="118351"/>
            <a:ext cx="11196583" cy="744484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latin typeface="+mn-lt"/>
              </a:rPr>
              <a:t>Geographical distribution:  phase-locked internal tides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76232-6FA4-7346-8610-F991E6BB1D3D}"/>
              </a:ext>
            </a:extLst>
          </p:cNvPr>
          <p:cNvSpPr txBox="1"/>
          <p:nvPr/>
        </p:nvSpPr>
        <p:spPr>
          <a:xfrm>
            <a:off x="6760316" y="1260262"/>
            <a:ext cx="5188151" cy="510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Sea surface height (SSH) variance of the phase-locked principal lunar semidiurnal tide M</a:t>
            </a:r>
            <a:r>
              <a:rPr lang="en-US" sz="2200" baseline="-25000" dirty="0"/>
              <a:t>2</a:t>
            </a:r>
            <a:r>
              <a:rPr lang="en-US" sz="2200" dirty="0"/>
              <a:t> in </a:t>
            </a:r>
            <a:r>
              <a:rPr lang="en-US" sz="2200" b="1" dirty="0"/>
              <a:t>non-assimilative</a:t>
            </a:r>
            <a:r>
              <a:rPr lang="en-US" sz="2200" dirty="0"/>
              <a:t> HYCOM (top) and altimetry (bottom).  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The HYCOM variances have been corrected for the effects of the short duration of the model output record.  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Numbers represent the fraction of HYCOM variance to altimetry variance.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Determined by spatially high-passing amplitudes of total tidal SSH (as in Ray and </a:t>
            </a:r>
            <a:r>
              <a:rPr lang="en-US" sz="2200" dirty="0" err="1"/>
              <a:t>Mitchum</a:t>
            </a:r>
            <a:r>
              <a:rPr lang="en-US" sz="2200" dirty="0"/>
              <a:t> 1996)</a:t>
            </a:r>
          </a:p>
          <a:p>
            <a:pPr>
              <a:spcBef>
                <a:spcPts val="1200"/>
              </a:spcBef>
            </a:pPr>
            <a:r>
              <a:rPr lang="en-US" sz="2200" b="1" dirty="0" err="1"/>
              <a:t>Buijsman</a:t>
            </a:r>
            <a:r>
              <a:rPr lang="en-US" sz="2200" b="1" dirty="0"/>
              <a:t> et al., Ocean Modelling, 2020</a:t>
            </a: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655CC0-6580-934E-BC1A-23337822C0A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" y="1010978"/>
            <a:ext cx="6683250" cy="574615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862835"/>
            <a:ext cx="12192000" cy="0"/>
          </a:xfrm>
          <a:prstGeom prst="line">
            <a:avLst/>
          </a:prstGeom>
          <a:ln w="28575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5754-CE12-A945-9583-957386C35E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50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9C537-EB06-C64C-A74E-E853B4A4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31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latin typeface="+mn-lt"/>
              </a:rPr>
              <a:t>Data assimilative system </a:t>
            </a:r>
            <a:r>
              <a:rPr lang="en-US" sz="3400" b="1" dirty="0">
                <a:latin typeface="+mn-lt"/>
                <a:sym typeface="Wingdings" pitchFamily="2" charset="2"/>
              </a:rPr>
              <a:t> Skill in phases</a:t>
            </a:r>
            <a:endParaRPr lang="en-US" sz="3400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76232-6FA4-7346-8610-F991E6BB1D3D}"/>
              </a:ext>
            </a:extLst>
          </p:cNvPr>
          <p:cNvSpPr txBox="1"/>
          <p:nvPr/>
        </p:nvSpPr>
        <p:spPr>
          <a:xfrm>
            <a:off x="530221" y="4448185"/>
            <a:ext cx="108235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 more difficult test is whether HYCOM can phase-predict the phase-locked internal tides.</a:t>
            </a:r>
            <a:br>
              <a:rPr lang="en-US" sz="2200" dirty="0"/>
            </a:br>
            <a:endParaRPr lang="en-US" sz="2200" dirty="0"/>
          </a:p>
          <a:p>
            <a:r>
              <a:rPr lang="en-US" sz="2200" dirty="0"/>
              <a:t>Our new HYCOM simulations with data assimilation capture from 43-69% of the M</a:t>
            </a:r>
            <a:r>
              <a:rPr lang="en-US" sz="2200" baseline="-25000" dirty="0"/>
              <a:t>2</a:t>
            </a:r>
            <a:r>
              <a:rPr lang="en-US" sz="2200" dirty="0"/>
              <a:t> phase-locked internal tide variance in the five hotspot regions identified in Shriver et al. (2012) and shown on previous page.</a:t>
            </a:r>
          </a:p>
          <a:p>
            <a:endParaRPr lang="en-US" sz="2200" dirty="0"/>
          </a:p>
          <a:p>
            <a:r>
              <a:rPr lang="en-US" sz="2200" dirty="0"/>
              <a:t>The model captures 64% of the variance in the south central Pacific shown above.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6329B-ABF9-6C4C-866F-CB3A809E352F}"/>
              </a:ext>
            </a:extLst>
          </p:cNvPr>
          <p:cNvPicPr/>
          <p:nvPr/>
        </p:nvPicPr>
        <p:blipFill rotWithShape="1">
          <a:blip r:embed="rId2"/>
          <a:srcRect l="3521" t="13398" r="5353" b="15208"/>
          <a:stretch/>
        </p:blipFill>
        <p:spPr bwMode="auto">
          <a:xfrm>
            <a:off x="352415" y="1119510"/>
            <a:ext cx="5664977" cy="3311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8F385-D39C-F54F-98FF-9E5577B0535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t="14358" r="4420" b="14509"/>
          <a:stretch/>
        </p:blipFill>
        <p:spPr bwMode="auto">
          <a:xfrm>
            <a:off x="6313330" y="1222185"/>
            <a:ext cx="5598146" cy="3208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862835"/>
            <a:ext cx="12192000" cy="0"/>
          </a:xfrm>
          <a:prstGeom prst="line">
            <a:avLst/>
          </a:prstGeom>
          <a:ln w="28575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5754-CE12-A945-9583-957386C35E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71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2F778-14C0-634B-BC65-C86A5DDF7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HYCOM as a correction model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5B63532-B7B9-43FA-BF6E-F3C42A07A5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8120834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0577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C6E39-86BD-D740-923E-27406AC1C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Semi-diurnal non-phase-locked variance fraction (SNVF) in non-assimilative HYCOM vs. altimetry (Nelson et al., 2019)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1AF0F4-DCCA-8F4D-9678-CF6C90AC5625}"/>
              </a:ext>
            </a:extLst>
          </p:cNvPr>
          <p:cNvSpPr txBox="1"/>
          <p:nvPr/>
        </p:nvSpPr>
        <p:spPr>
          <a:xfrm>
            <a:off x="4134811" y="666114"/>
            <a:ext cx="2600392" cy="6154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Large non-phase-locked internal tides in equatorial regions examined in detail in </a:t>
            </a:r>
            <a:r>
              <a:rPr lang="en-US" sz="2000" dirty="0" err="1"/>
              <a:t>Buijsman</a:t>
            </a:r>
            <a:r>
              <a:rPr lang="en-US" sz="2000" dirty="0"/>
              <a:t> et al. (2017)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F7BE1DF-7F8D-204D-8539-D1F9F727D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2063" y="1525025"/>
            <a:ext cx="5252345" cy="380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084D-89CF-EC45-846C-0E3A9B0D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FF32D5-61B4-5D44-A4EC-1DD4424EF632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79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F9ED5-AC30-7F4A-A032-2E4050AC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Can we phase-predict the non-phase-locked internal tides using HYCOM?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5C7A6-261D-0149-AA8F-51DC1BCB5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Egbert and </a:t>
            </a:r>
            <a:r>
              <a:rPr lang="en-US" sz="2400" dirty="0" err="1"/>
              <a:t>Erofeeva</a:t>
            </a:r>
            <a:r>
              <a:rPr lang="en-US" sz="2400" dirty="0"/>
              <a:t>, 2021:  can use HYCOM output in a PCA (principal component analysis) approach that seems promising</a:t>
            </a:r>
          </a:p>
          <a:p>
            <a:pPr lvl="1"/>
            <a:r>
              <a:rPr lang="en-US" sz="2000" dirty="0"/>
              <a:t>They analyzed the Amazon Shelf region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Ritabrata</a:t>
            </a:r>
            <a:r>
              <a:rPr lang="en-US" sz="2400" dirty="0"/>
              <a:t> Thakur is working on extending the Egbert and </a:t>
            </a:r>
            <a:r>
              <a:rPr lang="en-US" sz="2400" dirty="0" err="1"/>
              <a:t>Erofeeva</a:t>
            </a:r>
            <a:r>
              <a:rPr lang="en-US" sz="2400" dirty="0"/>
              <a:t> analysis to the entire globe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942101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B3AA6-AB68-9740-8CA3-D2EB4AD3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Model-observation comparison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87C71-B858-2747-8E60-4765954BA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Model-observation comparisons help test the realism of the models. For example: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 err="1"/>
              <a:t>Luecke</a:t>
            </a:r>
            <a:r>
              <a:rPr lang="en-US" sz="1600" dirty="0"/>
              <a:t> et al. (2020): comparison of HYCOM and </a:t>
            </a:r>
            <a:r>
              <a:rPr lang="en-US" sz="1600" dirty="0" err="1"/>
              <a:t>MITgcm</a:t>
            </a:r>
            <a:r>
              <a:rPr lang="en-US" sz="1600" dirty="0"/>
              <a:t> LLC4320 to ~2000 moored observational time series</a:t>
            </a:r>
          </a:p>
          <a:p>
            <a:endParaRPr lang="en-US" sz="1600" dirty="0"/>
          </a:p>
          <a:p>
            <a:r>
              <a:rPr lang="en-US" sz="1600" dirty="0" err="1"/>
              <a:t>Ansong</a:t>
            </a:r>
            <a:r>
              <a:rPr lang="en-US" sz="1600" dirty="0"/>
              <a:t> et al. (2022a, in prep):  comparison of HYCOM, </a:t>
            </a:r>
            <a:r>
              <a:rPr lang="en-US" sz="1600" dirty="0" err="1"/>
              <a:t>MITgcm</a:t>
            </a:r>
            <a:r>
              <a:rPr lang="en-US" sz="1600" dirty="0"/>
              <a:t> LLC4320, MOM6, and NEMO barotropic and internal tides to altimetry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 err="1"/>
              <a:t>Arbic</a:t>
            </a:r>
            <a:r>
              <a:rPr lang="en-US" sz="1600" dirty="0"/>
              <a:t> et al. (2022, in review):  comparison of HYCOM and </a:t>
            </a:r>
            <a:r>
              <a:rPr lang="en-US" sz="1600" dirty="0" err="1"/>
              <a:t>MITgm</a:t>
            </a:r>
            <a:r>
              <a:rPr lang="en-US" sz="1600" dirty="0"/>
              <a:t> LLC4320 near-surface kinetic energy to surface drifters</a:t>
            </a:r>
          </a:p>
          <a:p>
            <a:pPr lvl="2"/>
            <a:endParaRPr lang="en-US" sz="1600" dirty="0"/>
          </a:p>
          <a:p>
            <a:endParaRPr lang="en-US" sz="2000" dirty="0"/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1431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225" y="1578529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Boundary forcing very-high resolution regional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SWOT mission will motivate running regional models at the highest possible resolutions</a:t>
            </a:r>
          </a:p>
          <a:p>
            <a:r>
              <a:rPr lang="en-US" sz="2000" dirty="0"/>
              <a:t>”Pilot” project in collaboration with Dimitris Menemenlis, Dick Peltier (University of Toronto) and others.</a:t>
            </a:r>
          </a:p>
          <a:p>
            <a:r>
              <a:rPr lang="en-US" sz="2000" dirty="0"/>
              <a:t>Another Dimitris Menemenlis “hero run”, done on Canadian supercomputer Niagara (courtesy of collaboration with Dick Peltier).</a:t>
            </a:r>
          </a:p>
          <a:p>
            <a:r>
              <a:rPr lang="en-US" sz="2000" dirty="0"/>
              <a:t>Use global 1/48° </a:t>
            </a:r>
            <a:r>
              <a:rPr lang="en-US" sz="2000" dirty="0" err="1"/>
              <a:t>MITgcm</a:t>
            </a:r>
            <a:r>
              <a:rPr lang="en-US" sz="2000" dirty="0"/>
              <a:t> LLC4320 simulation to boundary force a 6° by 8° </a:t>
            </a:r>
            <a:r>
              <a:rPr lang="en-US" sz="2000" dirty="0" err="1"/>
              <a:t>MITgcm</a:t>
            </a:r>
            <a:r>
              <a:rPr lang="en-US" sz="2000" dirty="0"/>
              <a:t> patch near Hawai’i, with 8X higher horizontal and 3X higher vertical resolutions (Nelson et al. 2020, Pan et al. 2020)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8097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2C2431-AB94-0C48-BF1D-0FFB01317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 domain, high-resolution regional simulation (Nelson et al., 2020)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78644B98-D94E-9B43-8F2A-6B5C98D6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70" y="2427541"/>
            <a:ext cx="10660360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572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0B5262-A3C4-B24B-9527-A935DDD87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6096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824229-05A8-7841-92DA-DCBB95CB90F5}"/>
              </a:ext>
            </a:extLst>
          </p:cNvPr>
          <p:cNvSpPr txBox="1"/>
          <p:nvPr/>
        </p:nvSpPr>
        <p:spPr>
          <a:xfrm>
            <a:off x="65078" y="609600"/>
            <a:ext cx="2627322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SWOT will measure</a:t>
            </a:r>
          </a:p>
          <a:p>
            <a:r>
              <a:rPr lang="en-US" dirty="0"/>
              <a:t>surface water heights</a:t>
            </a:r>
          </a:p>
          <a:p>
            <a:r>
              <a:rPr lang="en-US" dirty="0"/>
              <a:t>over oceans, lakes, </a:t>
            </a:r>
          </a:p>
          <a:p>
            <a:r>
              <a:rPr lang="en-US" dirty="0"/>
              <a:t>and rivers</a:t>
            </a:r>
            <a:r>
              <a:rPr lang="en-US" dirty="0">
                <a:sym typeface="Wingdings" pitchFamily="2" charset="2"/>
              </a:rPr>
              <a:t></a:t>
            </a:r>
          </a:p>
          <a:p>
            <a:r>
              <a:rPr lang="en-US" dirty="0">
                <a:sym typeface="Wingdings" pitchFamily="2" charset="2"/>
              </a:rPr>
              <a:t>Joint oceanography +</a:t>
            </a:r>
          </a:p>
          <a:p>
            <a:r>
              <a:rPr lang="en-US" dirty="0">
                <a:sym typeface="Wingdings" pitchFamily="2" charset="2"/>
              </a:rPr>
              <a:t>hydrology mission</a:t>
            </a:r>
          </a:p>
          <a:p>
            <a:endParaRPr lang="en-US" dirty="0"/>
          </a:p>
          <a:p>
            <a:r>
              <a:rPr lang="en-US" dirty="0"/>
              <a:t>In contrast to current</a:t>
            </a:r>
          </a:p>
          <a:p>
            <a:r>
              <a:rPr lang="en-US" dirty="0"/>
              <a:t>nadir altimeters, SWOT</a:t>
            </a:r>
          </a:p>
          <a:p>
            <a:r>
              <a:rPr lang="en-US" dirty="0"/>
              <a:t>measurements will be</a:t>
            </a:r>
          </a:p>
          <a:p>
            <a:r>
              <a:rPr lang="en-US" dirty="0"/>
              <a:t>in two-dimensional </a:t>
            </a:r>
          </a:p>
          <a:p>
            <a:r>
              <a:rPr lang="en-US" dirty="0"/>
              <a:t>swaths rather than </a:t>
            </a:r>
          </a:p>
          <a:p>
            <a:r>
              <a:rPr lang="en-US" dirty="0"/>
              <a:t>one-dimensional tracks</a:t>
            </a:r>
          </a:p>
          <a:p>
            <a:endParaRPr lang="en-US" dirty="0"/>
          </a:p>
          <a:p>
            <a:r>
              <a:rPr lang="en-US" dirty="0"/>
              <a:t>Feature resolution will be </a:t>
            </a:r>
          </a:p>
          <a:p>
            <a:r>
              <a:rPr lang="en-US" dirty="0"/>
              <a:t>much higher</a:t>
            </a:r>
          </a:p>
          <a:p>
            <a:endParaRPr lang="en-US" dirty="0"/>
          </a:p>
          <a:p>
            <a:r>
              <a:rPr lang="en-US" dirty="0"/>
              <a:t>Planned launch in </a:t>
            </a:r>
          </a:p>
          <a:p>
            <a:r>
              <a:rPr lang="en-US" dirty="0"/>
              <a:t>December 2022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303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BE1575-FDD6-A84B-9664-3127F9EC9450}"/>
              </a:ext>
            </a:extLst>
          </p:cNvPr>
          <p:cNvSpPr txBox="1"/>
          <p:nvPr/>
        </p:nvSpPr>
        <p:spPr>
          <a:xfrm>
            <a:off x="966952" y="1204108"/>
            <a:ext cx="2669406" cy="1781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Improved IGW frequency spectra in a regional model forced by the global MITgcm simulation (Nelson et al., 2020)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8899D-FDD4-CE4E-8878-FFF983E41082}"/>
              </a:ext>
            </a:extLst>
          </p:cNvPr>
          <p:cNvSpPr txBox="1"/>
          <p:nvPr/>
        </p:nvSpPr>
        <p:spPr>
          <a:xfrm>
            <a:off x="966951" y="3355130"/>
            <a:ext cx="2669407" cy="24273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Mazloff</a:t>
            </a:r>
            <a:r>
              <a:rPr lang="en-US" sz="1500" dirty="0"/>
              <a:t> et al.:  w/o internal tide boundary conditions, a regional model has an insufficiently energetic IGW spectrum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This work:  with internal tide boundary conditions + increase in resolution, IGW continuum energy increases and lies closer to predictions of the Garrett-Munk spectral model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B29A02D-8F50-124C-90AB-8DF1CC8A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2102" y="1572513"/>
            <a:ext cx="6903723" cy="35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57A5754-CE12-A945-9583-957386C35E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55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A8899D-FDD4-CE4E-8878-FFF983E41082}"/>
              </a:ext>
            </a:extLst>
          </p:cNvPr>
          <p:cNvSpPr txBox="1"/>
          <p:nvPr/>
        </p:nvSpPr>
        <p:spPr>
          <a:xfrm>
            <a:off x="380306" y="3166111"/>
            <a:ext cx="38259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KPP was developed for models that do not resolve internal waves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In models that partially resolve internal waves, turning off the KPP background yields a vertical structure that agrees more closely with observations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BE1575-FDD6-A84B-9664-3127F9EC9450}"/>
              </a:ext>
            </a:extLst>
          </p:cNvPr>
          <p:cNvSpPr txBox="1"/>
          <p:nvPr/>
        </p:nvSpPr>
        <p:spPr>
          <a:xfrm>
            <a:off x="380306" y="151215"/>
            <a:ext cx="3486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Improved IGW vertical wavenumber spectra in a regional model forced by the global </a:t>
            </a:r>
            <a:r>
              <a:rPr lang="en-US" sz="2400" b="1" dirty="0" err="1"/>
              <a:t>MITgcm</a:t>
            </a:r>
            <a:r>
              <a:rPr lang="en-US" sz="2400" b="1" dirty="0"/>
              <a:t> simulation (Thakur et al. 2022)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5754-CE12-A945-9583-957386C35ED2}" type="slidenum">
              <a:rPr lang="en-US" smtClean="0"/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79483-7864-61D8-CFC2-9EA0908A4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369" y="249270"/>
            <a:ext cx="6461141" cy="62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35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1F11-022F-6D95-9E20-DA7015F2D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HYCOM/ROMS regional modeling effort in California Current region (</a:t>
            </a:r>
            <a:r>
              <a:rPr lang="en-US" dirty="0" err="1"/>
              <a:t>Siyanbola</a:t>
            </a:r>
            <a:r>
              <a:rPr lang="en-US" dirty="0"/>
              <a:t> et al., submitted)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4A99E-75BF-DAC6-F471-103C311F6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426" y="1690688"/>
            <a:ext cx="8420099" cy="42319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3DB9A4-7DDF-A2FC-B1AC-7288D26E811E}"/>
              </a:ext>
            </a:extLst>
          </p:cNvPr>
          <p:cNvSpPr txBox="1"/>
          <p:nvPr/>
        </p:nvSpPr>
        <p:spPr>
          <a:xfrm>
            <a:off x="194916" y="1914526"/>
            <a:ext cx="364556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Left:  depth-integrated semidiurnal fluxes for HYCOM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Middle:  FS800a - ROMS run without remote internal wave forcing from HYCOM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Right:  FS800b - ROMS run with remote internal wave forcing from HYCOM. 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Our domain gets more energetic with the inclusion of high-frequency baroclinic forcings at the open boundaries.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See also work by Audrey </a:t>
            </a:r>
            <a:r>
              <a:rPr lang="en-US" sz="2000" dirty="0" err="1">
                <a:solidFill>
                  <a:srgbClr val="FF0000"/>
                </a:solidFill>
              </a:rPr>
              <a:t>Delpach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67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C0D084-D403-4170-EDA5-8B4E172E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New NOPP project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9850D2-B49B-DAFA-F9FF-5AB16FD426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015461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0561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3FD19-368D-4A49-3F9B-97BD8A877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45" y="0"/>
            <a:ext cx="11014710" cy="1223645"/>
          </a:xfrm>
        </p:spPr>
        <p:txBody>
          <a:bodyPr>
            <a:normAutofit fontScale="90000"/>
          </a:bodyPr>
          <a:lstStyle/>
          <a:p>
            <a:r>
              <a:rPr lang="en-US" dirty="0"/>
              <a:t>Coastal Ocean Environment Summer School In Nigeria and Ghana (COESSING; </a:t>
            </a:r>
            <a:r>
              <a:rPr lang="en-US" dirty="0">
                <a:hlinkClick r:id="rId2"/>
              </a:rPr>
              <a:t>https://coessing.org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3AB0B5-693B-63AA-2039-9F92453F1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294" b="20196"/>
          <a:stretch/>
        </p:blipFill>
        <p:spPr>
          <a:xfrm>
            <a:off x="4366259" y="1223645"/>
            <a:ext cx="7480935" cy="2497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284A2-580D-FB37-DD1A-346ECB6C12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843" b="11362"/>
          <a:stretch/>
        </p:blipFill>
        <p:spPr>
          <a:xfrm>
            <a:off x="5429250" y="3823827"/>
            <a:ext cx="6278880" cy="28629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D7339F-F286-D1D5-3550-0933A055DB60}"/>
              </a:ext>
            </a:extLst>
          </p:cNvPr>
          <p:cNvSpPr txBox="1"/>
          <p:nvPr/>
        </p:nvSpPr>
        <p:spPr>
          <a:xfrm>
            <a:off x="161926" y="1144270"/>
            <a:ext cx="43529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have held an oceanography summer school </a:t>
            </a:r>
          </a:p>
          <a:p>
            <a:r>
              <a:rPr lang="en-US" sz="1600" dirty="0"/>
              <a:t>in West Africa for one week every August since </a:t>
            </a:r>
          </a:p>
          <a:p>
            <a:r>
              <a:rPr lang="en-US" sz="1600" dirty="0"/>
              <a:t>2015</a:t>
            </a:r>
          </a:p>
          <a:p>
            <a:endParaRPr lang="en-US" sz="1600" dirty="0"/>
          </a:p>
          <a:p>
            <a:r>
              <a:rPr lang="en-US" sz="1600" dirty="0"/>
              <a:t>2015-2019:  in-person school in Ghana</a:t>
            </a:r>
          </a:p>
          <a:p>
            <a:endParaRPr lang="en-US" sz="1600" dirty="0"/>
          </a:p>
          <a:p>
            <a:r>
              <a:rPr lang="en-US" sz="1600" dirty="0">
                <a:solidFill>
                  <a:schemeClr val="accent1"/>
                </a:solidFill>
              </a:rPr>
              <a:t>Top:  2018 group photo in Ghana</a:t>
            </a:r>
            <a:r>
              <a:rPr lang="en-US" sz="1600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endParaRPr lang="en-US" sz="1600" dirty="0">
              <a:solidFill>
                <a:schemeClr val="accent1"/>
              </a:solidFill>
            </a:endParaRPr>
          </a:p>
          <a:p>
            <a:endParaRPr lang="en-US" sz="1600" dirty="0"/>
          </a:p>
          <a:p>
            <a:r>
              <a:rPr lang="en-US" sz="1600" dirty="0"/>
              <a:t>2020-2021: online schools</a:t>
            </a:r>
          </a:p>
          <a:p>
            <a:endParaRPr lang="en-US" sz="1600" dirty="0"/>
          </a:p>
          <a:p>
            <a:r>
              <a:rPr lang="en-US" sz="1600" dirty="0"/>
              <a:t>2022:  hybrid in-person/online school in</a:t>
            </a:r>
          </a:p>
          <a:p>
            <a:r>
              <a:rPr lang="en-US" sz="1600" dirty="0"/>
              <a:t>Nigeria</a:t>
            </a:r>
          </a:p>
          <a:p>
            <a:endParaRPr lang="en-US" sz="1600" dirty="0"/>
          </a:p>
          <a:p>
            <a:r>
              <a:rPr lang="en-US" sz="1600" dirty="0">
                <a:solidFill>
                  <a:schemeClr val="accent1"/>
                </a:solidFill>
              </a:rPr>
              <a:t>Bottom:  2022 group photo from Nigeria</a:t>
            </a:r>
            <a:r>
              <a:rPr lang="en-US" sz="1600" dirty="0">
                <a:solidFill>
                  <a:schemeClr val="accent1"/>
                </a:solidFill>
                <a:sym typeface="Wingdings" pitchFamily="2" charset="2"/>
              </a:rPr>
              <a:t></a:t>
            </a:r>
          </a:p>
          <a:p>
            <a:endParaRPr lang="en-US" sz="1600" dirty="0">
              <a:solidFill>
                <a:schemeClr val="accent1"/>
              </a:solidFill>
              <a:sym typeface="Wingdings" pitchFamily="2" charset="2"/>
            </a:endParaRPr>
          </a:p>
          <a:p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We received more positive comments about the</a:t>
            </a:r>
          </a:p>
          <a:p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school this year than ever before, and the Nigerian participants are taking it upon themselves to create social media sites (Instagram, LinkedIn, etc.) for the school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61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A0ADA03-EEC2-8746-AFBC-CF132973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Summary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603199-87E0-186F-79A1-CDFB593285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1498560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168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E9AB1-9207-5947-EC42-8150DFCB1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en-US" sz="3400">
                <a:solidFill>
                  <a:schemeClr val="bg1"/>
                </a:solidFill>
              </a:rPr>
              <a:t>Resolution and energy cascade computation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448CD4-9D51-90C6-60C3-01A589EA2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F43EAD-4ACF-F12E-F6A7-84B2FA21D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879" y="643469"/>
            <a:ext cx="4902533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32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AFB0-CF21-05BB-ED1E-CC39E38F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65" y="208068"/>
            <a:ext cx="9951720" cy="110934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Need to remove large-scale tides from nadir altimeter data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148CF4-6884-145B-2332-4A3DE2A5E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5730" y="1164922"/>
            <a:ext cx="6083300" cy="18542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A6384-CFEA-CF35-82FA-5B1A72559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00" y="3019122"/>
            <a:ext cx="6818630" cy="3668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8C5274-5567-B504-816F-E31989CBD243}"/>
              </a:ext>
            </a:extLst>
          </p:cNvPr>
          <p:cNvSpPr txBox="1"/>
          <p:nvPr/>
        </p:nvSpPr>
        <p:spPr>
          <a:xfrm>
            <a:off x="185165" y="1169022"/>
            <a:ext cx="5118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Barotropic tides dominate sea surface </a:t>
            </a:r>
          </a:p>
          <a:p>
            <a:r>
              <a:rPr lang="en-US" dirty="0">
                <a:solidFill>
                  <a:schemeClr val="accent1"/>
                </a:solidFill>
              </a:rPr>
              <a:t>height (SSH) variance.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Known for a long time.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c.f., Table at right from Savage et al. (2017a). </a:t>
            </a:r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5986D2-559C-E276-B38F-C9434D070711}"/>
              </a:ext>
            </a:extLst>
          </p:cNvPr>
          <p:cNvSpPr txBox="1"/>
          <p:nvPr/>
        </p:nvSpPr>
        <p:spPr>
          <a:xfrm>
            <a:off x="185165" y="3884302"/>
            <a:ext cx="5118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Barotropic tides have large horizontal scales, at least in the open ocean.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Figure of M</a:t>
            </a:r>
            <a:r>
              <a:rPr lang="en-US" baseline="-25000" dirty="0">
                <a:solidFill>
                  <a:schemeClr val="accent1"/>
                </a:solidFill>
              </a:rPr>
              <a:t>2</a:t>
            </a:r>
            <a:r>
              <a:rPr lang="en-US" dirty="0">
                <a:solidFill>
                  <a:schemeClr val="accent1"/>
                </a:solidFill>
              </a:rPr>
              <a:t> amplitudes and phases from Egbert et al. (1994).   </a:t>
            </a:r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49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4F70C8-7C1E-1A43-BA22-7AC65D42E0FA}"/>
              </a:ext>
            </a:extLst>
          </p:cNvPr>
          <p:cNvSpPr txBox="1"/>
          <p:nvPr/>
        </p:nvSpPr>
        <p:spPr>
          <a:xfrm>
            <a:off x="648929" y="629266"/>
            <a:ext cx="4944152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/>
              </a:rPr>
              <a:t>Band-integrated SSH wavenumber spectra over different regions in 1/48°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Wingdings"/>
              </a:rPr>
              <a:t>MITgcm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/>
              </a:rPr>
              <a:t> LLC4320 (Savage et al. 2017b)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930" y="2438400"/>
            <a:ext cx="4944151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ym typeface="Wingdings"/>
              </a:rPr>
              <a:t>At the high wavenumbers of interest for SWOT, the tidal and </a:t>
            </a:r>
            <a:r>
              <a:rPr lang="en-US" sz="1900" dirty="0" err="1">
                <a:sym typeface="Wingdings"/>
              </a:rPr>
              <a:t>supertidal</a:t>
            </a:r>
            <a:r>
              <a:rPr lang="en-US" sz="1900" dirty="0">
                <a:sym typeface="Wingdings"/>
              </a:rPr>
              <a:t> frequencies can dominate in some regions.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ym typeface="Wingding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ym typeface="Wingding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ym typeface="Wingdings"/>
              </a:rPr>
              <a:t>See also Richman et al. (2012) and many others, including: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ym typeface="Wingding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ym typeface="Wingdings"/>
              </a:rPr>
              <a:t> </a:t>
            </a:r>
            <a:r>
              <a:rPr lang="en-US" sz="1900" dirty="0" err="1">
                <a:sym typeface="Wingdings"/>
              </a:rPr>
              <a:t>Callies</a:t>
            </a:r>
            <a:r>
              <a:rPr lang="en-US" sz="1900" dirty="0">
                <a:sym typeface="Wingdings"/>
              </a:rPr>
              <a:t> and Ferrari (2013),</a:t>
            </a:r>
            <a:r>
              <a:rPr lang="en-US" sz="1900" dirty="0" err="1">
                <a:sym typeface="Wingdings"/>
              </a:rPr>
              <a:t>Bühler</a:t>
            </a:r>
            <a:r>
              <a:rPr lang="en-US" sz="1900" dirty="0">
                <a:sym typeface="Wingdings"/>
              </a:rPr>
              <a:t> et al. (2014), Rocha et al. (2016a,b), </a:t>
            </a:r>
            <a:r>
              <a:rPr lang="en-US" sz="1900" dirty="0" err="1">
                <a:sym typeface="Wingdings"/>
              </a:rPr>
              <a:t>Qiu</a:t>
            </a:r>
            <a:r>
              <a:rPr lang="en-US" sz="1900" dirty="0">
                <a:sym typeface="Wingdings"/>
              </a:rPr>
              <a:t> et al. (2018, 2020), Torres et al. (2018, 2019), Wang et al. (2019), Klein et al. (2019), Cao et al. (2020), others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ym typeface="Wingding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avageetal2017b_figur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09" y="995023"/>
            <a:ext cx="4475531" cy="48647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47680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F2167-A5BF-E5C2-2668-620FC714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Global internal tide and gravity wave models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75CD6EB-4338-266B-7E54-689DDD8706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01475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2333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22B00-EC11-AC45-97FC-EE955AEE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Slide from Richard Ray’s "100 years of tides” talk at Fall 2019 AGU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F43B5F-41D4-E046-B712-80EFEA8BB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224" y="795528"/>
            <a:ext cx="7845552" cy="60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10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45562" y="3595468"/>
            <a:ext cx="12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9B96F-ED1B-6A47-8971-93C75648C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66" y="387459"/>
            <a:ext cx="3303942" cy="4287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CE139-31FD-EA4B-A001-6F6976AFC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063" y="387459"/>
            <a:ext cx="2921441" cy="4207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C73DAA-BBDE-B733-6EF4-72A53EE99C14}"/>
              </a:ext>
            </a:extLst>
          </p:cNvPr>
          <p:cNvSpPr txBox="1"/>
          <p:nvPr/>
        </p:nvSpPr>
        <p:spPr>
          <a:xfrm>
            <a:off x="2562787" y="4765230"/>
            <a:ext cx="330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Arbic</a:t>
            </a:r>
            <a:r>
              <a:rPr lang="en-US" dirty="0"/>
              <a:t> et al. (2018) review chapter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24491E-88A3-768E-8EFD-5D6A76EE60B8}"/>
              </a:ext>
            </a:extLst>
          </p:cNvPr>
          <p:cNvSpPr txBox="1"/>
          <p:nvPr/>
        </p:nvSpPr>
        <p:spPr>
          <a:xfrm>
            <a:off x="7866906" y="200222"/>
            <a:ext cx="3681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Arbic</a:t>
            </a:r>
            <a:r>
              <a:rPr lang="en-US" dirty="0"/>
              <a:t> 2022 Progress in Oceanography</a:t>
            </a:r>
          </a:p>
          <a:p>
            <a:pPr algn="ctr"/>
            <a:r>
              <a:rPr lang="en-US" dirty="0"/>
              <a:t> review article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92B5E9-CC42-941A-5F67-48804468B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708" y="846553"/>
            <a:ext cx="4119270" cy="54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8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933" y="618606"/>
            <a:ext cx="7024255" cy="458576"/>
          </a:xfrm>
        </p:spPr>
        <p:txBody>
          <a:bodyPr>
            <a:noAutofit/>
          </a:bodyPr>
          <a:lstStyle/>
          <a:p>
            <a:r>
              <a:rPr lang="en-US" sz="2400" dirty="0"/>
              <a:t>Dedication</a:t>
            </a:r>
            <a:br>
              <a:rPr lang="en-US" sz="2400" dirty="0"/>
            </a:br>
            <a:r>
              <a:rPr lang="en-US" sz="2400" dirty="0"/>
              <a:t>Joel Bernard </a:t>
            </a:r>
            <a:r>
              <a:rPr lang="en-US" sz="2400" dirty="0" err="1"/>
              <a:t>Arbic</a:t>
            </a:r>
            <a:br>
              <a:rPr lang="en-US" sz="2400" dirty="0"/>
            </a:br>
            <a:r>
              <a:rPr lang="en-US" sz="2400" dirty="0"/>
              <a:t>April 11, 1969-December 2,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96" y="1134555"/>
            <a:ext cx="1353312" cy="1607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5381" y="2754299"/>
            <a:ext cx="15263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Brian and Joel, Dec 1969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59" y="1179278"/>
            <a:ext cx="2027431" cy="1582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2577" y="2787562"/>
            <a:ext cx="23049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Dan, Brian, Joel, Mom, Dad, late 1980s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25" y="1221441"/>
            <a:ext cx="2496312" cy="1577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02669" y="2798873"/>
            <a:ext cx="20842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Joel, </a:t>
            </a:r>
            <a:r>
              <a:rPr lang="en-US" sz="1050" dirty="0" err="1"/>
              <a:t>Shantala</a:t>
            </a:r>
            <a:r>
              <a:rPr lang="en-US" sz="1050" dirty="0"/>
              <a:t>, Rowan, Remy, 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6050" y="4641679"/>
            <a:ext cx="20308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 Austrian Alps, 2005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41" y="3298937"/>
            <a:ext cx="1877264" cy="13469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32158" y="4650754"/>
            <a:ext cx="2533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Top </a:t>
            </a:r>
            <a:r>
              <a:rPr lang="en-US" sz="1050" dirty="0"/>
              <a:t>of Half Dome, Yosemite, 1998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71" y="5052486"/>
            <a:ext cx="1898253" cy="1371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81548" y="6420082"/>
            <a:ext cx="23466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Namibia, 2007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79" y="5006766"/>
            <a:ext cx="1950720" cy="1463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37156" y="6444944"/>
            <a:ext cx="32957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Machapuchare</a:t>
            </a:r>
            <a:r>
              <a:rPr lang="en-US" sz="1050" dirty="0"/>
              <a:t> Base Camp, Himalayas, 2008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95" y="5002652"/>
            <a:ext cx="1991878" cy="14939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35" y="3010808"/>
            <a:ext cx="1097280" cy="163494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40290" y="4643717"/>
            <a:ext cx="19991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Virgin River Narrows, Zion, 1997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0373" y="1753419"/>
            <a:ext cx="7434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FAMILY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60373" y="3555371"/>
            <a:ext cx="11835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OUR </a:t>
            </a:r>
          </a:p>
          <a:p>
            <a:r>
              <a:rPr lang="en-US" sz="1500" dirty="0"/>
              <a:t>OUTDOOR </a:t>
            </a:r>
          </a:p>
          <a:p>
            <a:r>
              <a:rPr lang="en-US" sz="1500" dirty="0"/>
              <a:t>TRIPS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27947" y="6419192"/>
            <a:ext cx="23466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Borneo, 2008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10344" y="5143010"/>
            <a:ext cx="118354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18 MONTH</a:t>
            </a:r>
          </a:p>
          <a:p>
            <a:r>
              <a:rPr lang="en-US" sz="1500" dirty="0"/>
              <a:t>AROUND-THE-WORLD  </a:t>
            </a:r>
          </a:p>
          <a:p>
            <a:r>
              <a:rPr lang="en-US" sz="1500" dirty="0"/>
              <a:t>TRIP WITH SHANTALA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B820C29-F03A-4F45-91E9-F001D4D0D9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25" y="3299988"/>
            <a:ext cx="219456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99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5022</TotalTime>
  <Words>1603</Words>
  <Application>Microsoft Macintosh PowerPoint</Application>
  <PresentationFormat>Widescreen</PresentationFormat>
  <Paragraphs>183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The role of global internal wave modeling in the SWOT mission</vt:lpstr>
      <vt:lpstr>PowerPoint Presentation</vt:lpstr>
      <vt:lpstr>Resolution and energy cascade computation</vt:lpstr>
      <vt:lpstr>Need to remove large-scale tides from nadir altimeter data </vt:lpstr>
      <vt:lpstr>PowerPoint Presentation</vt:lpstr>
      <vt:lpstr>Global internal tide and gravity wave models</vt:lpstr>
      <vt:lpstr>Slide from Richard Ray’s "100 years of tides” talk at Fall 2019 AGU meeting</vt:lpstr>
      <vt:lpstr>PowerPoint Presentation</vt:lpstr>
      <vt:lpstr>Dedication Joel Bernard Arbic April 11, 1969-December 2, 2017</vt:lpstr>
      <vt:lpstr>Some of our 2018-2021 family trips</vt:lpstr>
      <vt:lpstr>Why add tides to high-resolution global circulation models?</vt:lpstr>
      <vt:lpstr>Geographical distribution:  phase-locked internal tides</vt:lpstr>
      <vt:lpstr>Data assimilative system  Skill in phases</vt:lpstr>
      <vt:lpstr>HYCOM as a correction model</vt:lpstr>
      <vt:lpstr>Semi-diurnal non-phase-locked variance fraction (SNVF) in non-assimilative HYCOM vs. altimetry (Nelson et al., 2019)</vt:lpstr>
      <vt:lpstr>Can we phase-predict the non-phase-locked internal tides using HYCOM?</vt:lpstr>
      <vt:lpstr>Model-observation comparisons</vt:lpstr>
      <vt:lpstr>Boundary forcing very-high resolution regional simulations</vt:lpstr>
      <vt:lpstr>Model domain, high-resolution regional simulation (Nelson et al., 2020)</vt:lpstr>
      <vt:lpstr>PowerPoint Presentation</vt:lpstr>
      <vt:lpstr>PowerPoint Presentation</vt:lpstr>
      <vt:lpstr>HYCOM/ROMS regional modeling effort in California Current region (Siyanbola et al., submitted)</vt:lpstr>
      <vt:lpstr>New NOPP project</vt:lpstr>
      <vt:lpstr>Coastal Ocean Environment Summer School In Nigeria and Ghana (COESSING; https://coessing.org)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NIWs in HYCOM vs. </dc:title>
  <dc:creator>Microsoft Office User</dc:creator>
  <cp:lastModifiedBy>Arbic, Brian</cp:lastModifiedBy>
  <cp:revision>236</cp:revision>
  <dcterms:created xsi:type="dcterms:W3CDTF">2020-05-12T22:07:29Z</dcterms:created>
  <dcterms:modified xsi:type="dcterms:W3CDTF">2022-08-29T14:14:58Z</dcterms:modified>
</cp:coreProperties>
</file>