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comments+xml" PartName="/ppt/comments/comment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5143500" cx="9144000"/>
  <p:notesSz cx="6858000" cy="9144000"/>
  <p:embeddedFontLst>
    <p:embeddedFont>
      <p:font typeface="Robot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3" name="Siddhant Kerhalkar"/>
  <p:cmAuthor clrIdx="1" id="1" initials="" lastIdx="1" name="Ryan Shìjié Dù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11" Type="http://schemas.openxmlformats.org/officeDocument/2006/relationships/slide" Target="slides/slide5.xml"/><Relationship Id="rId22" Type="http://schemas.openxmlformats.org/officeDocument/2006/relationships/font" Target="fonts/Roboto-boldItalic.fntdata"/><Relationship Id="rId10" Type="http://schemas.openxmlformats.org/officeDocument/2006/relationships/slide" Target="slides/slide4.xml"/><Relationship Id="rId21" Type="http://schemas.openxmlformats.org/officeDocument/2006/relationships/font" Target="fonts/Roboto-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font" Target="fonts/Roboto-regular.fntdata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2-08-31T03:08:37.385">
    <p:pos x="196" y="725"/>
    <p:text>@ryan_sjdu@nyu.edu I added this but is this relevant?</p:text>
  </p:cm>
  <p:cm authorId="1" idx="1" dt="2022-08-31T03:08:37.385">
    <p:pos x="196" y="725"/>
    <p:text>yup thanks!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2" dt="2022-08-31T03:49:27.821">
    <p:pos x="6000" y="0"/>
    <p:text>@ryan_sjdu@nyu.edu , I remember a point being brought up during the final discussion that a lot also depends on Boundary conditions in high resolution models (like a internal wave boundary condition leads to more energetic motions in the domain as shown in Arbic talk), where could we add this?</p:text>
  </p:cm>
</p:cmLst>
</file>

<file path=ppt/comments/comment3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3" dt="2022-08-31T03:33:49.314">
    <p:pos x="91" y="546"/>
    <p:text>hi everyone, please let me know if there is something that I am missing or if this is too many words hahaha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11acd09169d79ed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11acd09169d79ed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11acd09169d79ed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11acd09169d79ed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4940228767_5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4940228767_5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4940228767_5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4940228767_5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11acd09169d79ed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11acd09169d79ed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11acd09169d79ed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11acd09169d79ed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4940228767_5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4940228767_5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4940228767_5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4940228767_5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11acd09169d79ed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11acd09169d79ed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11acd09169d79ed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11acd09169d79ed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11acd09169d79ed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11acd09169d79ed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4940228767_9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4940228767_9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dk1"/>
                </a:solidFill>
              </a:rPr>
              <a:t>non-phase-locked (non-stationary/incoherent) internal tides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18.png"/><Relationship Id="rId5" Type="http://schemas.openxmlformats.org/officeDocument/2006/relationships/image" Target="../media/image14.jpg"/><Relationship Id="rId6" Type="http://schemas.openxmlformats.org/officeDocument/2006/relationships/image" Target="../media/image16.jpg"/><Relationship Id="rId7" Type="http://schemas.openxmlformats.org/officeDocument/2006/relationships/image" Target="../media/image4.jpg"/><Relationship Id="rId8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jpg"/><Relationship Id="rId4" Type="http://schemas.openxmlformats.org/officeDocument/2006/relationships/image" Target="../media/image1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comments" Target="../comments/comment1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comments" Target="../comments/comment2.xml"/><Relationship Id="rId4" Type="http://schemas.openxmlformats.org/officeDocument/2006/relationships/image" Target="../media/image3.png"/><Relationship Id="rId5" Type="http://schemas.openxmlformats.org/officeDocument/2006/relationships/hyperlink" Target="https://doi.org/10.1175/JPO2771.1" TargetMode="External"/><Relationship Id="rId6" Type="http://schemas.openxmlformats.org/officeDocument/2006/relationships/hyperlink" Target="https://doi.org/10.1175/JPO2771.1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hyperlink" Target="https://doi.org/10.1029/2018JC014438" TargetMode="External"/><Relationship Id="rId5" Type="http://schemas.openxmlformats.org/officeDocument/2006/relationships/hyperlink" Target="https://doi.org/10.1029/2018JC014438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Relationship Id="rId4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Relationship Id="rId4" Type="http://schemas.openxmlformats.org/officeDocument/2006/relationships/image" Target="../media/image10.png"/><Relationship Id="rId5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comments" Target="../comments/comment3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idx="1" type="body"/>
          </p:nvPr>
        </p:nvSpPr>
        <p:spPr>
          <a:xfrm>
            <a:off x="495883" y="2425836"/>
            <a:ext cx="2807400" cy="73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1"/>
                </a:solidFill>
              </a:rPr>
              <a:t>Ryan Shìjié Dù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1"/>
                </a:solidFill>
              </a:rPr>
              <a:t>PhD student at NYU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1"/>
                </a:solidFill>
              </a:rPr>
              <a:t>ryan_sjdu@nyu.edu</a:t>
            </a:r>
            <a:endParaRPr sz="1000">
              <a:solidFill>
                <a:schemeClr val="dk1"/>
              </a:solidFill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b="27062" l="15137" r="15137" t="19601"/>
          <a:stretch/>
        </p:blipFill>
        <p:spPr>
          <a:xfrm>
            <a:off x="1189422" y="1111827"/>
            <a:ext cx="1420294" cy="1338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1712" y="1087492"/>
            <a:ext cx="1420289" cy="1338333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2866571" y="2354596"/>
            <a:ext cx="2676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/>
              <a:t>Shikhar Rai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/>
              <a:t>PhD Student at UofR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/>
              <a:t>shikhar.rai@rochester.edu</a:t>
            </a:r>
            <a:endParaRPr sz="1000"/>
          </a:p>
        </p:txBody>
      </p:sp>
      <p:sp>
        <p:nvSpPr>
          <p:cNvPr id="58" name="Google Shape;58;p13"/>
          <p:cNvSpPr txBox="1"/>
          <p:nvPr/>
        </p:nvSpPr>
        <p:spPr>
          <a:xfrm>
            <a:off x="4224663" y="4538227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1"/>
                </a:solidFill>
              </a:rPr>
              <a:t>Loreley Lago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1"/>
                </a:solidFill>
              </a:rPr>
              <a:t>Posdoc at UBA, Argentina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1"/>
                </a:solidFill>
              </a:rPr>
              <a:t>loreley.lago@cima.fcen.uba.ar</a:t>
            </a:r>
            <a:endParaRPr sz="1000">
              <a:solidFill>
                <a:schemeClr val="dk1"/>
              </a:solidFill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71503" y="3224212"/>
            <a:ext cx="1306307" cy="1338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63571" y="1055195"/>
            <a:ext cx="1306301" cy="1546834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 txBox="1"/>
          <p:nvPr/>
        </p:nvSpPr>
        <p:spPr>
          <a:xfrm>
            <a:off x="5216724" y="2602025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1"/>
                </a:solidFill>
              </a:rPr>
              <a:t>Sid Kerhalkar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1"/>
                </a:solidFill>
              </a:rPr>
              <a:t>PhD candidate at UMass Dartmouth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1"/>
                </a:solidFill>
              </a:rPr>
              <a:t>skerhalkar@umassd.edu</a:t>
            </a:r>
            <a:endParaRPr sz="1000">
              <a:solidFill>
                <a:schemeClr val="dk1"/>
              </a:solidFill>
            </a:endParaRPr>
          </a:p>
        </p:txBody>
      </p:sp>
      <p:pic>
        <p:nvPicPr>
          <p:cNvPr id="62" name="Google Shape;62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38466" y="3248526"/>
            <a:ext cx="1361763" cy="1289701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3"/>
          <p:cNvSpPr txBox="1"/>
          <p:nvPr/>
        </p:nvSpPr>
        <p:spPr>
          <a:xfrm>
            <a:off x="1919338" y="4538225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/>
              <a:t>Anna Lo Piccolo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/>
              <a:t>PhD student at Brown University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/>
              <a:t>anna_lo_piccolo@brown.edu</a:t>
            </a:r>
            <a:endParaRPr sz="1000"/>
          </a:p>
        </p:txBody>
      </p:sp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134125" y="-16175"/>
            <a:ext cx="1009875" cy="100987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/>
          <p:nvPr>
            <p:ph idx="4294967295" type="subTitle"/>
          </p:nvPr>
        </p:nvSpPr>
        <p:spPr>
          <a:xfrm>
            <a:off x="2331306" y="-74775"/>
            <a:ext cx="4481400" cy="112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FilaChange Providence</a:t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s"/>
              <a:t>Tuesday Summary</a:t>
            </a:r>
            <a:endParaRPr/>
          </a:p>
        </p:txBody>
      </p:sp>
      <p:pic>
        <p:nvPicPr>
          <p:cNvPr id="66" name="Google Shape;66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0" y="0"/>
            <a:ext cx="1009875" cy="100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/>
          <p:nvPr>
            <p:ph idx="4294967295" type="title"/>
          </p:nvPr>
        </p:nvSpPr>
        <p:spPr>
          <a:xfrm>
            <a:off x="223050" y="213925"/>
            <a:ext cx="8647800" cy="10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300"/>
              <a:t>Eddy</a:t>
            </a:r>
            <a:r>
              <a:rPr lang="es" sz="2300"/>
              <a:t>-driven, isopycnal resupply of nutrients and the productivity of the North Pacific Subtropical Gyre.</a:t>
            </a:r>
            <a:endParaRPr sz="2300"/>
          </a:p>
        </p:txBody>
      </p:sp>
      <p:sp>
        <p:nvSpPr>
          <p:cNvPr id="129" name="Google Shape;129;p22"/>
          <p:cNvSpPr txBox="1"/>
          <p:nvPr/>
        </p:nvSpPr>
        <p:spPr>
          <a:xfrm>
            <a:off x="200700" y="1157450"/>
            <a:ext cx="87426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Mechanisms</a:t>
            </a:r>
            <a:r>
              <a:rPr lang="es"/>
              <a:t> that sustain </a:t>
            </a:r>
            <a:r>
              <a:rPr lang="es"/>
              <a:t>the nutrient inventory and productivity of the central subtropical gyres</a:t>
            </a:r>
            <a:endParaRPr/>
          </a:p>
        </p:txBody>
      </p:sp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819" y="1788240"/>
            <a:ext cx="3875450" cy="137029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2"/>
          <p:cNvSpPr txBox="1"/>
          <p:nvPr/>
        </p:nvSpPr>
        <p:spPr>
          <a:xfrm flipH="1" rot="704">
            <a:off x="149700" y="3393914"/>
            <a:ext cx="87945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s">
                <a:solidFill>
                  <a:schemeClr val="dk1"/>
                </a:solidFill>
              </a:rPr>
              <a:t>Local vertical processes (micro-scale turbulent mixing, sub-mesoscale </a:t>
            </a:r>
            <a:r>
              <a:rPr lang="es">
                <a:solidFill>
                  <a:schemeClr val="dk1"/>
                </a:solidFill>
              </a:rPr>
              <a:t>motions</a:t>
            </a:r>
            <a:r>
              <a:rPr lang="es">
                <a:solidFill>
                  <a:schemeClr val="dk1"/>
                </a:solidFill>
              </a:rPr>
              <a:t> and mesoscale Eddy pumping) transport nutrients to the euphotic zone and deplete the nutricline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chemeClr val="dk1"/>
                </a:solidFill>
              </a:rPr>
              <a:t>                   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chemeClr val="dk1"/>
                </a:solidFill>
              </a:rPr>
              <a:t>         How is the nutricline re-supplie</a:t>
            </a:r>
            <a:r>
              <a:rPr b="1" lang="es">
                <a:solidFill>
                  <a:schemeClr val="dk1"/>
                </a:solidFill>
              </a:rPr>
              <a:t>d?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32" name="Google Shape;132;p22"/>
          <p:cNvSpPr txBox="1"/>
          <p:nvPr/>
        </p:nvSpPr>
        <p:spPr>
          <a:xfrm>
            <a:off x="4103200" y="4178288"/>
            <a:ext cx="4508100" cy="8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0000"/>
                </a:solidFill>
              </a:rPr>
              <a:t>Isopycnal eddy transports + remineralization of sinking particles are responsible of the recharge of nutrients in subtropical thermocline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33" name="Google Shape;133;p22"/>
          <p:cNvSpPr txBox="1"/>
          <p:nvPr/>
        </p:nvSpPr>
        <p:spPr>
          <a:xfrm>
            <a:off x="4793000" y="761150"/>
            <a:ext cx="30000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Mick Follows (MIT)</a:t>
            </a:r>
            <a:endParaRPr/>
          </a:p>
        </p:txBody>
      </p:sp>
      <p:pic>
        <p:nvPicPr>
          <p:cNvPr id="134" name="Google Shape;13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43777" y="1768890"/>
            <a:ext cx="4508102" cy="1408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 txBox="1"/>
          <p:nvPr>
            <p:ph type="title"/>
          </p:nvPr>
        </p:nvSpPr>
        <p:spPr>
          <a:xfrm>
            <a:off x="311700" y="248925"/>
            <a:ext cx="8520600" cy="76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2020"/>
              <a:t>Energy exchanges between a 2D front and internal wave (IW) modes - Kar and Barkan</a:t>
            </a:r>
            <a:endParaRPr sz="2020"/>
          </a:p>
        </p:txBody>
      </p:sp>
      <p:pic>
        <p:nvPicPr>
          <p:cNvPr id="140" name="Google Shape;14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17825"/>
            <a:ext cx="5244826" cy="154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0477" y="1727463"/>
            <a:ext cx="4566201" cy="168857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3"/>
          <p:cNvSpPr txBox="1"/>
          <p:nvPr/>
        </p:nvSpPr>
        <p:spPr>
          <a:xfrm>
            <a:off x="387700" y="3494550"/>
            <a:ext cx="8392800" cy="141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s" sz="1800">
                <a:solidFill>
                  <a:schemeClr val="dk2"/>
                </a:solidFill>
              </a:rPr>
              <a:t>A quasilinear model: influence of frontal flow on near inertial waves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s" sz="1800">
                <a:solidFill>
                  <a:schemeClr val="dk2"/>
                </a:solidFill>
              </a:rPr>
              <a:t>Minimum frequency IW can efficiently extract energy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s" sz="1800">
                <a:solidFill>
                  <a:schemeClr val="dk2"/>
                </a:solidFill>
              </a:rPr>
              <a:t>Convergence Production (CP) </a:t>
            </a:r>
            <a:r>
              <a:rPr lang="es" sz="1800">
                <a:solidFill>
                  <a:schemeClr val="dk2"/>
                </a:solidFill>
              </a:rPr>
              <a:t>mechanism: </a:t>
            </a:r>
            <a:r>
              <a:rPr lang="es" sz="1800">
                <a:solidFill>
                  <a:schemeClr val="dk2"/>
                </a:solidFill>
              </a:rPr>
              <a:t>wave gain energy from the </a:t>
            </a:r>
            <a:r>
              <a:rPr lang="es" sz="1800">
                <a:solidFill>
                  <a:schemeClr val="dk2"/>
                </a:solidFill>
              </a:rPr>
              <a:t>balanced</a:t>
            </a:r>
            <a:r>
              <a:rPr lang="es" sz="1800">
                <a:solidFill>
                  <a:schemeClr val="dk2"/>
                </a:solidFill>
              </a:rPr>
              <a:t> frontal flow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4"/>
          <p:cNvSpPr txBox="1"/>
          <p:nvPr>
            <p:ph idx="1" type="body"/>
          </p:nvPr>
        </p:nvSpPr>
        <p:spPr>
          <a:xfrm>
            <a:off x="311700" y="1152475"/>
            <a:ext cx="8520600" cy="379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Wave </a:t>
            </a:r>
            <a:r>
              <a:rPr lang="es"/>
              <a:t>balanced</a:t>
            </a:r>
            <a:r>
              <a:rPr lang="es"/>
              <a:t> flow </a:t>
            </a:r>
            <a:r>
              <a:rPr lang="es"/>
              <a:t>separation</a:t>
            </a:r>
            <a:r>
              <a:rPr lang="es"/>
              <a:t> in submesoscale with O(1) Ro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Assumptions of </a:t>
            </a:r>
            <a:r>
              <a:rPr lang="es"/>
              <a:t>homogeneity</a:t>
            </a:r>
            <a:r>
              <a:rPr lang="es"/>
              <a:t> and isotropy (for e.g.: </a:t>
            </a:r>
            <a:r>
              <a:rPr lang="es"/>
              <a:t>structure</a:t>
            </a:r>
            <a:r>
              <a:rPr lang="es"/>
              <a:t> functions and Helmholtz decomposition method)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Magnitude (and </a:t>
            </a:r>
            <a:r>
              <a:rPr lang="es"/>
              <a:t>distributions</a:t>
            </a:r>
            <a:r>
              <a:rPr lang="es"/>
              <a:t>) of the energy flux is worth investigating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How valid are </a:t>
            </a:r>
            <a:r>
              <a:rPr lang="es"/>
              <a:t>parameterizations</a:t>
            </a:r>
            <a:r>
              <a:rPr lang="es"/>
              <a:t> (e.g.: KPP) in current high resolution simulations?</a:t>
            </a:r>
            <a:endParaRPr/>
          </a:p>
        </p:txBody>
      </p:sp>
      <p:sp>
        <p:nvSpPr>
          <p:cNvPr id="148" name="Google Shape;148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Future Direction and </a:t>
            </a:r>
            <a:r>
              <a:rPr lang="es"/>
              <a:t>Challenges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4"/>
          <p:cNvPicPr preferRelativeResize="0"/>
          <p:nvPr/>
        </p:nvPicPr>
        <p:blipFill rotWithShape="1">
          <a:blip r:embed="rId3">
            <a:alphaModFix/>
          </a:blip>
          <a:srcRect b="12792" l="0" r="0" t="9627"/>
          <a:stretch/>
        </p:blipFill>
        <p:spPr>
          <a:xfrm>
            <a:off x="97875" y="163600"/>
            <a:ext cx="8791625" cy="476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311700" y="1152475"/>
            <a:ext cx="8520600" cy="379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The energy pathways in the </a:t>
            </a:r>
            <a:r>
              <a:rPr lang="es"/>
              <a:t>ocean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"/>
              <a:t>Direct cascade modulated by near inertial wave (Kar)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"/>
              <a:t>Observational </a:t>
            </a:r>
            <a:r>
              <a:rPr lang="es"/>
              <a:t>evidence</a:t>
            </a:r>
            <a:r>
              <a:rPr lang="es"/>
              <a:t> of direct and inverse cascade (Balwada)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"/>
              <a:t>The </a:t>
            </a:r>
            <a:r>
              <a:rPr lang="es"/>
              <a:t>influence</a:t>
            </a:r>
            <a:r>
              <a:rPr lang="es"/>
              <a:t> </a:t>
            </a:r>
            <a:r>
              <a:rPr lang="es"/>
              <a:t>of balanced and unbalanced motion to the energy cascade (Qiu)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"/>
              <a:t>Is the </a:t>
            </a:r>
            <a:r>
              <a:rPr lang="es"/>
              <a:t>forward cascade an artifact? (Arbic)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"/>
              <a:t>The energy pathways away from the ocean through wind work a.k.a Eddy Killing (Rai)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Commons Research Objectives and Methods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311700" y="1152475"/>
            <a:ext cx="8520600" cy="379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Identify important length scale and time scale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"/>
              <a:t>Length of energy injection scale/separation scale (Balwada, Qiu)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"/>
              <a:t>Length scale of eddy killing (Rai)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"/>
              <a:t>Time scale is also important (e.g.: for biogeochemistry) (Follows)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"/>
              <a:t>The challenge of SWOT where we have high spatial resolution but low </a:t>
            </a:r>
            <a:r>
              <a:rPr lang="es"/>
              <a:t>temporal</a:t>
            </a:r>
            <a:r>
              <a:rPr lang="es"/>
              <a:t> resolution</a:t>
            </a:r>
            <a:endParaRPr/>
          </a:p>
        </p:txBody>
      </p:sp>
      <p:sp>
        <p:nvSpPr>
          <p:cNvPr id="83" name="Google Shape;8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Commons Research Objectives and Methods</a:t>
            </a:r>
            <a:endParaRPr/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627925"/>
            <a:ext cx="4227676" cy="251557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6"/>
          <p:cNvSpPr txBox="1"/>
          <p:nvPr/>
        </p:nvSpPr>
        <p:spPr>
          <a:xfrm>
            <a:off x="4227675" y="4503300"/>
            <a:ext cx="49164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79400" lvl="0" marL="2794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1"/>
                </a:solidFill>
              </a:rPr>
              <a:t>Scott, R.B., Wang, F., 2005. Direct Evidence of an Oceanic Inverse Kinetic Energy Cascade from Satellite Altimetry. Journal of Physical Oceanography 35, 1650–1666.</a:t>
            </a:r>
            <a:r>
              <a:rPr lang="es" sz="800">
                <a:solidFill>
                  <a:schemeClr val="dk1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s" sz="800" u="sng">
                <a:solidFill>
                  <a:schemeClr val="hlink"/>
                </a:solidFill>
                <a:hlinkClick r:id="rId6"/>
              </a:rPr>
              <a:t>https://doi.org/10.1175/JPO2771.1</a:t>
            </a:r>
            <a:endParaRPr sz="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idx="1" type="body"/>
          </p:nvPr>
        </p:nvSpPr>
        <p:spPr>
          <a:xfrm>
            <a:off x="311700" y="1152475"/>
            <a:ext cx="5095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Wave mean filtering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"/>
              <a:t>via coarse graining (Rai)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"/>
              <a:t>via th</a:t>
            </a:r>
            <a:r>
              <a:rPr lang="es"/>
              <a:t>e k-ω spectra (Qiu)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"/>
              <a:t>via Helmholz decomposition (Qiu)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"/>
              <a:t>Rossby O(1), difficult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s"/>
              <a:t>Lagrangian</a:t>
            </a:r>
            <a:r>
              <a:rPr lang="es"/>
              <a:t> vs Eulerian</a:t>
            </a:r>
            <a:endParaRPr/>
          </a:p>
        </p:txBody>
      </p:sp>
      <p:sp>
        <p:nvSpPr>
          <p:cNvPr id="91" name="Google Shape;9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s"/>
              <a:t>Commons Research Objectives and Methods</a:t>
            </a:r>
            <a:endParaRPr/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6875" y="1305750"/>
            <a:ext cx="4980901" cy="2949958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7"/>
          <p:cNvSpPr txBox="1"/>
          <p:nvPr/>
        </p:nvSpPr>
        <p:spPr>
          <a:xfrm>
            <a:off x="4048500" y="4255700"/>
            <a:ext cx="5095500" cy="8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79400" lvl="0" marL="2794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1"/>
                </a:solidFill>
              </a:rPr>
              <a:t>Torres, H.S., Klein, P., Menemenlis, D., Qiu, B., Su, Z., Wang, J., Chen, S., Fu, L.-L., 2018. Partitioning Ocean Motions Into Balanced Motions and Internal Gravity Waves: A Modeling Study in Anticipation of Future Space Missions. Journal of Geophysical Research: Oceans 123, 8084–8105.</a:t>
            </a:r>
            <a:r>
              <a:rPr lang="es" sz="800">
                <a:solidFill>
                  <a:schemeClr val="dk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s" sz="800" u="sng">
                <a:solidFill>
                  <a:schemeClr val="hlink"/>
                </a:solidFill>
                <a:hlinkClick r:id="rId5"/>
              </a:rPr>
              <a:t>https://doi.org/10.1029/2018JC014438</a:t>
            </a:r>
            <a:endParaRPr sz="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8"/>
          <p:cNvPicPr preferRelativeResize="0"/>
          <p:nvPr/>
        </p:nvPicPr>
        <p:blipFill rotWithShape="1">
          <a:blip r:embed="rId3">
            <a:alphaModFix/>
          </a:blip>
          <a:srcRect b="3869" l="0" r="0" t="18266"/>
          <a:stretch/>
        </p:blipFill>
        <p:spPr>
          <a:xfrm>
            <a:off x="0" y="76200"/>
            <a:ext cx="9143998" cy="49731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>
            <p:ph idx="1" type="body"/>
          </p:nvPr>
        </p:nvSpPr>
        <p:spPr>
          <a:xfrm>
            <a:off x="255483" y="375304"/>
            <a:ext cx="8321700" cy="66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Bi-directional Kinetic energy cascades from repeat ship-board ADCP </a:t>
            </a:r>
            <a:r>
              <a:rPr lang="es"/>
              <a:t>observations and OGCM simulations. Qiu et. al.</a:t>
            </a:r>
            <a:endParaRPr/>
          </a:p>
        </p:txBody>
      </p:sp>
      <p:sp>
        <p:nvSpPr>
          <p:cNvPr id="104" name="Google Shape;104;p19"/>
          <p:cNvSpPr txBox="1"/>
          <p:nvPr/>
        </p:nvSpPr>
        <p:spPr>
          <a:xfrm>
            <a:off x="255479" y="993338"/>
            <a:ext cx="61476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"/>
              <a:t>Studied forward and backward cascade, their relative strength and the </a:t>
            </a:r>
            <a:r>
              <a:rPr lang="es"/>
              <a:t>length scales from repeat ship data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"/>
              <a:t>studied 5 different regions according to latitude.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">
                <a:highlight>
                  <a:srgbClr val="FF9900"/>
                </a:highlight>
              </a:rPr>
              <a:t>8 ∼ 300 km range</a:t>
            </a:r>
            <a:r>
              <a:rPr lang="es"/>
              <a:t>  </a:t>
            </a:r>
            <a:r>
              <a:rPr lang="es">
                <a:highlight>
                  <a:schemeClr val="lt1"/>
                </a:highlight>
              </a:rPr>
              <a:t>does not scale</a:t>
            </a:r>
            <a:r>
              <a:rPr lang="es"/>
              <a:t> with the </a:t>
            </a:r>
            <a:r>
              <a:rPr lang="es">
                <a:highlight>
                  <a:srgbClr val="FF9900"/>
                </a:highlight>
              </a:rPr>
              <a:t>baroclinic deformation radius</a:t>
            </a:r>
            <a:r>
              <a:rPr lang="es"/>
              <a:t>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5" name="Google Shape;10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4900" y="2571750"/>
            <a:ext cx="3439108" cy="2656299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9"/>
          <p:cNvSpPr txBox="1"/>
          <p:nvPr/>
        </p:nvSpPr>
        <p:spPr>
          <a:xfrm>
            <a:off x="6763150" y="2229025"/>
            <a:ext cx="1868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Qiu et al. GRL, 2022</a:t>
            </a:r>
            <a:endParaRPr/>
          </a:p>
        </p:txBody>
      </p:sp>
      <p:pic>
        <p:nvPicPr>
          <p:cNvPr id="107" name="Google Shape;10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5474" y="2869975"/>
            <a:ext cx="4569226" cy="227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>
            <p:ph idx="1" type="body"/>
          </p:nvPr>
        </p:nvSpPr>
        <p:spPr>
          <a:xfrm>
            <a:off x="353675" y="39575"/>
            <a:ext cx="66582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Scale of Eddy Killing from Global Satellite Observations. Rai et.al.</a:t>
            </a:r>
            <a:endParaRPr sz="2400"/>
          </a:p>
        </p:txBody>
      </p:sp>
      <p:sp>
        <p:nvSpPr>
          <p:cNvPr id="113" name="Google Shape;113;p20"/>
          <p:cNvSpPr txBox="1"/>
          <p:nvPr/>
        </p:nvSpPr>
        <p:spPr>
          <a:xfrm>
            <a:off x="276575" y="1074225"/>
            <a:ext cx="50175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"/>
              <a:t>Wind </a:t>
            </a:r>
            <a:r>
              <a:rPr lang="es"/>
              <a:t>forcing</a:t>
            </a:r>
            <a:r>
              <a:rPr lang="es"/>
              <a:t> serves as a sink to geostrophic kinetic energy of 50 GW for scales &lt; 260km.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"/>
              <a:t>Coarse graining is used to </a:t>
            </a:r>
            <a:r>
              <a:rPr lang="es"/>
              <a:t>separate</a:t>
            </a:r>
            <a:r>
              <a:rPr lang="es"/>
              <a:t> length-scales, using data from QuikSCAT, NCEP reanalysis and Altimetry.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"/>
              <a:t>Seasonality in eddy killing observed with a peak in winter.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4" name="Google Shape;11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8869" y="644675"/>
            <a:ext cx="3895130" cy="2555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79575" y="3092450"/>
            <a:ext cx="2733976" cy="196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7650" y="3273674"/>
            <a:ext cx="2288627" cy="163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/>
          <p:nvPr>
            <p:ph idx="1" type="body"/>
          </p:nvPr>
        </p:nvSpPr>
        <p:spPr>
          <a:xfrm>
            <a:off x="353675" y="129875"/>
            <a:ext cx="8218800" cy="73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4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4400">
                <a:solidFill>
                  <a:schemeClr val="dk1"/>
                </a:solidFill>
              </a:rPr>
              <a:t>The role of global internal wave modeling in the SWOT mission, </a:t>
            </a:r>
            <a:r>
              <a:rPr lang="es" sz="4400">
                <a:solidFill>
                  <a:schemeClr val="dk1"/>
                </a:solidFill>
              </a:rPr>
              <a:t>Arbic</a:t>
            </a:r>
            <a:r>
              <a:rPr lang="es" sz="4400">
                <a:solidFill>
                  <a:schemeClr val="dk1"/>
                </a:solidFill>
              </a:rPr>
              <a:t> et al.</a:t>
            </a:r>
            <a:endParaRPr sz="2400"/>
          </a:p>
        </p:txBody>
      </p:sp>
      <p:sp>
        <p:nvSpPr>
          <p:cNvPr id="122" name="Google Shape;122;p21"/>
          <p:cNvSpPr txBox="1"/>
          <p:nvPr/>
        </p:nvSpPr>
        <p:spPr>
          <a:xfrm>
            <a:off x="145850" y="867875"/>
            <a:ext cx="84267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"/>
              <a:t>Diurnal and higher frequency waves are removed from altimetry before any analysis. Essential with higher spatial resolution data from SWOT.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"/>
              <a:t>GCMs+Tides is needed to predict non phase-locked internal tides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s">
                <a:solidFill>
                  <a:schemeClr val="dk1"/>
                </a:solidFill>
              </a:rPr>
              <a:t>LLC4320 global run, turning KPP off lead to improved IGW spectra</a:t>
            </a:r>
            <a:r>
              <a:rPr lang="es">
                <a:solidFill>
                  <a:schemeClr val="dk1"/>
                </a:solidFill>
              </a:rPr>
              <a:t>/representation, which could lead to accurate energetics.</a:t>
            </a:r>
            <a:endParaRPr/>
          </a:p>
        </p:txBody>
      </p:sp>
      <p:pic>
        <p:nvPicPr>
          <p:cNvPr id="123" name="Google Shape;123;p21"/>
          <p:cNvPicPr preferRelativeResize="0"/>
          <p:nvPr/>
        </p:nvPicPr>
        <p:blipFill rotWithShape="1">
          <a:blip r:embed="rId4">
            <a:alphaModFix/>
          </a:blip>
          <a:srcRect b="44475" l="0" r="0" t="0"/>
          <a:stretch/>
        </p:blipFill>
        <p:spPr>
          <a:xfrm>
            <a:off x="3463075" y="2069075"/>
            <a:ext cx="5499250" cy="293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