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oboto"/>
      <p:regular r:id="rId18"/>
      <p:bold r:id="rId19"/>
      <p:italic r:id="rId20"/>
      <p:boldItalic r:id="rId21"/>
    </p:embeddedFont>
    <p:embeddedFont>
      <p:font typeface="Roboto Medium"/>
      <p:regular r:id="rId22"/>
      <p:bold r:id="rId23"/>
      <p:italic r:id="rId24"/>
      <p:boldItalic r:id="rId25"/>
    </p:embeddedFont>
    <p:embeddedFont>
      <p:font typeface="EB Garamond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22" Type="http://schemas.openxmlformats.org/officeDocument/2006/relationships/font" Target="fonts/RobotoMedium-regular.fntdata"/><Relationship Id="rId21" Type="http://schemas.openxmlformats.org/officeDocument/2006/relationships/font" Target="fonts/Roboto-boldItalic.fntdata"/><Relationship Id="rId24" Type="http://schemas.openxmlformats.org/officeDocument/2006/relationships/font" Target="fonts/RobotoMedium-italic.fntdata"/><Relationship Id="rId23" Type="http://schemas.openxmlformats.org/officeDocument/2006/relationships/font" Target="fonts/RobotoMedium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EBGaramond-regular.fntdata"/><Relationship Id="rId25" Type="http://schemas.openxmlformats.org/officeDocument/2006/relationships/font" Target="fonts/RobotoMedium-boldItalic.fntdata"/><Relationship Id="rId28" Type="http://schemas.openxmlformats.org/officeDocument/2006/relationships/font" Target="fonts/EBGaramond-italic.fntdata"/><Relationship Id="rId27" Type="http://schemas.openxmlformats.org/officeDocument/2006/relationships/font" Target="fonts/EBGaramon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EBGaramond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-bold.fntdata"/><Relationship Id="rId18" Type="http://schemas.openxmlformats.org/officeDocument/2006/relationships/font" Target="fonts/Robo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Felipe (Lexi)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Sheilja (Felipe)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Lexi (Sheilja)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Iury (Amanda)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arenR"/>
            </a:pPr>
            <a:r>
              <a:rPr lang="en">
                <a:solidFill>
                  <a:schemeClr val="dk1"/>
                </a:solidFill>
              </a:rPr>
              <a:t>Sarah (Iury)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497d1f92ec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497d1f92ec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49886a5429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49886a5429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49886a542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49886a542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49886a542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49886a542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49886a542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49886a542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49886a54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49886a54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49886a542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49886a542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49886a542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49886a542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49886a5429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49886a5429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fe612cee8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fe612cee8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49886a5429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49886a542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about eddy-killing aplication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Equatorial currents where geostrophy doesn’t work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image" Target="../media/image1.png"/><Relationship Id="rId13" Type="http://schemas.openxmlformats.org/officeDocument/2006/relationships/image" Target="../media/image13.jpg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5" Type="http://schemas.openxmlformats.org/officeDocument/2006/relationships/image" Target="../media/image10.png"/><Relationship Id="rId14" Type="http://schemas.openxmlformats.org/officeDocument/2006/relationships/image" Target="../media/image11.png"/><Relationship Id="rId5" Type="http://schemas.openxmlformats.org/officeDocument/2006/relationships/image" Target="../media/image19.png"/><Relationship Id="rId6" Type="http://schemas.openxmlformats.org/officeDocument/2006/relationships/image" Target="../media/image7.png"/><Relationship Id="rId7" Type="http://schemas.openxmlformats.org/officeDocument/2006/relationships/image" Target="../media/image3.png"/><Relationship Id="rId8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fox-kemper.com/data/FilaChange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png"/><Relationship Id="rId4" Type="http://schemas.openxmlformats.org/officeDocument/2006/relationships/image" Target="../media/image32.png"/><Relationship Id="rId5" Type="http://schemas.openxmlformats.org/officeDocument/2006/relationships/image" Target="../media/image16.png"/><Relationship Id="rId6" Type="http://schemas.openxmlformats.org/officeDocument/2006/relationships/image" Target="../media/image3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37.png"/><Relationship Id="rId5" Type="http://schemas.openxmlformats.org/officeDocument/2006/relationships/image" Target="../media/image39.png"/><Relationship Id="rId6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4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1200350"/>
            <a:ext cx="8520600" cy="4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/>
              <a:t>1 September 2022</a:t>
            </a:r>
            <a:endParaRPr i="1" sz="1500"/>
          </a:p>
        </p:txBody>
      </p:sp>
      <p:sp>
        <p:nvSpPr>
          <p:cNvPr id="55" name="Google Shape;55;p13"/>
          <p:cNvSpPr txBox="1"/>
          <p:nvPr/>
        </p:nvSpPr>
        <p:spPr>
          <a:xfrm>
            <a:off x="216925" y="3241344"/>
            <a:ext cx="20187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Times New Roman"/>
                <a:ea typeface="Times New Roman"/>
                <a:cs typeface="Times New Roman"/>
                <a:sym typeface="Times New Roman"/>
              </a:rPr>
              <a:t>Shailja Gangrade</a:t>
            </a:r>
            <a:endParaRPr b="1"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PhD Candidate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Scripps Institution of Oceanography</a:t>
            </a:r>
            <a:endParaRPr sz="10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94" y="1991294"/>
            <a:ext cx="1036935" cy="1029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1569" y="2021483"/>
            <a:ext cx="672130" cy="102986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978301" y="3241344"/>
            <a:ext cx="20187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Times New Roman"/>
                <a:ea typeface="Times New Roman"/>
                <a:cs typeface="Times New Roman"/>
                <a:sym typeface="Times New Roman"/>
              </a:rPr>
              <a:t>Lexi Jones</a:t>
            </a:r>
            <a:endParaRPr b="1"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PhD Candidate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MIT-WHOI Joint Program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Follows Group</a:t>
            </a:r>
            <a:endParaRPr sz="1000"/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9102" y="2021483"/>
            <a:ext cx="950879" cy="102986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5307106" y="3263218"/>
            <a:ext cx="1804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Times New Roman"/>
                <a:ea typeface="Times New Roman"/>
                <a:cs typeface="Times New Roman"/>
                <a:sym typeface="Times New Roman"/>
              </a:rPr>
              <a:t>Iury Simoes-Sousa</a:t>
            </a:r>
            <a:endParaRPr b="1"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PhD Candidate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UMass Dartmouth</a:t>
            </a:r>
            <a:endParaRPr sz="1000"/>
          </a:p>
        </p:txBody>
      </p:sp>
      <p:sp>
        <p:nvSpPr>
          <p:cNvPr id="61" name="Google Shape;61;p13"/>
          <p:cNvSpPr txBox="1"/>
          <p:nvPr/>
        </p:nvSpPr>
        <p:spPr>
          <a:xfrm>
            <a:off x="3723207" y="3241344"/>
            <a:ext cx="16227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Times New Roman"/>
                <a:ea typeface="Times New Roman"/>
                <a:cs typeface="Times New Roman"/>
                <a:sym typeface="Times New Roman"/>
              </a:rPr>
              <a:t>Filipe Pereira</a:t>
            </a:r>
            <a:endParaRPr b="1"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PhD Candidate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University of São Paulo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UMass Dartmouth</a:t>
            </a:r>
            <a:endParaRPr sz="1000"/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6">
            <a:alphaModFix/>
          </a:blip>
          <a:srcRect b="13051" l="0" r="33020" t="0"/>
          <a:stretch/>
        </p:blipFill>
        <p:spPr>
          <a:xfrm>
            <a:off x="5657685" y="1986127"/>
            <a:ext cx="1103742" cy="11005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13"/>
          <p:cNvCxnSpPr/>
          <p:nvPr/>
        </p:nvCxnSpPr>
        <p:spPr>
          <a:xfrm>
            <a:off x="282600" y="1729138"/>
            <a:ext cx="8578800" cy="7800"/>
          </a:xfrm>
          <a:prstGeom prst="straightConnector1">
            <a:avLst/>
          </a:prstGeom>
          <a:noFill/>
          <a:ln cap="flat" cmpd="sng" w="9525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" name="Google Shape;64;p13"/>
          <p:cNvSpPr txBox="1"/>
          <p:nvPr/>
        </p:nvSpPr>
        <p:spPr>
          <a:xfrm>
            <a:off x="442250" y="300925"/>
            <a:ext cx="822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        </a:t>
            </a:r>
            <a:r>
              <a:rPr b="1"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FilaChange 2022</a:t>
            </a:r>
            <a:endParaRPr b="1"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39270" y="235499"/>
            <a:ext cx="629354" cy="59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/>
          <p:nvPr>
            <p:ph type="ctrTitle"/>
          </p:nvPr>
        </p:nvSpPr>
        <p:spPr>
          <a:xfrm>
            <a:off x="311700" y="810200"/>
            <a:ext cx="8520600" cy="46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</a:t>
            </a:r>
            <a:r>
              <a:rPr lang="en" sz="2000"/>
              <a:t>ummary Discussion from Tuesday (31 August) - Providence</a:t>
            </a:r>
            <a:endParaRPr sz="2000"/>
          </a:p>
        </p:txBody>
      </p:sp>
      <p:pic>
        <p:nvPicPr>
          <p:cNvPr id="67" name="Google Shape;6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9400" y="4090000"/>
            <a:ext cx="1291889" cy="39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 rotWithShape="1">
          <a:blip r:embed="rId9">
            <a:alphaModFix/>
          </a:blip>
          <a:srcRect b="25467" l="0" r="55325" t="22269"/>
          <a:stretch/>
        </p:blipFill>
        <p:spPr>
          <a:xfrm>
            <a:off x="2480125" y="4106302"/>
            <a:ext cx="555249" cy="36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 rotWithShape="1">
          <a:blip r:embed="rId10">
            <a:alphaModFix/>
          </a:blip>
          <a:srcRect b="11759" l="7951" r="9729" t="10775"/>
          <a:stretch/>
        </p:blipFill>
        <p:spPr>
          <a:xfrm>
            <a:off x="4681314" y="4057056"/>
            <a:ext cx="605336" cy="569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54675" y="4170286"/>
            <a:ext cx="1509649" cy="23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035364" y="4091167"/>
            <a:ext cx="395636" cy="3956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" name="Google Shape;72;p13"/>
          <p:cNvCxnSpPr/>
          <p:nvPr/>
        </p:nvCxnSpPr>
        <p:spPr>
          <a:xfrm flipH="1" rot="10800000">
            <a:off x="288300" y="177925"/>
            <a:ext cx="8567400" cy="3600"/>
          </a:xfrm>
          <a:prstGeom prst="straightConnector1">
            <a:avLst/>
          </a:prstGeom>
          <a:noFill/>
          <a:ln cap="flat" cmpd="sng" w="9525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" name="Google Shape;73;p13"/>
          <p:cNvSpPr txBox="1"/>
          <p:nvPr/>
        </p:nvSpPr>
        <p:spPr>
          <a:xfrm>
            <a:off x="6968856" y="3284568"/>
            <a:ext cx="1804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Times New Roman"/>
                <a:ea typeface="Times New Roman"/>
                <a:cs typeface="Times New Roman"/>
                <a:sym typeface="Times New Roman"/>
              </a:rPr>
              <a:t>Amanda Vanegas Ledesma</a:t>
            </a:r>
            <a:endParaRPr b="1"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PhD Student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Stanford University</a:t>
            </a:r>
            <a:endParaRPr sz="1000"/>
          </a:p>
        </p:txBody>
      </p:sp>
      <p:pic>
        <p:nvPicPr>
          <p:cNvPr id="74" name="Google Shape;74;p13"/>
          <p:cNvPicPr preferRelativeResize="0"/>
          <p:nvPr/>
        </p:nvPicPr>
        <p:blipFill rotWithShape="1">
          <a:blip r:embed="rId13">
            <a:alphaModFix/>
          </a:blip>
          <a:srcRect b="19649" l="21638" r="31229" t="11862"/>
          <a:stretch/>
        </p:blipFill>
        <p:spPr>
          <a:xfrm>
            <a:off x="7303207" y="2025912"/>
            <a:ext cx="1136094" cy="11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 rotWithShape="1">
          <a:blip r:embed="rId14">
            <a:alphaModFix/>
          </a:blip>
          <a:srcRect b="12745" l="29675" r="29993" t="11387"/>
          <a:stretch/>
        </p:blipFill>
        <p:spPr>
          <a:xfrm>
            <a:off x="7535187" y="3925016"/>
            <a:ext cx="672123" cy="71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760200" y="4120775"/>
            <a:ext cx="888724" cy="36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675" y="-59375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Poster Session</a:t>
            </a:r>
            <a:endParaRPr/>
          </a:p>
        </p:txBody>
      </p:sp>
      <p:pic>
        <p:nvPicPr>
          <p:cNvPr id="190" name="Google Shape;19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300" y="1407975"/>
            <a:ext cx="4949727" cy="316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1875" y="2410250"/>
            <a:ext cx="4301949" cy="263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Open Questions</a:t>
            </a:r>
            <a:endParaRPr b="1"/>
          </a:p>
        </p:txBody>
      </p:sp>
      <p:sp>
        <p:nvSpPr>
          <p:cNvPr id="197" name="Google Shape;19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How do we parse apart the effect of different phenomena when we have</a:t>
            </a:r>
            <a:r>
              <a:rPr lang="en"/>
              <a:t> higher resolution measurements (like those from SWOT/ODYSEA)?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At what time and length scales are biological processes important (e.g., growth of patches in relation to time/distance of lateral advection)?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What physical processes are the biological processes actually responding to?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https://fox-kemper.com/data/FilaChange/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3293925" y="445025"/>
            <a:ext cx="553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Recurring Themes</a:t>
            </a:r>
            <a:endParaRPr b="1"/>
          </a:p>
        </p:txBody>
      </p:sp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3221175" y="1152475"/>
            <a:ext cx="5611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131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0"/>
              <a:buAutoNum type="arabicPeriod"/>
            </a:pPr>
            <a:r>
              <a:rPr lang="en" sz="1460">
                <a:solidFill>
                  <a:schemeClr val="dk1"/>
                </a:solidFill>
              </a:rPr>
              <a:t>Biophysical interactions at (sub)mesoscales                                        </a:t>
            </a:r>
            <a:r>
              <a:rPr lang="en" sz="1460">
                <a:solidFill>
                  <a:srgbClr val="6AA84F"/>
                </a:solidFill>
              </a:rPr>
              <a:t>(J</a:t>
            </a:r>
            <a:r>
              <a:rPr lang="en" sz="1460">
                <a:solidFill>
                  <a:srgbClr val="6AA84F"/>
                </a:solidFill>
              </a:rPr>
              <a:t>ones, Pereira, Gangrade, </a:t>
            </a:r>
            <a:r>
              <a:rPr lang="en" sz="1460">
                <a:solidFill>
                  <a:srgbClr val="6AA84F"/>
                </a:solidFill>
              </a:rPr>
              <a:t>Simoes-Sousa)</a:t>
            </a:r>
            <a:endParaRPr sz="1460">
              <a:solidFill>
                <a:srgbClr val="6AA84F"/>
              </a:solidFill>
            </a:endParaRPr>
          </a:p>
          <a:p>
            <a:pPr indent="-32131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0"/>
              <a:buAutoNum type="arabicPeriod"/>
            </a:pPr>
            <a:r>
              <a:rPr lang="en" sz="1460">
                <a:solidFill>
                  <a:schemeClr val="dk1"/>
                </a:solidFill>
              </a:rPr>
              <a:t>Plankton patchiness occurs at scales as fine as </a:t>
            </a:r>
            <a:r>
              <a:rPr lang="en" sz="1460">
                <a:solidFill>
                  <a:schemeClr val="dk1"/>
                </a:solidFill>
              </a:rPr>
              <a:t>hydrographic/physical patchiness  </a:t>
            </a:r>
            <a:r>
              <a:rPr lang="en" sz="1460">
                <a:solidFill>
                  <a:srgbClr val="6AA84F"/>
                </a:solidFill>
              </a:rPr>
              <a:t>(Jones, Pereira, Gangrade)</a:t>
            </a:r>
            <a:endParaRPr sz="1460">
              <a:solidFill>
                <a:srgbClr val="6AA84F"/>
              </a:solidFill>
            </a:endParaRPr>
          </a:p>
          <a:p>
            <a:pPr indent="-32131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0"/>
              <a:buAutoNum type="arabicPeriod"/>
            </a:pPr>
            <a:r>
              <a:rPr lang="en" sz="1460">
                <a:solidFill>
                  <a:schemeClr val="dk1"/>
                </a:solidFill>
              </a:rPr>
              <a:t>Utility of </a:t>
            </a:r>
            <a:r>
              <a:rPr i="1" lang="en" sz="1460">
                <a:solidFill>
                  <a:schemeClr val="dk1"/>
                </a:solidFill>
              </a:rPr>
              <a:t>both</a:t>
            </a:r>
            <a:r>
              <a:rPr lang="en" sz="1460">
                <a:solidFill>
                  <a:schemeClr val="dk1"/>
                </a:solidFill>
              </a:rPr>
              <a:t> observations and models </a:t>
            </a:r>
            <a:r>
              <a:rPr lang="en" sz="1460">
                <a:solidFill>
                  <a:srgbClr val="6AA84F"/>
                </a:solidFill>
              </a:rPr>
              <a:t>(a</a:t>
            </a:r>
            <a:r>
              <a:rPr lang="en" sz="1460">
                <a:solidFill>
                  <a:srgbClr val="6AA84F"/>
                </a:solidFill>
              </a:rPr>
              <a:t>ll talks)</a:t>
            </a:r>
            <a:endParaRPr sz="1460">
              <a:solidFill>
                <a:srgbClr val="6AA84F"/>
              </a:solidFill>
            </a:endParaRPr>
          </a:p>
          <a:p>
            <a:pPr indent="-32131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0"/>
              <a:buAutoNum type="arabicPeriod"/>
            </a:pPr>
            <a:r>
              <a:rPr lang="en" sz="1460">
                <a:solidFill>
                  <a:schemeClr val="dk1"/>
                </a:solidFill>
              </a:rPr>
              <a:t>How do we make better biological-physical </a:t>
            </a:r>
            <a:r>
              <a:rPr lang="en" sz="1460">
                <a:solidFill>
                  <a:schemeClr val="dk1"/>
                </a:solidFill>
              </a:rPr>
              <a:t>measurements?               </a:t>
            </a:r>
            <a:r>
              <a:rPr lang="en" sz="1460">
                <a:solidFill>
                  <a:srgbClr val="6AA84F"/>
                </a:solidFill>
              </a:rPr>
              <a:t>(</a:t>
            </a:r>
            <a:r>
              <a:rPr lang="en" sz="1460">
                <a:solidFill>
                  <a:srgbClr val="6AA84F"/>
                </a:solidFill>
              </a:rPr>
              <a:t>Jones, Pereira, Gangrade, Gille)</a:t>
            </a:r>
            <a:endParaRPr sz="1460">
              <a:solidFill>
                <a:srgbClr val="6AA84F"/>
              </a:solidFill>
            </a:endParaRPr>
          </a:p>
          <a:p>
            <a:pPr indent="-308759" lvl="1" marL="9144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2"/>
              <a:buAutoNum type="alphaLcPeriod"/>
            </a:pPr>
            <a:r>
              <a:rPr lang="en" sz="1262">
                <a:solidFill>
                  <a:schemeClr val="dk1"/>
                </a:solidFill>
              </a:rPr>
              <a:t>SWOT, ODYSEA will offer higher resolution observations of currents that can inform Lagrangian tracking of water masses and along-front vari</a:t>
            </a:r>
            <a:r>
              <a:rPr lang="en" sz="1262">
                <a:solidFill>
                  <a:schemeClr val="dk1"/>
                </a:solidFill>
              </a:rPr>
              <a:t>ability.</a:t>
            </a:r>
            <a:endParaRPr sz="1262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46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t/>
            </a:r>
            <a:endParaRPr sz="1460">
              <a:solidFill>
                <a:schemeClr val="dk1"/>
              </a:solidFill>
            </a:endParaRPr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0525" y="0"/>
            <a:ext cx="37016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>
            <p:ph type="title"/>
          </p:nvPr>
        </p:nvSpPr>
        <p:spPr>
          <a:xfrm>
            <a:off x="1001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920"/>
              <a:t>A quasi-stationary meander and its ecological implications: A story told with a single line of measurements in the western South Atlantic </a:t>
            </a:r>
            <a:endParaRPr b="1" sz="1920"/>
          </a:p>
        </p:txBody>
      </p:sp>
      <p:sp>
        <p:nvSpPr>
          <p:cNvPr id="94" name="Google Shape;94;p16"/>
          <p:cNvSpPr txBox="1"/>
          <p:nvPr>
            <p:ph idx="1" type="body"/>
          </p:nvPr>
        </p:nvSpPr>
        <p:spPr>
          <a:xfrm>
            <a:off x="82225" y="639250"/>
            <a:ext cx="9285000" cy="85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Filipe Pereira (U. of São Paulo),</a:t>
            </a:r>
            <a:r>
              <a:rPr i="1" lang="en" sz="1400">
                <a:solidFill>
                  <a:schemeClr val="dk1"/>
                </a:solidFill>
              </a:rPr>
              <a:t> I. Silveira, A.Tandon, </a:t>
            </a:r>
            <a:r>
              <a:rPr i="1" lang="en" sz="1400">
                <a:solidFill>
                  <a:schemeClr val="dk1"/>
                </a:solidFill>
                <a:highlight>
                  <a:srgbClr val="FFFFFF"/>
                </a:highlight>
              </a:rPr>
              <a:t>C. Luko</a:t>
            </a:r>
            <a:r>
              <a:rPr i="1" lang="en" sz="1400">
                <a:solidFill>
                  <a:schemeClr val="dk1"/>
                </a:solidFill>
              </a:rPr>
              <a:t>, </a:t>
            </a:r>
            <a:r>
              <a:rPr i="1" lang="en" sz="1400">
                <a:solidFill>
                  <a:schemeClr val="dk1"/>
                </a:solidFill>
                <a:highlight>
                  <a:srgbClr val="FFFFFF"/>
                </a:highlight>
              </a:rPr>
              <a:t>M. Chuqui, M. Pompeu, L. Michelazzo, F. Brandini</a:t>
            </a:r>
            <a:endParaRPr baseline="30000" i="1"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6"/>
          <p:cNvPicPr preferRelativeResize="0"/>
          <p:nvPr/>
        </p:nvPicPr>
        <p:blipFill rotWithShape="1">
          <a:blip r:embed="rId3">
            <a:alphaModFix/>
          </a:blip>
          <a:srcRect b="0" l="0" r="51953" t="0"/>
          <a:stretch/>
        </p:blipFill>
        <p:spPr>
          <a:xfrm>
            <a:off x="3088750" y="986025"/>
            <a:ext cx="3046050" cy="21921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5379000" y="3231250"/>
            <a:ext cx="3673500" cy="19857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Key Points:</a:t>
            </a:r>
            <a:endParaRPr b="1"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Phytoplankton community structure shift and enhanced primary production </a:t>
            </a:r>
            <a:r>
              <a:rPr i="1" lang="en" sz="1300"/>
              <a:t>below the mixed layer</a:t>
            </a:r>
            <a:r>
              <a:rPr lang="en" sz="1300"/>
              <a:t> in response to </a:t>
            </a:r>
            <a:r>
              <a:rPr b="1" lang="en" sz="1300"/>
              <a:t>eddy pumping</a:t>
            </a:r>
            <a:endParaRPr b="1"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High-chlorophyll and spicy s</a:t>
            </a:r>
            <a:r>
              <a:rPr lang="en" sz="1300"/>
              <a:t>helf waters were advected </a:t>
            </a:r>
            <a:r>
              <a:rPr i="1" lang="en" sz="1300"/>
              <a:t>at the surface</a:t>
            </a:r>
            <a:r>
              <a:rPr lang="en" sz="1300"/>
              <a:t> along the meander edge via </a:t>
            </a:r>
            <a:r>
              <a:rPr b="1" lang="en" sz="1300"/>
              <a:t>submesoscale filaments</a:t>
            </a:r>
            <a:endParaRPr b="1" sz="1300"/>
          </a:p>
        </p:txBody>
      </p:sp>
      <p:grpSp>
        <p:nvGrpSpPr>
          <p:cNvPr id="97" name="Google Shape;97;p16"/>
          <p:cNvGrpSpPr/>
          <p:nvPr/>
        </p:nvGrpSpPr>
        <p:grpSpPr>
          <a:xfrm>
            <a:off x="2622244" y="3409751"/>
            <a:ext cx="2562211" cy="1733740"/>
            <a:chOff x="1547675" y="1707488"/>
            <a:chExt cx="2510249" cy="1674788"/>
          </a:xfrm>
        </p:grpSpPr>
        <p:pic>
          <p:nvPicPr>
            <p:cNvPr id="98" name="Google Shape;98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72713" y="1707488"/>
              <a:ext cx="2085210" cy="1674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47675" y="1750250"/>
              <a:ext cx="543275" cy="13754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0" name="Google Shape;10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9450" y="1066598"/>
            <a:ext cx="2934000" cy="211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 b="0" l="48331" r="0" t="0"/>
          <a:stretch/>
        </p:blipFill>
        <p:spPr>
          <a:xfrm>
            <a:off x="0" y="3288451"/>
            <a:ext cx="2762402" cy="184868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 txBox="1"/>
          <p:nvPr/>
        </p:nvSpPr>
        <p:spPr>
          <a:xfrm>
            <a:off x="100100" y="1133550"/>
            <a:ext cx="2934000" cy="2154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ILHAS 3 cruise transect sampled a </a:t>
            </a:r>
            <a:r>
              <a:rPr b="1" lang="en"/>
              <a:t>cyclonic meander</a:t>
            </a:r>
            <a:r>
              <a:rPr lang="en"/>
              <a:t> at </a:t>
            </a:r>
            <a:r>
              <a:rPr b="1" lang="en"/>
              <a:t>high resolution </a:t>
            </a:r>
            <a:r>
              <a:rPr lang="en"/>
              <a:t>(every 5-10km!).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Combined </a:t>
            </a:r>
            <a:r>
              <a:rPr b="1" lang="en"/>
              <a:t>physical</a:t>
            </a:r>
            <a:r>
              <a:rPr lang="en"/>
              <a:t> and </a:t>
            </a:r>
            <a:r>
              <a:rPr b="1" lang="en"/>
              <a:t>biogeochemical</a:t>
            </a:r>
            <a:r>
              <a:rPr lang="en"/>
              <a:t> sampling strategy.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</a:t>
            </a:r>
            <a:r>
              <a:rPr b="1" lang="en"/>
              <a:t>idealized model</a:t>
            </a:r>
            <a:r>
              <a:rPr lang="en"/>
              <a:t> of the system complement the observations.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58425" y="118450"/>
            <a:ext cx="9044400" cy="6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Tracing the origins of finescale plankton patchiness along and across a front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/>
              <a:t>Shailja Gangrade (Scripps),</a:t>
            </a:r>
            <a:r>
              <a:rPr i="1" lang="en" sz="1550"/>
              <a:t> I. Mangolte, M. Lévy, &amp; P. Franks</a:t>
            </a:r>
            <a:endParaRPr i="1" sz="1550"/>
          </a:p>
        </p:txBody>
      </p:sp>
      <p:sp>
        <p:nvSpPr>
          <p:cNvPr id="108" name="Google Shape;108;p17"/>
          <p:cNvSpPr txBox="1"/>
          <p:nvPr/>
        </p:nvSpPr>
        <p:spPr>
          <a:xfrm>
            <a:off x="4050700" y="3653525"/>
            <a:ext cx="5052300" cy="1477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Takeaway Messages: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We must </a:t>
            </a:r>
            <a:r>
              <a:rPr b="1" lang="en"/>
              <a:t>sample</a:t>
            </a:r>
            <a:r>
              <a:rPr lang="en"/>
              <a:t> </a:t>
            </a:r>
            <a:r>
              <a:rPr b="1" lang="en"/>
              <a:t>fronts</a:t>
            </a:r>
            <a:r>
              <a:rPr lang="en"/>
              <a:t> on </a:t>
            </a:r>
            <a:r>
              <a:rPr b="1" lang="en"/>
              <a:t>fine scales: </a:t>
            </a:r>
            <a:r>
              <a:rPr lang="en"/>
              <a:t>horizontally, vertically, temporally, and</a:t>
            </a:r>
            <a:r>
              <a:rPr b="1" lang="en"/>
              <a:t> taxonomically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Finescale observations</a:t>
            </a:r>
            <a:r>
              <a:rPr lang="en"/>
              <a:t> and analyses will allow us to better estimate horizontal and vertical carbon fluxes and </a:t>
            </a:r>
            <a:r>
              <a:rPr b="1" lang="en"/>
              <a:t>help parametrize carbon flux </a:t>
            </a:r>
            <a:r>
              <a:rPr lang="en"/>
              <a:t>models.</a:t>
            </a:r>
            <a:endParaRPr/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25" y="1598838"/>
            <a:ext cx="3846752" cy="180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100" y="3446163"/>
            <a:ext cx="3555405" cy="1477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/>
        </p:nvSpPr>
        <p:spPr>
          <a:xfrm>
            <a:off x="204100" y="810963"/>
            <a:ext cx="3846600" cy="7434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Along-front </a:t>
            </a:r>
            <a:r>
              <a:rPr lang="en" sz="1100">
                <a:solidFill>
                  <a:schemeClr val="dk1"/>
                </a:solidFill>
              </a:rPr>
              <a:t>patchiness linked to remote coastal dynamics. </a:t>
            </a:r>
            <a:r>
              <a:rPr b="1" lang="en" sz="1100">
                <a:solidFill>
                  <a:schemeClr val="dk1"/>
                </a:solidFill>
              </a:rPr>
              <a:t>Uniformity assumptions ignore along-front spatiotemporal dynamics</a:t>
            </a:r>
            <a:r>
              <a:rPr lang="en" sz="1100">
                <a:solidFill>
                  <a:schemeClr val="dk1"/>
                </a:solidFill>
              </a:rPr>
              <a:t>.</a:t>
            </a:r>
            <a:endParaRPr sz="1100"/>
          </a:p>
        </p:txBody>
      </p:sp>
      <p:pic>
        <p:nvPicPr>
          <p:cNvPr id="112" name="Google Shape;112;p17"/>
          <p:cNvPicPr preferRelativeResize="0"/>
          <p:nvPr/>
        </p:nvPicPr>
        <p:blipFill rotWithShape="1">
          <a:blip r:embed="rId5">
            <a:alphaModFix/>
          </a:blip>
          <a:srcRect b="0" l="0" r="10071" t="0"/>
          <a:stretch/>
        </p:blipFill>
        <p:spPr>
          <a:xfrm>
            <a:off x="4194300" y="1579170"/>
            <a:ext cx="2463688" cy="205015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/>
          <p:nvPr/>
        </p:nvSpPr>
        <p:spPr>
          <a:xfrm>
            <a:off x="4284700" y="810963"/>
            <a:ext cx="4736700" cy="7434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Complex “water mass histories” influence planktonic community structure across the front</a:t>
            </a:r>
            <a:r>
              <a:rPr lang="en" sz="1100">
                <a:solidFill>
                  <a:schemeClr val="dk1"/>
                </a:solidFill>
              </a:rPr>
              <a:t>.  TS properties and trajectories help understand water mass origins at the front.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7264" y="1579170"/>
            <a:ext cx="2184137" cy="1893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>
            <p:ph type="title"/>
          </p:nvPr>
        </p:nvSpPr>
        <p:spPr>
          <a:xfrm>
            <a:off x="311700" y="152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Satellite Chlorophyll Signatures of Eddy Coherency in the North Pacific Subtropical Gyre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Lexi Jones</a:t>
            </a:r>
            <a:r>
              <a:rPr i="1" lang="en" sz="1400"/>
              <a:t> (MIT-WHOI) &amp; Mick Follows</a:t>
            </a:r>
            <a:endParaRPr i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170125"/>
            <a:ext cx="3054525" cy="1489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495738" y="1017725"/>
            <a:ext cx="2770500" cy="369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Coherent vs. Leaky Eddy Structure</a:t>
            </a:r>
            <a:endParaRPr b="1" sz="1200"/>
          </a:p>
        </p:txBody>
      </p:sp>
      <p:sp>
        <p:nvSpPr>
          <p:cNvPr id="122" name="Google Shape;122;p18"/>
          <p:cNvSpPr txBox="1"/>
          <p:nvPr/>
        </p:nvSpPr>
        <p:spPr>
          <a:xfrm>
            <a:off x="408250" y="2660100"/>
            <a:ext cx="3000000" cy="9234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2 ways to identify eddies:</a:t>
            </a:r>
            <a:endParaRPr b="1"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Sea Level Anomaly (SLA)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LAVD: </a:t>
            </a:r>
            <a:r>
              <a:rPr lang="en" sz="1200">
                <a:solidFill>
                  <a:schemeClr val="dk1"/>
                </a:solidFill>
              </a:rPr>
              <a:t>Lagrangian</a:t>
            </a:r>
            <a:r>
              <a:rPr lang="en" sz="1200">
                <a:solidFill>
                  <a:schemeClr val="dk1"/>
                </a:solidFill>
              </a:rPr>
              <a:t> Average Vorticity Deviation</a:t>
            </a:r>
            <a:endParaRPr sz="1200"/>
          </a:p>
        </p:txBody>
      </p:sp>
      <p:pic>
        <p:nvPicPr>
          <p:cNvPr id="123" name="Google Shape;12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4125" y="1539425"/>
            <a:ext cx="2851700" cy="251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8227" y="1127575"/>
            <a:ext cx="2698735" cy="2953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Google Shape;125;p18"/>
          <p:cNvCxnSpPr/>
          <p:nvPr/>
        </p:nvCxnSpPr>
        <p:spPr>
          <a:xfrm>
            <a:off x="6164350" y="1789325"/>
            <a:ext cx="3141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6" name="Google Shape;126;p18"/>
          <p:cNvCxnSpPr/>
          <p:nvPr/>
        </p:nvCxnSpPr>
        <p:spPr>
          <a:xfrm>
            <a:off x="6116650" y="2734950"/>
            <a:ext cx="3141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7" name="Google Shape;127;p18"/>
          <p:cNvCxnSpPr/>
          <p:nvPr/>
        </p:nvCxnSpPr>
        <p:spPr>
          <a:xfrm>
            <a:off x="6164350" y="3586125"/>
            <a:ext cx="3141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8" name="Google Shape;12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000" y="3786600"/>
            <a:ext cx="3000000" cy="118075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/>
          <p:nvPr/>
        </p:nvSpPr>
        <p:spPr>
          <a:xfrm>
            <a:off x="6501151" y="3786600"/>
            <a:ext cx="2525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dk1"/>
                </a:solidFill>
              </a:rPr>
              <a:t>(Chl-a anomaly is from the climatological mean)</a:t>
            </a:r>
            <a:endParaRPr i="1" sz="1200"/>
          </a:p>
        </p:txBody>
      </p:sp>
      <p:sp>
        <p:nvSpPr>
          <p:cNvPr id="130" name="Google Shape;130;p18"/>
          <p:cNvSpPr txBox="1"/>
          <p:nvPr/>
        </p:nvSpPr>
        <p:spPr>
          <a:xfrm>
            <a:off x="3484625" y="4081075"/>
            <a:ext cx="5271000" cy="10314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Key Point 1: </a:t>
            </a:r>
            <a:r>
              <a:rPr lang="en" sz="1100">
                <a:solidFill>
                  <a:schemeClr val="dk1"/>
                </a:solidFill>
              </a:rPr>
              <a:t>We can use both Eulerian and Lagrangian metrics to identify and categorize eddies.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Key Point 2: </a:t>
            </a:r>
            <a:r>
              <a:rPr lang="en" sz="1100"/>
              <a:t>Coherent eddies are important features of elevated phytoplankton biomass in the NPSG (a generally nutrient-limited region), and thus could have </a:t>
            </a:r>
            <a:r>
              <a:rPr lang="en" sz="1100"/>
              <a:t>important</a:t>
            </a:r>
            <a:r>
              <a:rPr lang="en" sz="1100"/>
              <a:t> ecosystem impacts. Note: eddy polarity did not matter in this case.</a:t>
            </a:r>
            <a:endParaRPr sz="1200"/>
          </a:p>
        </p:txBody>
      </p:sp>
      <p:sp>
        <p:nvSpPr>
          <p:cNvPr id="131" name="Google Shape;131;p18"/>
          <p:cNvSpPr txBox="1"/>
          <p:nvPr/>
        </p:nvSpPr>
        <p:spPr>
          <a:xfrm>
            <a:off x="3484625" y="1017725"/>
            <a:ext cx="3000000" cy="5541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Eddy Categorization &amp; Relationship with Chlorophyll-</a:t>
            </a:r>
            <a:r>
              <a:rPr b="1" i="1" lang="en" sz="1200"/>
              <a:t>a</a:t>
            </a:r>
            <a:endParaRPr b="1" sz="1200"/>
          </a:p>
        </p:txBody>
      </p:sp>
      <p:sp>
        <p:nvSpPr>
          <p:cNvPr id="132" name="Google Shape;132;p18"/>
          <p:cNvSpPr txBox="1"/>
          <p:nvPr/>
        </p:nvSpPr>
        <p:spPr>
          <a:xfrm>
            <a:off x="2022075" y="3786600"/>
            <a:ext cx="1285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LAVD Method</a:t>
            </a:r>
            <a:endParaRPr sz="9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Satellite Chlorophyll Signatures of Eddy Coherency in the North Pacific Subtropical Gyre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/>
              <a:t>Lexi Jones &amp; Mick Follows</a:t>
            </a:r>
            <a:endParaRPr i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575" y="1748725"/>
            <a:ext cx="4038975" cy="234714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/>
          <p:nvPr/>
        </p:nvSpPr>
        <p:spPr>
          <a:xfrm>
            <a:off x="1465088" y="1266738"/>
            <a:ext cx="23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MITgcm  + LAVD technique</a:t>
            </a:r>
            <a:endParaRPr/>
          </a:p>
        </p:txBody>
      </p:sp>
      <p:pic>
        <p:nvPicPr>
          <p:cNvPr id="140" name="Google Shape;140;p19"/>
          <p:cNvPicPr preferRelativeResize="0"/>
          <p:nvPr/>
        </p:nvPicPr>
        <p:blipFill rotWithShape="1">
          <a:blip r:embed="rId4">
            <a:alphaModFix/>
          </a:blip>
          <a:srcRect b="0" l="0" r="36668" t="0"/>
          <a:stretch/>
        </p:blipFill>
        <p:spPr>
          <a:xfrm>
            <a:off x="4677875" y="1832875"/>
            <a:ext cx="4087674" cy="207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 txBox="1"/>
          <p:nvPr/>
        </p:nvSpPr>
        <p:spPr>
          <a:xfrm>
            <a:off x="5123875" y="1266750"/>
            <a:ext cx="356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SLA</a:t>
            </a:r>
            <a:r>
              <a:rPr lang="en"/>
              <a:t> + LAVD technique</a:t>
            </a:r>
            <a:endParaRPr/>
          </a:p>
        </p:txBody>
      </p:sp>
      <p:sp>
        <p:nvSpPr>
          <p:cNvPr id="142" name="Google Shape;142;p19"/>
          <p:cNvSpPr txBox="1"/>
          <p:nvPr/>
        </p:nvSpPr>
        <p:spPr>
          <a:xfrm>
            <a:off x="711900" y="4095875"/>
            <a:ext cx="8053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Higher resolution velocity fields do not allow for a robust identification of eddy structures.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Maybe higher resolution is not always “better”?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/>
          <p:nvPr>
            <p:ph type="title"/>
          </p:nvPr>
        </p:nvSpPr>
        <p:spPr>
          <a:xfrm>
            <a:off x="150675" y="113750"/>
            <a:ext cx="4368300" cy="12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Mixed layer eddies supply nutrients to augment the spring phytoplankton bloom</a:t>
            </a:r>
            <a:endParaRPr b="1" sz="17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/>
              <a:t>Iury Simoes-Sousa (UMassD), </a:t>
            </a:r>
            <a:r>
              <a:rPr lang="en" sz="1400"/>
              <a:t>A. Tandon, F. Pereira, C. Lazaneo and A. Mahadevan</a:t>
            </a:r>
            <a:endParaRPr i="1" sz="1400"/>
          </a:p>
        </p:txBody>
      </p:sp>
      <p:sp>
        <p:nvSpPr>
          <p:cNvPr id="148" name="Google Shape;148;p20"/>
          <p:cNvSpPr txBox="1"/>
          <p:nvPr/>
        </p:nvSpPr>
        <p:spPr>
          <a:xfrm>
            <a:off x="159650" y="1193850"/>
            <a:ext cx="3533400" cy="585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Mix-layer instabilities modulate the onset of the spring  phytoplankton bloom</a:t>
            </a:r>
            <a:endParaRPr sz="1300"/>
          </a:p>
        </p:txBody>
      </p:sp>
      <p:sp>
        <p:nvSpPr>
          <p:cNvPr id="149" name="Google Shape;149;p20"/>
          <p:cNvSpPr txBox="1"/>
          <p:nvPr/>
        </p:nvSpPr>
        <p:spPr>
          <a:xfrm>
            <a:off x="754537" y="2972696"/>
            <a:ext cx="269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1875" y="56613"/>
            <a:ext cx="4702124" cy="184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7896" y="3749300"/>
            <a:ext cx="3310091" cy="13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9406" y="2269919"/>
            <a:ext cx="1787075" cy="13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650" y="2303275"/>
            <a:ext cx="1754526" cy="132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/>
          <p:cNvSpPr txBox="1"/>
          <p:nvPr/>
        </p:nvSpPr>
        <p:spPr>
          <a:xfrm>
            <a:off x="150675" y="3749300"/>
            <a:ext cx="3745800" cy="1327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Summary</a:t>
            </a:r>
            <a:endParaRPr b="1" sz="1100">
              <a:solidFill>
                <a:schemeClr val="dk1"/>
              </a:solidFill>
            </a:endParaRPr>
          </a:p>
          <a:p>
            <a:pPr indent="-184150" lvl="0" marL="228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Vertical nutrient fluxes driven by mixed-layer eddies appear to have a meaningful contribution to  springtime bloom in high latitudes</a:t>
            </a:r>
            <a:endParaRPr sz="1100">
              <a:solidFill>
                <a:schemeClr val="dk1"/>
              </a:solidFill>
            </a:endParaRPr>
          </a:p>
          <a:p>
            <a:pPr indent="-184150" lvl="0" marL="228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This contribution is not captured by current mix layer eddies parametrization 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55" name="Google Shape;15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09050" y="3542850"/>
            <a:ext cx="1482807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/>
        </p:nvSpPr>
        <p:spPr>
          <a:xfrm>
            <a:off x="125413" y="1778850"/>
            <a:ext cx="3957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Simulations include a biochemical model and initial conditions based on data</a:t>
            </a:r>
            <a:endParaRPr sz="1300"/>
          </a:p>
        </p:txBody>
      </p:sp>
      <p:sp>
        <p:nvSpPr>
          <p:cNvPr id="157" name="Google Shape;157;p20"/>
          <p:cNvSpPr txBox="1"/>
          <p:nvPr/>
        </p:nvSpPr>
        <p:spPr>
          <a:xfrm>
            <a:off x="4888775" y="231863"/>
            <a:ext cx="483000" cy="292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1km </a:t>
            </a:r>
            <a:endParaRPr sz="700"/>
          </a:p>
        </p:txBody>
      </p:sp>
      <p:sp>
        <p:nvSpPr>
          <p:cNvPr id="158" name="Google Shape;158;p20"/>
          <p:cNvSpPr txBox="1"/>
          <p:nvPr/>
        </p:nvSpPr>
        <p:spPr>
          <a:xfrm>
            <a:off x="6327208" y="231863"/>
            <a:ext cx="549900" cy="292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10km</a:t>
            </a:r>
            <a:endParaRPr sz="700"/>
          </a:p>
        </p:txBody>
      </p:sp>
      <p:sp>
        <p:nvSpPr>
          <p:cNvPr id="159" name="Google Shape;159;p20"/>
          <p:cNvSpPr txBox="1"/>
          <p:nvPr/>
        </p:nvSpPr>
        <p:spPr>
          <a:xfrm>
            <a:off x="7756799" y="231863"/>
            <a:ext cx="625200" cy="507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No vertical flux</a:t>
            </a:r>
            <a:endParaRPr sz="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10km</a:t>
            </a:r>
            <a:endParaRPr sz="700"/>
          </a:p>
        </p:txBody>
      </p:sp>
      <p:pic>
        <p:nvPicPr>
          <p:cNvPr id="160" name="Google Shape;160;p20"/>
          <p:cNvPicPr preferRelativeResize="0"/>
          <p:nvPr/>
        </p:nvPicPr>
        <p:blipFill rotWithShape="1">
          <a:blip r:embed="rId8">
            <a:alphaModFix/>
          </a:blip>
          <a:srcRect b="48973" l="0" r="0" t="5713"/>
          <a:stretch/>
        </p:blipFill>
        <p:spPr>
          <a:xfrm>
            <a:off x="6670049" y="1946701"/>
            <a:ext cx="2473950" cy="125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0"/>
          <p:cNvPicPr preferRelativeResize="0"/>
          <p:nvPr/>
        </p:nvPicPr>
        <p:blipFill rotWithShape="1">
          <a:blip r:embed="rId8">
            <a:alphaModFix/>
          </a:blip>
          <a:srcRect b="0" l="0" r="0" t="51097"/>
          <a:stretch/>
        </p:blipFill>
        <p:spPr>
          <a:xfrm>
            <a:off x="4127150" y="1981650"/>
            <a:ext cx="2434281" cy="13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21421" y="3196812"/>
            <a:ext cx="2322578" cy="5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/>
          <p:nvPr>
            <p:ph type="title"/>
          </p:nvPr>
        </p:nvSpPr>
        <p:spPr>
          <a:xfrm>
            <a:off x="311700" y="-12175"/>
            <a:ext cx="833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20">
                <a:latin typeface="Roboto Medium"/>
                <a:ea typeface="Roboto Medium"/>
                <a:cs typeface="Roboto Medium"/>
                <a:sym typeface="Roboto Medium"/>
              </a:rPr>
              <a:t>ODY</a:t>
            </a:r>
            <a:r>
              <a:rPr i="1" lang="en" sz="2920">
                <a:solidFill>
                  <a:srgbClr val="3D85C6"/>
                </a:solidFill>
                <a:latin typeface="Roboto Medium"/>
                <a:ea typeface="Roboto Medium"/>
                <a:cs typeface="Roboto Medium"/>
                <a:sym typeface="Roboto Medium"/>
              </a:rPr>
              <a:t>SEA</a:t>
            </a:r>
            <a:endParaRPr i="1" sz="292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68" name="Google Shape;168;p21"/>
          <p:cNvSpPr txBox="1"/>
          <p:nvPr>
            <p:ph idx="1" type="body"/>
          </p:nvPr>
        </p:nvSpPr>
        <p:spPr>
          <a:xfrm>
            <a:off x="387900" y="466675"/>
            <a:ext cx="81861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/>
              <a:t>First simultaneous measurements of winds and currents</a:t>
            </a:r>
            <a:endParaRPr b="1" i="1" sz="1100"/>
          </a:p>
        </p:txBody>
      </p:sp>
      <p:pic>
        <p:nvPicPr>
          <p:cNvPr id="169" name="Google Shape;1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6125" y="163275"/>
            <a:ext cx="791900" cy="79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/>
          <p:nvPr>
            <p:ph idx="1" type="body"/>
          </p:nvPr>
        </p:nvSpPr>
        <p:spPr>
          <a:xfrm>
            <a:off x="1319850" y="4262500"/>
            <a:ext cx="6322500" cy="7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ctr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n" sz="1300"/>
              <a:t>How ocean currents are affected by wind variability at which scales?</a:t>
            </a:r>
            <a:endParaRPr sz="1300"/>
          </a:p>
          <a:p>
            <a:pPr indent="-311150" lvl="0" marL="457200" rtl="0" algn="ctr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n" sz="1300"/>
              <a:t>How atmospheric boundary layer is affected by ocean currents?</a:t>
            </a:r>
            <a:endParaRPr sz="1300"/>
          </a:p>
        </p:txBody>
      </p:sp>
      <p:pic>
        <p:nvPicPr>
          <p:cNvPr id="171" name="Google Shape;17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3725" y="1381063"/>
            <a:ext cx="2352401" cy="226212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 txBox="1"/>
          <p:nvPr>
            <p:ph idx="1" type="body"/>
          </p:nvPr>
        </p:nvSpPr>
        <p:spPr>
          <a:xfrm>
            <a:off x="6886900" y="1968725"/>
            <a:ext cx="1597500" cy="7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Swath using rotating "pencil beam"</a:t>
            </a:r>
            <a:endParaRPr sz="900"/>
          </a:p>
        </p:txBody>
      </p:sp>
      <p:sp>
        <p:nvSpPr>
          <p:cNvPr id="173" name="Google Shape;173;p21"/>
          <p:cNvSpPr txBox="1"/>
          <p:nvPr>
            <p:ph type="title"/>
          </p:nvPr>
        </p:nvSpPr>
        <p:spPr>
          <a:xfrm>
            <a:off x="7576125" y="878975"/>
            <a:ext cx="792000" cy="3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897"/>
              <a:t>Sarah Gille</a:t>
            </a:r>
            <a:endParaRPr sz="897"/>
          </a:p>
        </p:txBody>
      </p:sp>
      <p:cxnSp>
        <p:nvCxnSpPr>
          <p:cNvPr id="174" name="Google Shape;174;p21"/>
          <p:cNvCxnSpPr/>
          <p:nvPr/>
        </p:nvCxnSpPr>
        <p:spPr>
          <a:xfrm>
            <a:off x="165525" y="1204225"/>
            <a:ext cx="8723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5" name="Google Shape;17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600" y="1381075"/>
            <a:ext cx="3820826" cy="244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1"/>
          <p:cNvSpPr txBox="1"/>
          <p:nvPr>
            <p:ph idx="1" type="body"/>
          </p:nvPr>
        </p:nvSpPr>
        <p:spPr>
          <a:xfrm>
            <a:off x="1082850" y="744975"/>
            <a:ext cx="64593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i="1" lang="en" sz="640">
                <a:solidFill>
                  <a:srgbClr val="3D85C6"/>
                </a:solidFill>
              </a:rPr>
              <a:t>Science team: Tony Lee, Justin Boland, Fabrice Ardhuin, Mark Bourassa, Paul Chang, Sophie Cravatte, Tom Farrar, Melanie Fewings, Gregg </a:t>
            </a:r>
            <a:r>
              <a:rPr b="1" i="1" lang="en" sz="640">
                <a:solidFill>
                  <a:srgbClr val="3D85C6"/>
                </a:solidFill>
              </a:rPr>
              <a:t>J</a:t>
            </a:r>
            <a:r>
              <a:rPr b="1" i="1" lang="en" sz="640">
                <a:solidFill>
                  <a:srgbClr val="3D85C6"/>
                </a:solidFill>
              </a:rPr>
              <a:t>acobs, </a:t>
            </a:r>
            <a:endParaRPr b="1" i="1" sz="640">
              <a:solidFill>
                <a:srgbClr val="3D85C6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b="1" i="1" lang="en" sz="640">
                <a:solidFill>
                  <a:srgbClr val="3D85C6"/>
                </a:solidFill>
              </a:rPr>
              <a:t>Florent Lyard, Jackie May, Elisabeth Rémy, Lionel Renault, Ernesto Rodriguez, Clément Ubelmann, Bia Villas Bôas, Alex Wineteer, Zorana Jelenak</a:t>
            </a:r>
            <a:endParaRPr b="1" i="1" sz="640">
              <a:solidFill>
                <a:srgbClr val="3D85C6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b="1" i="1" sz="640">
              <a:solidFill>
                <a:srgbClr val="3D85C6"/>
              </a:solidFill>
            </a:endParaRPr>
          </a:p>
        </p:txBody>
      </p:sp>
      <p:sp>
        <p:nvSpPr>
          <p:cNvPr id="177" name="Google Shape;177;p21"/>
          <p:cNvSpPr txBox="1"/>
          <p:nvPr>
            <p:ph idx="1" type="body"/>
          </p:nvPr>
        </p:nvSpPr>
        <p:spPr>
          <a:xfrm>
            <a:off x="478950" y="4048650"/>
            <a:ext cx="81861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/>
              <a:t>Scientific Questions</a:t>
            </a:r>
            <a:endParaRPr b="1" i="1"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