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1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9144000" cy="5143500" type="screen16x9"/>
  <p:notesSz cx="6858000" cy="9144000"/>
  <p:embeddedFontLst>
    <p:embeddedFont>
      <p:font typeface="Helvetica Neue" panose="02000503000000020004" pitchFamily="2" charset="0"/>
      <p:regular r:id="rId58"/>
      <p:bold r:id="rId59"/>
      <p:italic r:id="rId60"/>
      <p:boldItalic r:id="rId61"/>
    </p:embeddedFont>
    <p:embeddedFont>
      <p:font typeface="Raleway" pitchFamily="2" charset="77"/>
      <p:regular r:id="rId62"/>
      <p:bold r:id="rId63"/>
      <p:italic r:id="rId64"/>
      <p:boldItalic r:id="rId65"/>
    </p:embeddedFont>
    <p:embeddedFont>
      <p:font typeface="Raleway SemiBold" pitchFamily="2" charset="77"/>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161" d="100"/>
          <a:sy n="161" d="100"/>
        </p:scale>
        <p:origin x="240"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5d39fa92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5d39fa92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I’ll quickly go over the dynamics that result in these high EKE regions.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45d39fa92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45d39fa92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45d39fa92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45d39fa92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45d39fa92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45d39fa92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a3003116f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a3003116f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4a3003116f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4a3003116f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4917d12bb4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4917d12bb4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4a3003116f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4a3003116f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4a3003116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4a3003116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9242b4617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9242b461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4917d12b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4917d12b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a300311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4a3003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4917d12bb4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4917d12bb4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a3003116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a3003116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4a3003116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4a3003116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49242b4617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49242b4617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4a3003116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4a3003116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49242b4617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49242b461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49242b4617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49242b461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896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4a3003116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4a3003116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49242b4617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49242b4617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4917d12bb4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4917d12bb4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Reduced stratification, preconditioning surface waters to have low potential vorticity values;</a:t>
            </a:r>
            <a:endParaRPr/>
          </a:p>
          <a:p>
            <a:pPr marL="457200" lvl="0" indent="-298450" algn="l" rtl="0">
              <a:spcBef>
                <a:spcPts val="0"/>
              </a:spcBef>
              <a:spcAft>
                <a:spcPts val="0"/>
              </a:spcAft>
              <a:buSzPts val="1100"/>
              <a:buChar char="-"/>
            </a:pPr>
            <a:r>
              <a:rPr lang="en"/>
              <a:t>characterized by vigorous eddies and geostrophic fronts leading to strong lateral buoyancy gradients;</a:t>
            </a:r>
            <a:endParaRPr/>
          </a:p>
          <a:p>
            <a:pPr marL="457200" lvl="0" indent="-298450" algn="l" rtl="0">
              <a:spcBef>
                <a:spcPts val="0"/>
              </a:spcBef>
              <a:spcAft>
                <a:spcPts val="0"/>
              </a:spcAft>
              <a:buSzPts val="1100"/>
              <a:buChar char="-"/>
            </a:pPr>
            <a:r>
              <a:rPr lang="en"/>
              <a:t>subject to persistent surface wind forcing aligned with the fronts in a manner that reduces stratification through Ekman transport</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49242b4617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49242b4617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4a300311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4a300311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4a3003116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4a300311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4a3003116f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4a3003116f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4a3003116f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4a3003116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probability density function of delta AOU at a delta h of 100. This is for all profiles in our defined ACC. </a:t>
            </a:r>
            <a:endParaRPr/>
          </a:p>
          <a:p>
            <a:pPr marL="0" lvl="0" indent="0" algn="l" rtl="0">
              <a:spcBef>
                <a:spcPts val="0"/>
              </a:spcBef>
              <a:spcAft>
                <a:spcPts val="0"/>
              </a:spcAft>
              <a:buNone/>
            </a:pPr>
            <a:endParaRPr/>
          </a:p>
          <a:p>
            <a:pPr marL="0" lvl="0" indent="0" algn="l" rtl="0">
              <a:spcBef>
                <a:spcPts val="0"/>
              </a:spcBef>
              <a:spcAft>
                <a:spcPts val="0"/>
              </a:spcAft>
              <a:buNone/>
            </a:pPr>
            <a:r>
              <a:rPr lang="en"/>
              <a:t>At a delta h of 100 m, we do not see too much of a difference between the PDFs for the high and low EKE regions.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4a3003116f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4a3003116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when we look at a delta h of 400 m, we see there begins to be a separation of the PDFs. The high-EKE profiles have an average lower delta AOU than their low-EKE counterparts. </a:t>
            </a:r>
            <a:endParaRPr/>
          </a:p>
          <a:p>
            <a:pPr marL="0" lvl="0" indent="0" algn="l" rtl="0">
              <a:spcBef>
                <a:spcPts val="0"/>
              </a:spcBef>
              <a:spcAft>
                <a:spcPts val="0"/>
              </a:spcAft>
              <a:buNone/>
            </a:pPr>
            <a:endParaRPr/>
          </a:p>
          <a:p>
            <a:pPr marL="0" lvl="0" indent="0" algn="l" rtl="0">
              <a:spcBef>
                <a:spcPts val="0"/>
              </a:spcBef>
              <a:spcAft>
                <a:spcPts val="0"/>
              </a:spcAft>
              <a:buNone/>
            </a:pPr>
            <a:r>
              <a:rPr lang="en"/>
              <a:t>At a delta h of 700 m, the difference between the high- and low-EKE PDFs fades. This suggests this is a difference seen in primarily the intermediate depths.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49242b4617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49242b461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when we look at a delta h of 400 m, we see there begins to be a separation of the PDFs. The high-EKE profiles have an average lower delta AOU than their low-EKE counterparts. </a:t>
            </a:r>
            <a:endParaRPr/>
          </a:p>
          <a:p>
            <a:pPr marL="0" lvl="0" indent="0" algn="l" rtl="0">
              <a:spcBef>
                <a:spcPts val="0"/>
              </a:spcBef>
              <a:spcAft>
                <a:spcPts val="0"/>
              </a:spcAft>
              <a:buNone/>
            </a:pPr>
            <a:endParaRPr/>
          </a:p>
          <a:p>
            <a:pPr marL="0" lvl="0" indent="0" algn="l" rtl="0">
              <a:spcBef>
                <a:spcPts val="0"/>
              </a:spcBef>
              <a:spcAft>
                <a:spcPts val="0"/>
              </a:spcAft>
              <a:buNone/>
            </a:pPr>
            <a:r>
              <a:rPr lang="en"/>
              <a:t>At a delta h of 700 m, the difference between the high- and low-EKE PDFs fades. This suggests this is a difference seen in primarily the intermediate depths.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a3003116f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4a3003116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right, I am showing a plot of the median delta AOU of the PDFs of the high and low EKE regions with delta h. This again emphasizes that the disparity between the two is within the intermediate depths, which are particularly important in the Southern Ocean because these are the water masses associated with ventilation and transport into the low latitudes.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4a3003116f_0_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4a3003116f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Going to walk through three potential processes: ACC density structure, along-isopycnal stirring, submesoscale vertical velocities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4917d12bb4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4917d12bb4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first process that can impact the subsurface distribution of AOU is the restructuring of the ACC structure by the standing meanders themselves. In this figure from Morrison et al (2022), one can see that the density structure of the ACC is steered by the flow. Importantly, in the high-EKE region downstream of the topography, one can get less dense values as a result of bringing in waters from the north.</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5d39fa92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5d39fa92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rPr>
              <a:t>Heterogeneity</a:t>
            </a:r>
            <a:endParaRPr sz="1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800">
                <a:solidFill>
                  <a:schemeClr val="dk1"/>
                </a:solidFill>
              </a:rPr>
              <a:t>Alignment with winds</a:t>
            </a:r>
            <a:endParaRPr sz="18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800">
                <a:solidFill>
                  <a:schemeClr val="dk1"/>
                </a:solidFill>
              </a:rPr>
              <a:t>Contribute up to 50% carbon export (Omand+ 2015)</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4a3003116f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4a3003116f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look at the float data, we find this pattern; that regions of high-EKE are less dense than their low-EKE counterparts. This is important because this may have an impact on the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4a3003116f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4a3003116f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process which may impact the distribution of subsurface AOU is along-isopyncal mixing. One can imagine if there is a gradient of AOU along an isopycnal, like in the Southern Ocean, where density surfaces tilt upwards and reach the surface, one can get reduced AOU values at depth as a result of stirring along that isopycnal.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4a3003116f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4a3003116f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look at the variance of AOU on isopycnals, we see that the the distributions of the variance have similar shapes in the high- and low-EKE regions, with variance peaking at 27.3 kg m^3, a density surface correlated with AAIW. The AOU variance larger in the high-EKE regions, particularly in surface and intermediate waters, suggesting that along-isopycnal mixing is playing a role in the subsurface AOU distributions.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4917d12bb4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4917d12bb4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4917d12bb4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4917d12bb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slide with still of day ~5</a:t>
            </a:r>
            <a:endParaRPr/>
          </a:p>
          <a:p>
            <a:pPr marL="0" lvl="0" indent="0" algn="l" rtl="0">
              <a:spcBef>
                <a:spcPts val="0"/>
              </a:spcBef>
              <a:spcAft>
                <a:spcPts val="0"/>
              </a:spcAft>
              <a:buNone/>
            </a:pPr>
            <a:endParaRPr/>
          </a:p>
          <a:p>
            <a:pPr marL="0" lvl="0" indent="0" algn="l" rtl="0">
              <a:spcBef>
                <a:spcPts val="0"/>
              </a:spcBef>
              <a:spcAft>
                <a:spcPts val="0"/>
              </a:spcAft>
              <a:buNone/>
            </a:pPr>
            <a:r>
              <a:rPr lang="en"/>
              <a:t>Emphasize remote sensing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917d12bb4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917d12bb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slide with still of day ~5</a:t>
            </a:r>
            <a:endParaRPr/>
          </a:p>
          <a:p>
            <a:pPr marL="0" lvl="0" indent="0" algn="l" rtl="0">
              <a:spcBef>
                <a:spcPts val="0"/>
              </a:spcBef>
              <a:spcAft>
                <a:spcPts val="0"/>
              </a:spcAft>
              <a:buNone/>
            </a:pPr>
            <a:endParaRPr/>
          </a:p>
          <a:p>
            <a:pPr marL="0" lvl="0" indent="0" algn="l" rtl="0">
              <a:spcBef>
                <a:spcPts val="0"/>
              </a:spcBef>
              <a:spcAft>
                <a:spcPts val="0"/>
              </a:spcAft>
              <a:buNone/>
            </a:pPr>
            <a:r>
              <a:rPr lang="en"/>
              <a:t>Emphasize remote sensing</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4917d12bb4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4917d12bb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FSLE values have been correlated empirically with lateral gradients of buoyancy at the submesoscale. These lateral gradients of buoyancy are a reservoirs of potential energy that can give rise to instabilities that increase the efficiency of tracer transport between the surface and interior ocean.</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917d12bb4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917d12bb4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third process I will discuss is vertical velocities at the submesoscale. </a:t>
            </a:r>
            <a:endParaRPr/>
          </a:p>
          <a:p>
            <a:pPr marL="0" lvl="0" indent="0" algn="l" rtl="0">
              <a:spcBef>
                <a:spcPts val="0"/>
              </a:spcBef>
              <a:spcAft>
                <a:spcPts val="0"/>
              </a:spcAft>
              <a:buNone/>
            </a:pPr>
            <a:endParaRPr/>
          </a:p>
          <a:p>
            <a:pPr marL="0" lvl="0" indent="0" algn="l" rtl="0">
              <a:spcBef>
                <a:spcPts val="0"/>
              </a:spcBef>
              <a:spcAft>
                <a:spcPts val="0"/>
              </a:spcAft>
              <a:buNone/>
            </a:pPr>
            <a:r>
              <a:rPr lang="en"/>
              <a:t>I won’t be able to go into on this, but what is important to know is that there is a remotely-derived product called the finite-size Lyapunov exponent, which measures the strain of a given mesoscale field. FSLE values have been correlated empirically with lateral gradients of buoyancy at the submesoscale. These lateral gradients of buoyancy are a reservoirs of potential energy that can give rise to instabilities that increase the efficiency of tracer transport between the surface and interior ocean.</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49242b461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49242b461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Strain, as diagnosed by FSLEs seen on the left, undergoes abrupt transitions in standing meander regions. The maximum stretching FSLE has a log-normal distribution within both low- and high-EKE regions, as seen on the right. However, in the high-EKE region, the median value is shifted to larger magnitudes and the distribution has a longer tail, which we link to stronger and more frequent small-scale surface density gradients.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4a3003116f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4a3003116f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Individual high EKE regions have different FSLE distributions. The EKE  associated with the Kerguelen region has the most negative, or strongest, maximum stretching FSLE values. </a:t>
            </a:r>
            <a:endParaRPr/>
          </a:p>
          <a:p>
            <a:pPr marL="0" lvl="0" indent="0" algn="l" rtl="0">
              <a:spcBef>
                <a:spcPts val="0"/>
              </a:spcBef>
              <a:spcAft>
                <a:spcPts val="0"/>
              </a:spcAft>
              <a:buNone/>
            </a:pPr>
            <a:endParaRPr/>
          </a:p>
          <a:p>
            <a:pPr marL="0" lvl="0" indent="0" algn="l" rtl="0">
              <a:spcBef>
                <a:spcPts val="0"/>
              </a:spcBef>
              <a:spcAft>
                <a:spcPts val="0"/>
              </a:spcAft>
              <a:buNone/>
            </a:pPr>
            <a:r>
              <a:rPr lang="en"/>
              <a:t>We wanted to see if there was a way to correlate FSLE, and therefore lateral buoyancy gradients at the submesoscale, to AOU ventilation. To do this, we compared the the median difference in ∆AOU between the high- and neighboring low-EKE region. For this metric, a negative value indicates a greater volume of low-AOU water in the high-EKE region. The high EKE region with the largest magnitude FSLE mode value (implying strongest stirring), Kerguelen Plateau, is associated with the largest value of this difference.</a:t>
            </a:r>
            <a:endParaRPr/>
          </a:p>
          <a:p>
            <a:pPr marL="0" lvl="0" indent="0" algn="l" rtl="0">
              <a:spcBef>
                <a:spcPts val="0"/>
              </a:spcBef>
              <a:spcAft>
                <a:spcPts val="0"/>
              </a:spcAft>
              <a:buNone/>
            </a:pPr>
            <a:endParaRPr/>
          </a:p>
          <a:p>
            <a:pPr marL="0" lvl="0" indent="0" algn="l" rtl="0">
              <a:spcBef>
                <a:spcPts val="0"/>
              </a:spcBef>
              <a:spcAft>
                <a:spcPts val="0"/>
              </a:spcAft>
              <a:buNone/>
            </a:pPr>
            <a:r>
              <a:rPr lang="en"/>
              <a:t>While five EKE regions dominate the high-EKE regions in the ACC, this analysis suggests that contributions of low ∆AOU waters to depth may be localized to only one or two intense standing meanders, namely Kerguelen Plateau and Campbell Plateau.</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4917d12bb4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4917d12bb4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Heterogeneity</a:t>
            </a:r>
            <a:endParaRPr sz="1800">
              <a:solidFill>
                <a:schemeClr val="dk1"/>
              </a:solidFill>
            </a:endParaRPr>
          </a:p>
          <a:p>
            <a:pPr marL="0" lvl="0" indent="0" algn="l" rtl="0">
              <a:lnSpc>
                <a:spcPct val="115000"/>
              </a:lnSpc>
              <a:spcBef>
                <a:spcPts val="1200"/>
              </a:spcBef>
              <a:spcAft>
                <a:spcPts val="0"/>
              </a:spcAft>
              <a:buNone/>
            </a:pPr>
            <a:r>
              <a:rPr lang="en" sz="1800">
                <a:solidFill>
                  <a:schemeClr val="dk1"/>
                </a:solidFill>
              </a:rPr>
              <a:t>Alignment with winds</a:t>
            </a:r>
            <a:endParaRPr sz="1800">
              <a:solidFill>
                <a:schemeClr val="dk1"/>
              </a:solidFill>
            </a:endParaRPr>
          </a:p>
          <a:p>
            <a:pPr marL="0" lvl="0" indent="0" algn="l" rtl="0">
              <a:lnSpc>
                <a:spcPct val="115000"/>
              </a:lnSpc>
              <a:spcBef>
                <a:spcPts val="1200"/>
              </a:spcBef>
              <a:spcAft>
                <a:spcPts val="1200"/>
              </a:spcAft>
              <a:buNone/>
            </a:pPr>
            <a:r>
              <a:rPr lang="en" sz="1800">
                <a:solidFill>
                  <a:schemeClr val="dk1"/>
                </a:solidFill>
              </a:rPr>
              <a:t>Contribute up to 50% carbon export (Omand+ 2015)</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49242b4617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49242b461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4a3003116f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4a3003116f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49242b4617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149242b461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49242b4617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49242b461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49242b4617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49242b461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49242b461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49242b461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4917d12bb4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4917d12bb4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Heterogeneity</a:t>
            </a:r>
            <a:endParaRPr sz="1800">
              <a:solidFill>
                <a:schemeClr val="dk1"/>
              </a:solidFill>
            </a:endParaRPr>
          </a:p>
          <a:p>
            <a:pPr marL="0" lvl="0" indent="0" algn="l" rtl="0">
              <a:lnSpc>
                <a:spcPct val="115000"/>
              </a:lnSpc>
              <a:spcBef>
                <a:spcPts val="1200"/>
              </a:spcBef>
              <a:spcAft>
                <a:spcPts val="0"/>
              </a:spcAft>
              <a:buNone/>
            </a:pPr>
            <a:r>
              <a:rPr lang="en" sz="1800">
                <a:solidFill>
                  <a:schemeClr val="dk1"/>
                </a:solidFill>
              </a:rPr>
              <a:t>Alignment with winds</a:t>
            </a:r>
            <a:endParaRPr sz="1800">
              <a:solidFill>
                <a:schemeClr val="dk1"/>
              </a:solidFill>
            </a:endParaRPr>
          </a:p>
          <a:p>
            <a:pPr marL="0" lvl="0" indent="0" algn="l" rtl="0">
              <a:lnSpc>
                <a:spcPct val="115000"/>
              </a:lnSpc>
              <a:spcBef>
                <a:spcPts val="1200"/>
              </a:spcBef>
              <a:spcAft>
                <a:spcPts val="1200"/>
              </a:spcAft>
              <a:buNone/>
            </a:pPr>
            <a:r>
              <a:rPr lang="en" sz="1800">
                <a:solidFill>
                  <a:schemeClr val="dk1"/>
                </a:solidFill>
              </a:rPr>
              <a:t>Contribute up to 50% carbon export (Omand+ 2015)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49242b461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49242b46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Heterogeneity</a:t>
            </a:r>
            <a:endParaRPr sz="1800">
              <a:solidFill>
                <a:schemeClr val="dk1"/>
              </a:solidFill>
            </a:endParaRPr>
          </a:p>
          <a:p>
            <a:pPr marL="0" lvl="0" indent="0" algn="l" rtl="0">
              <a:lnSpc>
                <a:spcPct val="115000"/>
              </a:lnSpc>
              <a:spcBef>
                <a:spcPts val="1200"/>
              </a:spcBef>
              <a:spcAft>
                <a:spcPts val="0"/>
              </a:spcAft>
              <a:buNone/>
            </a:pPr>
            <a:r>
              <a:rPr lang="en" sz="1800">
                <a:solidFill>
                  <a:schemeClr val="dk1"/>
                </a:solidFill>
              </a:rPr>
              <a:t>Alignment with winds</a:t>
            </a:r>
            <a:endParaRPr sz="1800">
              <a:solidFill>
                <a:schemeClr val="dk1"/>
              </a:solidFill>
            </a:endParaRPr>
          </a:p>
          <a:p>
            <a:pPr marL="0" lvl="0" indent="0" algn="l" rtl="0">
              <a:lnSpc>
                <a:spcPct val="115000"/>
              </a:lnSpc>
              <a:spcBef>
                <a:spcPts val="1200"/>
              </a:spcBef>
              <a:spcAft>
                <a:spcPts val="1200"/>
              </a:spcAft>
              <a:buNone/>
            </a:pPr>
            <a:r>
              <a:rPr lang="en" sz="1800">
                <a:solidFill>
                  <a:schemeClr val="dk1"/>
                </a:solidFill>
              </a:rPr>
              <a:t>Contribute up to 50% carbon export (Omand+ 2015)</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4917d12bb4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4917d12bb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4917d12bb4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4917d12bb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81000"/>
          </a:blip>
          <a:stretch>
            <a:fillRect/>
          </a:stretch>
        </p:blipFill>
        <p:spPr>
          <a:xfrm>
            <a:off x="-48525" y="-990775"/>
            <a:ext cx="9241048" cy="6399175"/>
          </a:xfrm>
          <a:prstGeom prst="rect">
            <a:avLst/>
          </a:prstGeom>
          <a:noFill/>
          <a:ln>
            <a:noFill/>
          </a:ln>
          <a:effectLst>
            <a:outerShdw blurRad="57150" dist="19050" dir="5400000" algn="bl" rotWithShape="0">
              <a:srgbClr val="000000">
                <a:alpha val="23000"/>
              </a:srgbClr>
            </a:outerShdw>
          </a:effectLst>
        </p:spPr>
      </p:pic>
      <p:sp>
        <p:nvSpPr>
          <p:cNvPr id="55" name="Google Shape;55;p13"/>
          <p:cNvSpPr txBox="1"/>
          <p:nvPr/>
        </p:nvSpPr>
        <p:spPr>
          <a:xfrm>
            <a:off x="0" y="511750"/>
            <a:ext cx="9144000" cy="211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80">
                <a:solidFill>
                  <a:schemeClr val="dk1"/>
                </a:solidFill>
                <a:latin typeface="Raleway"/>
                <a:ea typeface="Raleway"/>
                <a:cs typeface="Raleway"/>
                <a:sym typeface="Raleway"/>
              </a:rPr>
              <a:t>Spatial Patterns of Southern Ocean Ventilation from </a:t>
            </a:r>
            <a:r>
              <a:rPr lang="en" sz="4180" i="1">
                <a:solidFill>
                  <a:schemeClr val="dk1"/>
                </a:solidFill>
                <a:latin typeface="Raleway"/>
                <a:ea typeface="Raleway"/>
                <a:cs typeface="Raleway"/>
                <a:sym typeface="Raleway"/>
              </a:rPr>
              <a:t>in situ</a:t>
            </a:r>
            <a:r>
              <a:rPr lang="en" sz="4180">
                <a:solidFill>
                  <a:schemeClr val="dk1"/>
                </a:solidFill>
                <a:latin typeface="Raleway"/>
                <a:ea typeface="Raleway"/>
                <a:cs typeface="Raleway"/>
                <a:sym typeface="Raleway"/>
              </a:rPr>
              <a:t> and Satellite Observations</a:t>
            </a:r>
            <a:endParaRPr sz="4180">
              <a:solidFill>
                <a:schemeClr val="dk1"/>
              </a:solidFill>
              <a:latin typeface="Raleway"/>
              <a:ea typeface="Raleway"/>
              <a:cs typeface="Raleway"/>
              <a:sym typeface="Raleway"/>
            </a:endParaRPr>
          </a:p>
        </p:txBody>
      </p:sp>
      <p:sp>
        <p:nvSpPr>
          <p:cNvPr id="56" name="Google Shape;56;p13"/>
          <p:cNvSpPr txBox="1"/>
          <p:nvPr/>
        </p:nvSpPr>
        <p:spPr>
          <a:xfrm>
            <a:off x="0" y="2554300"/>
            <a:ext cx="914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00000"/>
                </a:solidFill>
                <a:latin typeface="Raleway SemiBold"/>
                <a:ea typeface="Raleway SemiBold"/>
                <a:cs typeface="Raleway SemiBold"/>
                <a:sym typeface="Raleway SemiBold"/>
              </a:rPr>
              <a:t>Lil</a:t>
            </a:r>
            <a:r>
              <a:rPr lang="en" sz="2200">
                <a:latin typeface="Raleway SemiBold"/>
                <a:ea typeface="Raleway SemiBold"/>
                <a:cs typeface="Raleway SemiBold"/>
                <a:sym typeface="Raleway SemiBold"/>
              </a:rPr>
              <a:t>ian</a:t>
            </a:r>
            <a:r>
              <a:rPr lang="en" sz="2200">
                <a:solidFill>
                  <a:srgbClr val="000000"/>
                </a:solidFill>
                <a:latin typeface="Raleway SemiBold"/>
                <a:ea typeface="Raleway SemiBold"/>
                <a:cs typeface="Raleway SemiBold"/>
                <a:sym typeface="Raleway SemiBold"/>
              </a:rPr>
              <a:t> Dove</a:t>
            </a:r>
            <a:r>
              <a:rPr lang="en" sz="2200">
                <a:solidFill>
                  <a:srgbClr val="000000"/>
                </a:solidFill>
                <a:latin typeface="Raleway"/>
                <a:ea typeface="Raleway"/>
                <a:cs typeface="Raleway"/>
                <a:sym typeface="Raleway"/>
              </a:rPr>
              <a:t>, </a:t>
            </a:r>
            <a:r>
              <a:rPr lang="en" sz="2200">
                <a:solidFill>
                  <a:schemeClr val="dk1"/>
                </a:solidFill>
                <a:latin typeface="Raleway"/>
                <a:ea typeface="Raleway"/>
                <a:cs typeface="Raleway"/>
                <a:sym typeface="Raleway"/>
              </a:rPr>
              <a:t>Andrew Thompson, </a:t>
            </a:r>
            <a:r>
              <a:rPr lang="en" sz="2200">
                <a:solidFill>
                  <a:srgbClr val="000000"/>
                </a:solidFill>
                <a:latin typeface="Raleway"/>
                <a:ea typeface="Raleway"/>
                <a:cs typeface="Raleway"/>
                <a:sym typeface="Raleway"/>
              </a:rPr>
              <a:t>Dhruv Balwada, Alison Gray</a:t>
            </a:r>
            <a:endParaRPr sz="2200">
              <a:solidFill>
                <a:srgbClr val="000000"/>
              </a:solidFill>
              <a:latin typeface="Raleway"/>
              <a:ea typeface="Raleway"/>
              <a:cs typeface="Raleway"/>
              <a:sym typeface="Raleway"/>
            </a:endParaRPr>
          </a:p>
        </p:txBody>
      </p:sp>
      <p:sp>
        <p:nvSpPr>
          <p:cNvPr id="57" name="Google Shape;57;p13"/>
          <p:cNvSpPr txBox="1"/>
          <p:nvPr/>
        </p:nvSpPr>
        <p:spPr>
          <a:xfrm>
            <a:off x="3270900" y="2957725"/>
            <a:ext cx="260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Raleway"/>
                <a:ea typeface="Raleway"/>
                <a:cs typeface="Raleway"/>
                <a:sym typeface="Raleway"/>
              </a:rPr>
              <a:t>dove@caltech.edu</a:t>
            </a:r>
            <a:endParaRPr sz="2000" b="1">
              <a:latin typeface="Raleway"/>
              <a:ea typeface="Raleway"/>
              <a:cs typeface="Raleway"/>
              <a:sym typeface="Raleway"/>
            </a:endParaRPr>
          </a:p>
        </p:txBody>
      </p:sp>
      <p:pic>
        <p:nvPicPr>
          <p:cNvPr id="58" name="Google Shape;58;p13" descr="The Caltech Logo | Identity Toolkit"/>
          <p:cNvPicPr preferRelativeResize="0"/>
          <p:nvPr/>
        </p:nvPicPr>
        <p:blipFill>
          <a:blip r:embed="rId4">
            <a:alphaModFix/>
          </a:blip>
          <a:stretch>
            <a:fillRect/>
          </a:stretch>
        </p:blipFill>
        <p:spPr>
          <a:xfrm>
            <a:off x="3483438" y="3932338"/>
            <a:ext cx="2177124" cy="934325"/>
          </a:xfrm>
          <a:prstGeom prst="rect">
            <a:avLst/>
          </a:prstGeom>
          <a:noFill/>
          <a:ln>
            <a:noFill/>
          </a:ln>
        </p:spPr>
      </p:pic>
      <p:pic>
        <p:nvPicPr>
          <p:cNvPr id="59" name="Google Shape;59;p13" descr="University of Washington Logo, symbol, meaning, history, PNG"/>
          <p:cNvPicPr preferRelativeResize="0"/>
          <p:nvPr/>
        </p:nvPicPr>
        <p:blipFill>
          <a:blip r:embed="rId5">
            <a:alphaModFix/>
          </a:blip>
          <a:stretch>
            <a:fillRect/>
          </a:stretch>
        </p:blipFill>
        <p:spPr>
          <a:xfrm>
            <a:off x="5975175" y="3519878"/>
            <a:ext cx="2976799" cy="1674447"/>
          </a:xfrm>
          <a:prstGeom prst="rect">
            <a:avLst/>
          </a:prstGeom>
          <a:noFill/>
          <a:ln>
            <a:noFill/>
          </a:ln>
        </p:spPr>
      </p:pic>
      <p:pic>
        <p:nvPicPr>
          <p:cNvPr id="60" name="Google Shape;60;p13" descr="Lamont-Doherty Earth Observatory | Seismological Society of America"/>
          <p:cNvPicPr preferRelativeResize="0"/>
          <p:nvPr/>
        </p:nvPicPr>
        <p:blipFill>
          <a:blip r:embed="rId6">
            <a:alphaModFix/>
          </a:blip>
          <a:stretch>
            <a:fillRect/>
          </a:stretch>
        </p:blipFill>
        <p:spPr>
          <a:xfrm>
            <a:off x="294100" y="4122825"/>
            <a:ext cx="2976800" cy="692100"/>
          </a:xfrm>
          <a:prstGeom prst="rect">
            <a:avLst/>
          </a:prstGeom>
          <a:noFill/>
          <a:ln>
            <a:noFill/>
          </a:ln>
        </p:spPr>
      </p:pic>
      <p:sp>
        <p:nvSpPr>
          <p:cNvPr id="61" name="Google Shape;61;p13"/>
          <p:cNvSpPr txBox="1"/>
          <p:nvPr/>
        </p:nvSpPr>
        <p:spPr>
          <a:xfrm>
            <a:off x="3857000" y="3353000"/>
            <a:ext cx="260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@SoLilyquizing</a:t>
            </a:r>
            <a:endParaRPr sz="1800">
              <a:latin typeface="Raleway"/>
              <a:ea typeface="Raleway"/>
              <a:cs typeface="Raleway"/>
              <a:sym typeface="Raleway"/>
            </a:endParaRPr>
          </a:p>
        </p:txBody>
      </p:sp>
      <p:pic>
        <p:nvPicPr>
          <p:cNvPr id="62" name="Google Shape;62;p13" descr="Twitter - Free social media icons"/>
          <p:cNvPicPr preferRelativeResize="0"/>
          <p:nvPr/>
        </p:nvPicPr>
        <p:blipFill>
          <a:blip r:embed="rId7">
            <a:alphaModFix/>
          </a:blip>
          <a:stretch>
            <a:fillRect/>
          </a:stretch>
        </p:blipFill>
        <p:spPr>
          <a:xfrm>
            <a:off x="3520150" y="3415426"/>
            <a:ext cx="336850" cy="33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2"/>
          <p:cNvPicPr preferRelativeResize="0"/>
          <p:nvPr/>
        </p:nvPicPr>
        <p:blipFill>
          <a:blip r:embed="rId3">
            <a:alphaModFix/>
          </a:blip>
          <a:stretch>
            <a:fillRect/>
          </a:stretch>
        </p:blipFill>
        <p:spPr>
          <a:xfrm>
            <a:off x="1602800" y="0"/>
            <a:ext cx="5938406" cy="5143501"/>
          </a:xfrm>
          <a:prstGeom prst="rect">
            <a:avLst/>
          </a:prstGeom>
          <a:noFill/>
          <a:ln>
            <a:noFill/>
          </a:ln>
        </p:spPr>
      </p:pic>
      <p:sp>
        <p:nvSpPr>
          <p:cNvPr id="177" name="Google Shape;177;p22"/>
          <p:cNvSpPr txBox="1"/>
          <p:nvPr/>
        </p:nvSpPr>
        <p:spPr>
          <a:xfrm>
            <a:off x="603425" y="91675"/>
            <a:ext cx="1995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Geostrophic currents in the ACC approach a topographic feature</a:t>
            </a:r>
            <a:endParaRPr sz="1800">
              <a:latin typeface="Raleway"/>
              <a:ea typeface="Raleway"/>
              <a:cs typeface="Raleway"/>
              <a:sym typeface="Raleway"/>
            </a:endParaRPr>
          </a:p>
        </p:txBody>
      </p:sp>
      <p:sp>
        <p:nvSpPr>
          <p:cNvPr id="178" name="Google Shape;178;p22"/>
          <p:cNvSpPr txBox="1"/>
          <p:nvPr/>
        </p:nvSpPr>
        <p:spPr>
          <a:xfrm>
            <a:off x="6357800" y="4440925"/>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3"/>
          <p:cNvPicPr preferRelativeResize="0"/>
          <p:nvPr/>
        </p:nvPicPr>
        <p:blipFill>
          <a:blip r:embed="rId3">
            <a:alphaModFix/>
          </a:blip>
          <a:stretch>
            <a:fillRect/>
          </a:stretch>
        </p:blipFill>
        <p:spPr>
          <a:xfrm>
            <a:off x="1602800" y="0"/>
            <a:ext cx="5938406" cy="5143501"/>
          </a:xfrm>
          <a:prstGeom prst="rect">
            <a:avLst/>
          </a:prstGeom>
          <a:noFill/>
          <a:ln>
            <a:noFill/>
          </a:ln>
        </p:spPr>
      </p:pic>
      <p:sp>
        <p:nvSpPr>
          <p:cNvPr id="184" name="Google Shape;184;p23"/>
          <p:cNvSpPr txBox="1"/>
          <p:nvPr/>
        </p:nvSpPr>
        <p:spPr>
          <a:xfrm>
            <a:off x="603425" y="91675"/>
            <a:ext cx="1995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Geostrophic currents in the ACC approach a topographic feature</a:t>
            </a:r>
            <a:endParaRPr sz="1800">
              <a:latin typeface="Raleway"/>
              <a:ea typeface="Raleway"/>
              <a:cs typeface="Raleway"/>
              <a:sym typeface="Raleway"/>
            </a:endParaRPr>
          </a:p>
        </p:txBody>
      </p:sp>
      <p:sp>
        <p:nvSpPr>
          <p:cNvPr id="185" name="Google Shape;185;p23"/>
          <p:cNvSpPr txBox="1"/>
          <p:nvPr/>
        </p:nvSpPr>
        <p:spPr>
          <a:xfrm>
            <a:off x="4693650" y="173500"/>
            <a:ext cx="381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Streamlines deflect to the north to conserve potential vorticity</a:t>
            </a:r>
            <a:endParaRPr sz="1800">
              <a:latin typeface="Raleway"/>
              <a:ea typeface="Raleway"/>
              <a:cs typeface="Raleway"/>
              <a:sym typeface="Raleway"/>
            </a:endParaRPr>
          </a:p>
        </p:txBody>
      </p:sp>
      <p:sp>
        <p:nvSpPr>
          <p:cNvPr id="186" name="Google Shape;186;p23"/>
          <p:cNvSpPr txBox="1"/>
          <p:nvPr/>
        </p:nvSpPr>
        <p:spPr>
          <a:xfrm>
            <a:off x="6357800" y="4440925"/>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4"/>
          <p:cNvPicPr preferRelativeResize="0"/>
          <p:nvPr/>
        </p:nvPicPr>
        <p:blipFill>
          <a:blip r:embed="rId3">
            <a:alphaModFix/>
          </a:blip>
          <a:stretch>
            <a:fillRect/>
          </a:stretch>
        </p:blipFill>
        <p:spPr>
          <a:xfrm>
            <a:off x="1602800" y="0"/>
            <a:ext cx="5938406" cy="5143501"/>
          </a:xfrm>
          <a:prstGeom prst="rect">
            <a:avLst/>
          </a:prstGeom>
          <a:noFill/>
          <a:ln>
            <a:noFill/>
          </a:ln>
        </p:spPr>
      </p:pic>
      <p:sp>
        <p:nvSpPr>
          <p:cNvPr id="192" name="Google Shape;192;p24"/>
          <p:cNvSpPr txBox="1"/>
          <p:nvPr/>
        </p:nvSpPr>
        <p:spPr>
          <a:xfrm>
            <a:off x="603425" y="91675"/>
            <a:ext cx="1995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Geostrophic currents in the ACC approach a topographic feature</a:t>
            </a:r>
            <a:endParaRPr sz="1800">
              <a:latin typeface="Raleway"/>
              <a:ea typeface="Raleway"/>
              <a:cs typeface="Raleway"/>
              <a:sym typeface="Raleway"/>
            </a:endParaRPr>
          </a:p>
        </p:txBody>
      </p:sp>
      <p:sp>
        <p:nvSpPr>
          <p:cNvPr id="193" name="Google Shape;193;p24"/>
          <p:cNvSpPr txBox="1"/>
          <p:nvPr/>
        </p:nvSpPr>
        <p:spPr>
          <a:xfrm>
            <a:off x="4693650" y="173500"/>
            <a:ext cx="381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Streamlines deflect to the north to conserve potential vorticity</a:t>
            </a:r>
            <a:endParaRPr sz="1800">
              <a:latin typeface="Raleway"/>
              <a:ea typeface="Raleway"/>
              <a:cs typeface="Raleway"/>
              <a:sym typeface="Raleway"/>
            </a:endParaRPr>
          </a:p>
        </p:txBody>
      </p:sp>
      <p:sp>
        <p:nvSpPr>
          <p:cNvPr id="194" name="Google Shape;194;p24"/>
          <p:cNvSpPr txBox="1"/>
          <p:nvPr/>
        </p:nvSpPr>
        <p:spPr>
          <a:xfrm>
            <a:off x="546425" y="2190750"/>
            <a:ext cx="1526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Eddy kinetic energy is enhanced</a:t>
            </a:r>
            <a:endParaRPr sz="1800">
              <a:latin typeface="Raleway"/>
              <a:ea typeface="Raleway"/>
              <a:cs typeface="Raleway"/>
              <a:sym typeface="Raleway"/>
            </a:endParaRPr>
          </a:p>
        </p:txBody>
      </p:sp>
      <p:cxnSp>
        <p:nvCxnSpPr>
          <p:cNvPr id="195" name="Google Shape;195;p24"/>
          <p:cNvCxnSpPr/>
          <p:nvPr/>
        </p:nvCxnSpPr>
        <p:spPr>
          <a:xfrm rot="10800000" flipH="1">
            <a:off x="1899550" y="1578625"/>
            <a:ext cx="2194500" cy="1084200"/>
          </a:xfrm>
          <a:prstGeom prst="straightConnector1">
            <a:avLst/>
          </a:prstGeom>
          <a:noFill/>
          <a:ln w="19050" cap="flat" cmpd="sng">
            <a:solidFill>
              <a:schemeClr val="dk2"/>
            </a:solidFill>
            <a:prstDash val="solid"/>
            <a:round/>
            <a:headEnd type="none" w="med" len="med"/>
            <a:tailEnd type="triangle" w="med" len="med"/>
          </a:ln>
        </p:spPr>
      </p:cxnSp>
      <p:sp>
        <p:nvSpPr>
          <p:cNvPr id="196" name="Google Shape;196;p24"/>
          <p:cNvSpPr txBox="1"/>
          <p:nvPr/>
        </p:nvSpPr>
        <p:spPr>
          <a:xfrm>
            <a:off x="6357800" y="4440925"/>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5"/>
          <p:cNvPicPr preferRelativeResize="0"/>
          <p:nvPr/>
        </p:nvPicPr>
        <p:blipFill>
          <a:blip r:embed="rId3">
            <a:alphaModFix/>
          </a:blip>
          <a:stretch>
            <a:fillRect/>
          </a:stretch>
        </p:blipFill>
        <p:spPr>
          <a:xfrm>
            <a:off x="1602800" y="0"/>
            <a:ext cx="5938406" cy="5143501"/>
          </a:xfrm>
          <a:prstGeom prst="rect">
            <a:avLst/>
          </a:prstGeom>
          <a:noFill/>
          <a:ln>
            <a:noFill/>
          </a:ln>
        </p:spPr>
      </p:pic>
      <p:sp>
        <p:nvSpPr>
          <p:cNvPr id="202" name="Google Shape;202;p25"/>
          <p:cNvSpPr txBox="1"/>
          <p:nvPr/>
        </p:nvSpPr>
        <p:spPr>
          <a:xfrm>
            <a:off x="603425" y="91675"/>
            <a:ext cx="1995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Geostrophic currents in the ACC approach a topographic feature</a:t>
            </a:r>
            <a:endParaRPr sz="1800">
              <a:latin typeface="Raleway"/>
              <a:ea typeface="Raleway"/>
              <a:cs typeface="Raleway"/>
              <a:sym typeface="Raleway"/>
            </a:endParaRPr>
          </a:p>
        </p:txBody>
      </p:sp>
      <p:sp>
        <p:nvSpPr>
          <p:cNvPr id="203" name="Google Shape;203;p25"/>
          <p:cNvSpPr txBox="1"/>
          <p:nvPr/>
        </p:nvSpPr>
        <p:spPr>
          <a:xfrm>
            <a:off x="4693650" y="173500"/>
            <a:ext cx="381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Streamlines deflect to the north to conserve potential vorticity</a:t>
            </a:r>
            <a:endParaRPr sz="1800">
              <a:latin typeface="Raleway"/>
              <a:ea typeface="Raleway"/>
              <a:cs typeface="Raleway"/>
              <a:sym typeface="Raleway"/>
            </a:endParaRPr>
          </a:p>
        </p:txBody>
      </p:sp>
      <p:sp>
        <p:nvSpPr>
          <p:cNvPr id="204" name="Google Shape;204;p25"/>
          <p:cNvSpPr txBox="1"/>
          <p:nvPr/>
        </p:nvSpPr>
        <p:spPr>
          <a:xfrm>
            <a:off x="546425" y="2190750"/>
            <a:ext cx="1526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Eddy kinetic energy is enhanced</a:t>
            </a:r>
            <a:endParaRPr sz="1800">
              <a:latin typeface="Raleway"/>
              <a:ea typeface="Raleway"/>
              <a:cs typeface="Raleway"/>
              <a:sym typeface="Raleway"/>
            </a:endParaRPr>
          </a:p>
        </p:txBody>
      </p:sp>
      <p:sp>
        <p:nvSpPr>
          <p:cNvPr id="205" name="Google Shape;205;p25"/>
          <p:cNvSpPr txBox="1"/>
          <p:nvPr/>
        </p:nvSpPr>
        <p:spPr>
          <a:xfrm>
            <a:off x="1381575" y="3817675"/>
            <a:ext cx="1832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Enhanced eddy fluxes stir tracers laterally</a:t>
            </a:r>
            <a:endParaRPr sz="1800">
              <a:latin typeface="Raleway"/>
              <a:ea typeface="Raleway"/>
              <a:cs typeface="Raleway"/>
              <a:sym typeface="Raleway"/>
            </a:endParaRPr>
          </a:p>
        </p:txBody>
      </p:sp>
      <p:cxnSp>
        <p:nvCxnSpPr>
          <p:cNvPr id="206" name="Google Shape;206;p25"/>
          <p:cNvCxnSpPr/>
          <p:nvPr/>
        </p:nvCxnSpPr>
        <p:spPr>
          <a:xfrm rot="10800000" flipH="1">
            <a:off x="1899550" y="1578625"/>
            <a:ext cx="2194500" cy="1084200"/>
          </a:xfrm>
          <a:prstGeom prst="straightConnector1">
            <a:avLst/>
          </a:prstGeom>
          <a:noFill/>
          <a:ln w="19050" cap="flat" cmpd="sng">
            <a:solidFill>
              <a:schemeClr val="dk2"/>
            </a:solidFill>
            <a:prstDash val="solid"/>
            <a:round/>
            <a:headEnd type="none" w="med" len="med"/>
            <a:tailEnd type="triangle" w="med" len="med"/>
          </a:ln>
        </p:spPr>
      </p:cxnSp>
      <p:cxnSp>
        <p:nvCxnSpPr>
          <p:cNvPr id="207" name="Google Shape;207;p25"/>
          <p:cNvCxnSpPr/>
          <p:nvPr/>
        </p:nvCxnSpPr>
        <p:spPr>
          <a:xfrm rot="10800000" flipH="1">
            <a:off x="2732225" y="2355675"/>
            <a:ext cx="1791600" cy="1677600"/>
          </a:xfrm>
          <a:prstGeom prst="straightConnector1">
            <a:avLst/>
          </a:prstGeom>
          <a:noFill/>
          <a:ln w="19050" cap="flat" cmpd="sng">
            <a:solidFill>
              <a:schemeClr val="dk2"/>
            </a:solidFill>
            <a:prstDash val="solid"/>
            <a:round/>
            <a:headEnd type="none" w="med" len="med"/>
            <a:tailEnd type="triangle" w="med" len="med"/>
          </a:ln>
        </p:spPr>
      </p:cxnSp>
      <p:sp>
        <p:nvSpPr>
          <p:cNvPr id="208" name="Google Shape;208;p25"/>
          <p:cNvSpPr txBox="1"/>
          <p:nvPr/>
        </p:nvSpPr>
        <p:spPr>
          <a:xfrm>
            <a:off x="6357800" y="4440925"/>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1602800" y="0"/>
            <a:ext cx="5938406" cy="5143501"/>
          </a:xfrm>
          <a:prstGeom prst="rect">
            <a:avLst/>
          </a:prstGeom>
          <a:noFill/>
          <a:ln>
            <a:noFill/>
          </a:ln>
        </p:spPr>
      </p:pic>
      <p:sp>
        <p:nvSpPr>
          <p:cNvPr id="214" name="Google Shape;214;p26"/>
          <p:cNvSpPr txBox="1"/>
          <p:nvPr/>
        </p:nvSpPr>
        <p:spPr>
          <a:xfrm>
            <a:off x="603425" y="91675"/>
            <a:ext cx="1995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Geostrophic currents in the ACC approach a topographic feature</a:t>
            </a:r>
            <a:endParaRPr sz="1800">
              <a:latin typeface="Raleway"/>
              <a:ea typeface="Raleway"/>
              <a:cs typeface="Raleway"/>
              <a:sym typeface="Raleway"/>
            </a:endParaRPr>
          </a:p>
        </p:txBody>
      </p:sp>
      <p:sp>
        <p:nvSpPr>
          <p:cNvPr id="215" name="Google Shape;215;p26"/>
          <p:cNvSpPr txBox="1"/>
          <p:nvPr/>
        </p:nvSpPr>
        <p:spPr>
          <a:xfrm>
            <a:off x="4693650" y="173500"/>
            <a:ext cx="381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Streamlines deflect to the north to conserve potential vorticity</a:t>
            </a:r>
            <a:endParaRPr sz="1800">
              <a:latin typeface="Raleway"/>
              <a:ea typeface="Raleway"/>
              <a:cs typeface="Raleway"/>
              <a:sym typeface="Raleway"/>
            </a:endParaRPr>
          </a:p>
        </p:txBody>
      </p:sp>
      <p:sp>
        <p:nvSpPr>
          <p:cNvPr id="216" name="Google Shape;216;p26"/>
          <p:cNvSpPr txBox="1"/>
          <p:nvPr/>
        </p:nvSpPr>
        <p:spPr>
          <a:xfrm>
            <a:off x="546425" y="2190750"/>
            <a:ext cx="1526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Eddy kinetic energy is enhanced</a:t>
            </a:r>
            <a:endParaRPr sz="1800">
              <a:latin typeface="Raleway"/>
              <a:ea typeface="Raleway"/>
              <a:cs typeface="Raleway"/>
              <a:sym typeface="Raleway"/>
            </a:endParaRPr>
          </a:p>
        </p:txBody>
      </p:sp>
      <p:sp>
        <p:nvSpPr>
          <p:cNvPr id="217" name="Google Shape;217;p26"/>
          <p:cNvSpPr txBox="1"/>
          <p:nvPr/>
        </p:nvSpPr>
        <p:spPr>
          <a:xfrm>
            <a:off x="1381575" y="3817675"/>
            <a:ext cx="1832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Enhanced eddy fluxes stir tracers laterally</a:t>
            </a:r>
            <a:endParaRPr sz="1800">
              <a:latin typeface="Raleway"/>
              <a:ea typeface="Raleway"/>
              <a:cs typeface="Raleway"/>
              <a:sym typeface="Raleway"/>
            </a:endParaRPr>
          </a:p>
        </p:txBody>
      </p:sp>
      <p:cxnSp>
        <p:nvCxnSpPr>
          <p:cNvPr id="218" name="Google Shape;218;p26"/>
          <p:cNvCxnSpPr/>
          <p:nvPr/>
        </p:nvCxnSpPr>
        <p:spPr>
          <a:xfrm rot="10800000" flipH="1">
            <a:off x="1899550" y="1578625"/>
            <a:ext cx="2194500" cy="1084200"/>
          </a:xfrm>
          <a:prstGeom prst="straightConnector1">
            <a:avLst/>
          </a:prstGeom>
          <a:noFill/>
          <a:ln w="19050" cap="flat" cmpd="sng">
            <a:solidFill>
              <a:schemeClr val="dk2"/>
            </a:solidFill>
            <a:prstDash val="solid"/>
            <a:round/>
            <a:headEnd type="none" w="med" len="med"/>
            <a:tailEnd type="triangle" w="med" len="med"/>
          </a:ln>
        </p:spPr>
      </p:cxnSp>
      <p:cxnSp>
        <p:nvCxnSpPr>
          <p:cNvPr id="219" name="Google Shape;219;p26"/>
          <p:cNvCxnSpPr/>
          <p:nvPr/>
        </p:nvCxnSpPr>
        <p:spPr>
          <a:xfrm rot="10800000" flipH="1">
            <a:off x="2732225" y="2355675"/>
            <a:ext cx="1791600" cy="1677600"/>
          </a:xfrm>
          <a:prstGeom prst="straightConnector1">
            <a:avLst/>
          </a:prstGeom>
          <a:noFill/>
          <a:ln w="19050" cap="flat" cmpd="sng">
            <a:solidFill>
              <a:schemeClr val="dk2"/>
            </a:solidFill>
            <a:prstDash val="solid"/>
            <a:round/>
            <a:headEnd type="none" w="med" len="med"/>
            <a:tailEnd type="triangle" w="med" len="med"/>
          </a:ln>
        </p:spPr>
      </p:cxnSp>
      <p:sp>
        <p:nvSpPr>
          <p:cNvPr id="220" name="Google Shape;220;p26"/>
          <p:cNvSpPr txBox="1"/>
          <p:nvPr/>
        </p:nvSpPr>
        <p:spPr>
          <a:xfrm>
            <a:off x="6357800" y="4440925"/>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
        <p:nvSpPr>
          <p:cNvPr id="221" name="Google Shape;221;p26"/>
          <p:cNvSpPr txBox="1"/>
          <p:nvPr/>
        </p:nvSpPr>
        <p:spPr>
          <a:xfrm>
            <a:off x="7541200" y="1335775"/>
            <a:ext cx="16674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Raleway"/>
                <a:ea typeface="Raleway"/>
                <a:cs typeface="Raleway"/>
                <a:sym typeface="Raleway"/>
              </a:rPr>
              <a:t>Tracer variance is injected along density surfaces</a:t>
            </a:r>
            <a:endParaRPr sz="1800">
              <a:latin typeface="Raleway"/>
              <a:ea typeface="Raleway"/>
              <a:cs typeface="Raleway"/>
              <a:sym typeface="Raleway"/>
            </a:endParaRPr>
          </a:p>
        </p:txBody>
      </p:sp>
      <p:cxnSp>
        <p:nvCxnSpPr>
          <p:cNvPr id="222" name="Google Shape;222;p26"/>
          <p:cNvCxnSpPr/>
          <p:nvPr/>
        </p:nvCxnSpPr>
        <p:spPr>
          <a:xfrm flipH="1">
            <a:off x="6273550" y="1856175"/>
            <a:ext cx="1263900" cy="7155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7"/>
          <p:cNvSpPr txBox="1"/>
          <p:nvPr/>
        </p:nvSpPr>
        <p:spPr>
          <a:xfrm>
            <a:off x="4027475" y="3746550"/>
            <a:ext cx="148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Viglione+ (2016)</a:t>
            </a:r>
            <a:endParaRPr>
              <a:latin typeface="Raleway"/>
              <a:ea typeface="Raleway"/>
              <a:cs typeface="Raleway"/>
              <a:sym typeface="Raleway"/>
            </a:endParaRPr>
          </a:p>
        </p:txBody>
      </p:sp>
      <p:pic>
        <p:nvPicPr>
          <p:cNvPr id="228" name="Google Shape;228;p27"/>
          <p:cNvPicPr preferRelativeResize="0"/>
          <p:nvPr/>
        </p:nvPicPr>
        <p:blipFill rotWithShape="1">
          <a:blip r:embed="rId3">
            <a:alphaModFix/>
          </a:blip>
          <a:srcRect l="92410" t="5624" r="-1"/>
          <a:stretch/>
        </p:blipFill>
        <p:spPr>
          <a:xfrm rot="5400000">
            <a:off x="2428626" y="2084449"/>
            <a:ext cx="459723" cy="2864475"/>
          </a:xfrm>
          <a:prstGeom prst="rect">
            <a:avLst/>
          </a:prstGeom>
          <a:noFill/>
          <a:ln>
            <a:noFill/>
          </a:ln>
        </p:spPr>
      </p:pic>
      <p:pic>
        <p:nvPicPr>
          <p:cNvPr id="229" name="Google Shape;229;p27"/>
          <p:cNvPicPr preferRelativeResize="0"/>
          <p:nvPr/>
        </p:nvPicPr>
        <p:blipFill rotWithShape="1">
          <a:blip r:embed="rId3">
            <a:alphaModFix/>
          </a:blip>
          <a:srcRect t="51078" r="7961"/>
          <a:stretch/>
        </p:blipFill>
        <p:spPr>
          <a:xfrm>
            <a:off x="0" y="1870550"/>
            <a:ext cx="5316975" cy="1416276"/>
          </a:xfrm>
          <a:prstGeom prst="rect">
            <a:avLst/>
          </a:prstGeom>
          <a:noFill/>
          <a:ln>
            <a:noFill/>
          </a:ln>
        </p:spPr>
      </p:pic>
      <p:sp>
        <p:nvSpPr>
          <p:cNvPr id="230" name="Google Shape;230;p27"/>
          <p:cNvSpPr txBox="1"/>
          <p:nvPr/>
        </p:nvSpPr>
        <p:spPr>
          <a:xfrm>
            <a:off x="0" y="227125"/>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2640">
                <a:latin typeface="Raleway"/>
                <a:ea typeface="Raleway"/>
                <a:cs typeface="Raleway"/>
                <a:sym typeface="Raleway"/>
              </a:rPr>
              <a:t>N</a:t>
            </a:r>
            <a:r>
              <a:rPr lang="en" sz="2640">
                <a:solidFill>
                  <a:srgbClr val="000000"/>
                </a:solidFill>
                <a:latin typeface="Raleway"/>
                <a:ea typeface="Raleway"/>
                <a:cs typeface="Raleway"/>
                <a:sym typeface="Raleway"/>
              </a:rPr>
              <a:t>umerical modeling has connected EKE hotspots to regions of enhanced upwelling of old, carbon-rich waters.</a:t>
            </a:r>
            <a:endParaRPr sz="2640">
              <a:solidFill>
                <a:srgbClr val="000000"/>
              </a:solidFill>
              <a:latin typeface="Raleway"/>
              <a:ea typeface="Raleway"/>
              <a:cs typeface="Raleway"/>
              <a:sym typeface="Raleway"/>
            </a:endParaRPr>
          </a:p>
        </p:txBody>
      </p:sp>
      <p:grpSp>
        <p:nvGrpSpPr>
          <p:cNvPr id="231" name="Google Shape;231;p27"/>
          <p:cNvGrpSpPr/>
          <p:nvPr/>
        </p:nvGrpSpPr>
        <p:grpSpPr>
          <a:xfrm>
            <a:off x="5554077" y="1102546"/>
            <a:ext cx="3589928" cy="3191758"/>
            <a:chOff x="5204225" y="1344425"/>
            <a:chExt cx="3841549" cy="3367188"/>
          </a:xfrm>
        </p:grpSpPr>
        <p:pic>
          <p:nvPicPr>
            <p:cNvPr id="232" name="Google Shape;232;p27"/>
            <p:cNvPicPr preferRelativeResize="0"/>
            <p:nvPr/>
          </p:nvPicPr>
          <p:blipFill rotWithShape="1">
            <a:blip r:embed="rId4">
              <a:alphaModFix/>
            </a:blip>
            <a:srcRect l="45271"/>
            <a:stretch/>
          </p:blipFill>
          <p:spPr>
            <a:xfrm>
              <a:off x="5211300" y="1370038"/>
              <a:ext cx="3834475" cy="3341576"/>
            </a:xfrm>
            <a:prstGeom prst="rect">
              <a:avLst/>
            </a:prstGeom>
            <a:noFill/>
            <a:ln>
              <a:noFill/>
            </a:ln>
          </p:spPr>
        </p:pic>
        <p:sp>
          <p:nvSpPr>
            <p:cNvPr id="233" name="Google Shape;233;p27"/>
            <p:cNvSpPr/>
            <p:nvPr/>
          </p:nvSpPr>
          <p:spPr>
            <a:xfrm>
              <a:off x="5204225" y="1344425"/>
              <a:ext cx="1006200" cy="30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27"/>
          <p:cNvSpPr txBox="1"/>
          <p:nvPr/>
        </p:nvSpPr>
        <p:spPr>
          <a:xfrm>
            <a:off x="7551825" y="4166950"/>
            <a:ext cx="172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Brady+ (2021)</a:t>
            </a:r>
            <a:endParaRPr>
              <a:latin typeface="Raleway"/>
              <a:ea typeface="Raleway"/>
              <a:cs typeface="Raleway"/>
              <a:sym typeface="Raleway"/>
            </a:endParaRPr>
          </a:p>
        </p:txBody>
      </p:sp>
      <p:sp>
        <p:nvSpPr>
          <p:cNvPr id="235" name="Google Shape;235;p27"/>
          <p:cNvSpPr txBox="1"/>
          <p:nvPr/>
        </p:nvSpPr>
        <p:spPr>
          <a:xfrm>
            <a:off x="1769425" y="3556200"/>
            <a:ext cx="212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Number of outcrops (log</a:t>
            </a:r>
            <a:r>
              <a:rPr lang="en" sz="1200" baseline="-25000"/>
              <a:t>10</a:t>
            </a:r>
            <a:r>
              <a:rPr lang="en" sz="1200"/>
              <a:t>)</a:t>
            </a:r>
            <a:endParaRPr sz="1200"/>
          </a:p>
        </p:txBody>
      </p:sp>
      <p:sp>
        <p:nvSpPr>
          <p:cNvPr id="236" name="Google Shape;236;p27"/>
          <p:cNvSpPr/>
          <p:nvPr/>
        </p:nvSpPr>
        <p:spPr>
          <a:xfrm>
            <a:off x="1431175" y="2448203"/>
            <a:ext cx="459600" cy="327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2372875" y="2496500"/>
            <a:ext cx="558900" cy="327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4207975" y="2534778"/>
            <a:ext cx="459600" cy="327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685225" y="2448200"/>
            <a:ext cx="411600" cy="327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311700" y="460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Argo floats have shown evidence of subduction from the surface in EKE hotspots </a:t>
            </a:r>
            <a:endParaRPr>
              <a:latin typeface="Raleway"/>
              <a:ea typeface="Raleway"/>
              <a:cs typeface="Raleway"/>
              <a:sym typeface="Raleway"/>
            </a:endParaRPr>
          </a:p>
        </p:txBody>
      </p:sp>
      <p:pic>
        <p:nvPicPr>
          <p:cNvPr id="245" name="Google Shape;245;p28"/>
          <p:cNvPicPr preferRelativeResize="0"/>
          <p:nvPr/>
        </p:nvPicPr>
        <p:blipFill>
          <a:blip r:embed="rId3">
            <a:alphaModFix/>
          </a:blip>
          <a:stretch>
            <a:fillRect/>
          </a:stretch>
        </p:blipFill>
        <p:spPr>
          <a:xfrm>
            <a:off x="69375" y="966708"/>
            <a:ext cx="5355875" cy="3664169"/>
          </a:xfrm>
          <a:prstGeom prst="rect">
            <a:avLst/>
          </a:prstGeom>
          <a:noFill/>
          <a:ln>
            <a:noFill/>
          </a:ln>
        </p:spPr>
      </p:pic>
      <p:pic>
        <p:nvPicPr>
          <p:cNvPr id="246" name="Google Shape;246;p28"/>
          <p:cNvPicPr preferRelativeResize="0"/>
          <p:nvPr/>
        </p:nvPicPr>
        <p:blipFill>
          <a:blip r:embed="rId4">
            <a:alphaModFix/>
          </a:blip>
          <a:stretch>
            <a:fillRect/>
          </a:stretch>
        </p:blipFill>
        <p:spPr>
          <a:xfrm>
            <a:off x="5512725" y="929325"/>
            <a:ext cx="3499251" cy="3893026"/>
          </a:xfrm>
          <a:prstGeom prst="rect">
            <a:avLst/>
          </a:prstGeom>
          <a:noFill/>
          <a:ln>
            <a:noFill/>
          </a:ln>
        </p:spPr>
      </p:pic>
      <p:sp>
        <p:nvSpPr>
          <p:cNvPr id="247" name="Google Shape;247;p28"/>
          <p:cNvSpPr txBox="1"/>
          <p:nvPr/>
        </p:nvSpPr>
        <p:spPr>
          <a:xfrm>
            <a:off x="7748475" y="4743300"/>
            <a:ext cx="148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Llort+ (2018)</a:t>
            </a:r>
            <a:endParaRPr>
              <a:latin typeface="Raleway"/>
              <a:ea typeface="Raleway"/>
              <a:cs typeface="Raleway"/>
              <a:sym typeface="Raleway"/>
            </a:endParaRPr>
          </a:p>
        </p:txBody>
      </p:sp>
      <p:sp>
        <p:nvSpPr>
          <p:cNvPr id="248" name="Google Shape;248;p28"/>
          <p:cNvSpPr/>
          <p:nvPr/>
        </p:nvSpPr>
        <p:spPr>
          <a:xfrm>
            <a:off x="2281175" y="4597046"/>
            <a:ext cx="1144800" cy="129000"/>
          </a:xfrm>
          <a:prstGeom prst="leftArrow">
            <a:avLst>
              <a:gd name="adj1" fmla="val 50000"/>
              <a:gd name="adj2" fmla="val 5000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txBox="1"/>
          <p:nvPr/>
        </p:nvSpPr>
        <p:spPr>
          <a:xfrm>
            <a:off x="2152500" y="4630875"/>
            <a:ext cx="1488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latin typeface="Raleway"/>
                <a:ea typeface="Raleway"/>
                <a:cs typeface="Raleway"/>
                <a:sym typeface="Raleway"/>
              </a:rPr>
              <a:t>surface signature</a:t>
            </a:r>
            <a:endParaRPr sz="1200">
              <a:solidFill>
                <a:srgbClr val="0000FF"/>
              </a:solidFill>
              <a:latin typeface="Raleway"/>
              <a:ea typeface="Raleway"/>
              <a:cs typeface="Raleway"/>
              <a:sym typeface="Raleway"/>
            </a:endParaRPr>
          </a:p>
        </p:txBody>
      </p:sp>
      <p:sp>
        <p:nvSpPr>
          <p:cNvPr id="250" name="Google Shape;250;p28"/>
          <p:cNvSpPr/>
          <p:nvPr/>
        </p:nvSpPr>
        <p:spPr>
          <a:xfrm>
            <a:off x="551375" y="4597046"/>
            <a:ext cx="1144800" cy="129000"/>
          </a:xfrm>
          <a:prstGeom prst="leftArrow">
            <a:avLst>
              <a:gd name="adj1" fmla="val 50000"/>
              <a:gd name="adj2" fmla="val 5000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txBox="1"/>
          <p:nvPr/>
        </p:nvSpPr>
        <p:spPr>
          <a:xfrm>
            <a:off x="422700" y="4630875"/>
            <a:ext cx="1488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FF"/>
                </a:solidFill>
                <a:latin typeface="Raleway"/>
                <a:ea typeface="Raleway"/>
                <a:cs typeface="Raleway"/>
                <a:sym typeface="Raleway"/>
              </a:rPr>
              <a:t>surface signature</a:t>
            </a:r>
            <a:endParaRPr sz="1200">
              <a:solidFill>
                <a:srgbClr val="0000FF"/>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9"/>
          <p:cNvPicPr preferRelativeResize="0"/>
          <p:nvPr/>
        </p:nvPicPr>
        <p:blipFill>
          <a:blip r:embed="rId3">
            <a:alphaModFix/>
          </a:blip>
          <a:stretch>
            <a:fillRect/>
          </a:stretch>
        </p:blipFill>
        <p:spPr>
          <a:xfrm>
            <a:off x="-48525" y="-990775"/>
            <a:ext cx="9241048" cy="6399175"/>
          </a:xfrm>
          <a:prstGeom prst="rect">
            <a:avLst/>
          </a:prstGeom>
          <a:noFill/>
          <a:ln>
            <a:noFill/>
          </a:ln>
          <a:effectLst>
            <a:outerShdw blurRad="57150" dist="19050" dir="5400000" algn="bl" rotWithShape="0">
              <a:srgbClr val="000000">
                <a:alpha val="23000"/>
              </a:srgbClr>
            </a:outerShdw>
          </a:effectLst>
        </p:spPr>
      </p:pic>
      <p:sp>
        <p:nvSpPr>
          <p:cNvPr id="257" name="Google Shape;257;p29"/>
          <p:cNvSpPr/>
          <p:nvPr/>
        </p:nvSpPr>
        <p:spPr>
          <a:xfrm>
            <a:off x="303575" y="1162275"/>
            <a:ext cx="8535000" cy="24027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Raleway"/>
                <a:ea typeface="Raleway"/>
                <a:cs typeface="Raleway"/>
                <a:sym typeface="Raleway"/>
              </a:rPr>
              <a:t>What scales of variability can we observe in one high eddy kinetic energy region of the ACC?</a:t>
            </a:r>
            <a:endParaRPr sz="3200">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0"/>
          <p:cNvPicPr preferRelativeResize="0"/>
          <p:nvPr/>
        </p:nvPicPr>
        <p:blipFill rotWithShape="1">
          <a:blip r:embed="rId3">
            <a:alphaModFix/>
          </a:blip>
          <a:srcRect r="51879"/>
          <a:stretch/>
        </p:blipFill>
        <p:spPr>
          <a:xfrm>
            <a:off x="5516200" y="110875"/>
            <a:ext cx="3074225" cy="2266950"/>
          </a:xfrm>
          <a:prstGeom prst="rect">
            <a:avLst/>
          </a:prstGeom>
          <a:noFill/>
          <a:ln>
            <a:noFill/>
          </a:ln>
        </p:spPr>
      </p:pic>
      <p:pic>
        <p:nvPicPr>
          <p:cNvPr id="263" name="Google Shape;263;p30"/>
          <p:cNvPicPr preferRelativeResize="0"/>
          <p:nvPr/>
        </p:nvPicPr>
        <p:blipFill rotWithShape="1">
          <a:blip r:embed="rId3">
            <a:alphaModFix/>
          </a:blip>
          <a:srcRect l="48315"/>
          <a:stretch/>
        </p:blipFill>
        <p:spPr>
          <a:xfrm>
            <a:off x="5550896" y="2377825"/>
            <a:ext cx="3302075" cy="2266950"/>
          </a:xfrm>
          <a:prstGeom prst="rect">
            <a:avLst/>
          </a:prstGeom>
          <a:noFill/>
          <a:ln>
            <a:noFill/>
          </a:ln>
        </p:spPr>
      </p:pic>
      <p:sp>
        <p:nvSpPr>
          <p:cNvPr id="264" name="Google Shape;264;p30"/>
          <p:cNvSpPr txBox="1"/>
          <p:nvPr/>
        </p:nvSpPr>
        <p:spPr>
          <a:xfrm>
            <a:off x="4033250" y="4810650"/>
            <a:ext cx="1995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Dove+ (2021)</a:t>
            </a:r>
            <a:endParaRPr sz="1300">
              <a:latin typeface="Raleway"/>
              <a:ea typeface="Raleway"/>
              <a:cs typeface="Raleway"/>
              <a:sym typeface="Raleway"/>
            </a:endParaRPr>
          </a:p>
        </p:txBody>
      </p:sp>
      <p:pic>
        <p:nvPicPr>
          <p:cNvPr id="265" name="Google Shape;265;p30"/>
          <p:cNvPicPr preferRelativeResize="0"/>
          <p:nvPr/>
        </p:nvPicPr>
        <p:blipFill rotWithShape="1">
          <a:blip r:embed="rId4">
            <a:alphaModFix/>
          </a:blip>
          <a:srcRect r="1729"/>
          <a:stretch/>
        </p:blipFill>
        <p:spPr>
          <a:xfrm>
            <a:off x="-130100" y="0"/>
            <a:ext cx="5421051" cy="5143500"/>
          </a:xfrm>
          <a:prstGeom prst="rect">
            <a:avLst/>
          </a:prstGeom>
          <a:noFill/>
          <a:ln>
            <a:noFill/>
          </a:ln>
        </p:spPr>
      </p:pic>
      <p:sp>
        <p:nvSpPr>
          <p:cNvPr id="266" name="Google Shape;266;p30"/>
          <p:cNvSpPr txBox="1"/>
          <p:nvPr/>
        </p:nvSpPr>
        <p:spPr>
          <a:xfrm>
            <a:off x="4033250" y="4810650"/>
            <a:ext cx="1995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Dove+ (2021)</a:t>
            </a:r>
            <a:endParaRPr sz="1300">
              <a:latin typeface="Raleway"/>
              <a:ea typeface="Raleway"/>
              <a:cs typeface="Raleway"/>
              <a:sym typeface="Raleway"/>
            </a:endParaRPr>
          </a:p>
        </p:txBody>
      </p:sp>
      <p:sp>
        <p:nvSpPr>
          <p:cNvPr id="267" name="Google Shape;267;p30"/>
          <p:cNvSpPr/>
          <p:nvPr/>
        </p:nvSpPr>
        <p:spPr>
          <a:xfrm>
            <a:off x="372975" y="86725"/>
            <a:ext cx="459600" cy="33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5989800" y="169751"/>
            <a:ext cx="459600" cy="33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5934050" y="2402550"/>
            <a:ext cx="459600" cy="33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txBox="1"/>
          <p:nvPr/>
        </p:nvSpPr>
        <p:spPr>
          <a:xfrm>
            <a:off x="7903600" y="195771"/>
            <a:ext cx="12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a:t>
            </a:r>
            <a:endParaRPr/>
          </a:p>
        </p:txBody>
      </p:sp>
      <p:sp>
        <p:nvSpPr>
          <p:cNvPr id="271" name="Google Shape;271;p30"/>
          <p:cNvSpPr txBox="1"/>
          <p:nvPr/>
        </p:nvSpPr>
        <p:spPr>
          <a:xfrm>
            <a:off x="5934050" y="195771"/>
            <a:ext cx="12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t>
            </a:r>
            <a:endParaRPr/>
          </a:p>
        </p:txBody>
      </p:sp>
      <p:sp>
        <p:nvSpPr>
          <p:cNvPr id="272" name="Google Shape;272;p30"/>
          <p:cNvSpPr txBox="1"/>
          <p:nvPr/>
        </p:nvSpPr>
        <p:spPr>
          <a:xfrm>
            <a:off x="7903600" y="2433279"/>
            <a:ext cx="12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a:t>
            </a:r>
            <a:endParaRPr/>
          </a:p>
        </p:txBody>
      </p:sp>
      <p:sp>
        <p:nvSpPr>
          <p:cNvPr id="273" name="Google Shape;273;p30"/>
          <p:cNvSpPr txBox="1"/>
          <p:nvPr/>
        </p:nvSpPr>
        <p:spPr>
          <a:xfrm>
            <a:off x="5934050" y="2433279"/>
            <a:ext cx="12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t>
            </a:r>
            <a:endParaRPr/>
          </a:p>
        </p:txBody>
      </p:sp>
      <p:sp>
        <p:nvSpPr>
          <p:cNvPr id="2" name="TextBox 1">
            <a:extLst>
              <a:ext uri="{FF2B5EF4-FFF2-40B4-BE49-F238E27FC236}">
                <a16:creationId xmlns:a16="http://schemas.microsoft.com/office/drawing/2014/main" id="{3B56FEBC-4BB7-0E4E-9A97-C3DCA11F2D70}"/>
              </a:ext>
            </a:extLst>
          </p:cNvPr>
          <p:cNvSpPr txBox="1"/>
          <p:nvPr/>
        </p:nvSpPr>
        <p:spPr>
          <a:xfrm>
            <a:off x="2003730" y="1017767"/>
            <a:ext cx="787179" cy="307777"/>
          </a:xfrm>
          <a:prstGeom prst="rect">
            <a:avLst/>
          </a:prstGeom>
          <a:noFill/>
        </p:spPr>
        <p:txBody>
          <a:bodyPr wrap="square" rtlCol="0">
            <a:spAutoFit/>
          </a:bodyPr>
          <a:lstStyle/>
          <a:p>
            <a:r>
              <a:rPr lang="en-US" dirty="0"/>
              <a:t>Africa</a:t>
            </a:r>
          </a:p>
        </p:txBody>
      </p:sp>
      <p:sp>
        <p:nvSpPr>
          <p:cNvPr id="15" name="TextBox 14">
            <a:extLst>
              <a:ext uri="{FF2B5EF4-FFF2-40B4-BE49-F238E27FC236}">
                <a16:creationId xmlns:a16="http://schemas.microsoft.com/office/drawing/2014/main" id="{5CCCF2B5-BEDF-134C-99FB-CB05DD8F3714}"/>
              </a:ext>
            </a:extLst>
          </p:cNvPr>
          <p:cNvSpPr txBox="1"/>
          <p:nvPr/>
        </p:nvSpPr>
        <p:spPr>
          <a:xfrm>
            <a:off x="4239983" y="4305194"/>
            <a:ext cx="1023359" cy="307777"/>
          </a:xfrm>
          <a:prstGeom prst="rect">
            <a:avLst/>
          </a:prstGeom>
          <a:noFill/>
        </p:spPr>
        <p:txBody>
          <a:bodyPr wrap="square" rtlCol="0">
            <a:spAutoFit/>
          </a:bodyPr>
          <a:lstStyle/>
          <a:p>
            <a:r>
              <a:rPr lang="en-US" dirty="0"/>
              <a:t>Antarctica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79" name="Google Shape;279;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80" name="Google Shape;280;p31"/>
          <p:cNvPicPr preferRelativeResize="0"/>
          <p:nvPr/>
        </p:nvPicPr>
        <p:blipFill rotWithShape="1">
          <a:blip r:embed="rId3">
            <a:alphaModFix/>
          </a:blip>
          <a:srcRect r="3753" b="21844"/>
          <a:stretch/>
        </p:blipFill>
        <p:spPr>
          <a:xfrm>
            <a:off x="2135900" y="846875"/>
            <a:ext cx="4689325" cy="3449749"/>
          </a:xfrm>
          <a:prstGeom prst="rect">
            <a:avLst/>
          </a:prstGeom>
          <a:noFill/>
          <a:ln>
            <a:noFill/>
          </a:ln>
        </p:spPr>
      </p:pic>
      <p:pic>
        <p:nvPicPr>
          <p:cNvPr id="281" name="Google Shape;281;p31"/>
          <p:cNvPicPr preferRelativeResize="0"/>
          <p:nvPr/>
        </p:nvPicPr>
        <p:blipFill rotWithShape="1">
          <a:blip r:embed="rId3">
            <a:alphaModFix/>
          </a:blip>
          <a:srcRect l="61599" t="80314"/>
          <a:stretch/>
        </p:blipFill>
        <p:spPr>
          <a:xfrm>
            <a:off x="3736203" y="4280500"/>
            <a:ext cx="1671600" cy="77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p:nvPr/>
        </p:nvSpPr>
        <p:spPr>
          <a:xfrm>
            <a:off x="-64037" y="-190831"/>
            <a:ext cx="9272100" cy="5421031"/>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14" descr="Image"/>
          <p:cNvPicPr preferRelativeResize="0"/>
          <p:nvPr/>
        </p:nvPicPr>
        <p:blipFill>
          <a:blip r:embed="rId3">
            <a:alphaModFix/>
          </a:blip>
          <a:stretch>
            <a:fillRect/>
          </a:stretch>
        </p:blipFill>
        <p:spPr>
          <a:xfrm>
            <a:off x="1357313" y="0"/>
            <a:ext cx="6429375" cy="5143500"/>
          </a:xfrm>
          <a:prstGeom prst="rect">
            <a:avLst/>
          </a:prstGeom>
          <a:noFill/>
          <a:ln>
            <a:noFill/>
          </a:ln>
        </p:spPr>
      </p:pic>
      <p:sp>
        <p:nvSpPr>
          <p:cNvPr id="69" name="Google Shape;69;p14"/>
          <p:cNvSpPr txBox="1"/>
          <p:nvPr/>
        </p:nvSpPr>
        <p:spPr>
          <a:xfrm>
            <a:off x="6036900" y="4709825"/>
            <a:ext cx="1749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2"/>
                </a:solidFill>
                <a:latin typeface="Raleway"/>
                <a:ea typeface="Raleway"/>
                <a:cs typeface="Raleway"/>
                <a:sym typeface="Raleway"/>
              </a:rPr>
              <a:t>Credit: Riley Brady</a:t>
            </a:r>
            <a:endParaRPr sz="1300">
              <a:solidFill>
                <a:schemeClr val="lt2"/>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2" descr="Fastwave Offers Kongsberg Seagliders In Australia"/>
          <p:cNvPicPr preferRelativeResize="0"/>
          <p:nvPr/>
        </p:nvPicPr>
        <p:blipFill>
          <a:blip r:embed="rId3">
            <a:alphaModFix/>
          </a:blip>
          <a:stretch>
            <a:fillRect/>
          </a:stretch>
        </p:blipFill>
        <p:spPr>
          <a:xfrm flipH="1">
            <a:off x="5516483" y="-242850"/>
            <a:ext cx="3498092" cy="2606450"/>
          </a:xfrm>
          <a:prstGeom prst="rect">
            <a:avLst/>
          </a:prstGeom>
          <a:noFill/>
          <a:ln>
            <a:noFill/>
          </a:ln>
        </p:spPr>
      </p:pic>
      <p:pic>
        <p:nvPicPr>
          <p:cNvPr id="287" name="Google Shape;287;p32"/>
          <p:cNvPicPr preferRelativeResize="0"/>
          <p:nvPr/>
        </p:nvPicPr>
        <p:blipFill rotWithShape="1">
          <a:blip r:embed="rId4">
            <a:alphaModFix/>
          </a:blip>
          <a:srcRect r="1729"/>
          <a:stretch/>
        </p:blipFill>
        <p:spPr>
          <a:xfrm>
            <a:off x="-130100" y="0"/>
            <a:ext cx="5421051" cy="5143500"/>
          </a:xfrm>
          <a:prstGeom prst="rect">
            <a:avLst/>
          </a:prstGeom>
          <a:noFill/>
          <a:ln>
            <a:noFill/>
          </a:ln>
        </p:spPr>
      </p:pic>
      <p:pic>
        <p:nvPicPr>
          <p:cNvPr id="288" name="Google Shape;288;p32"/>
          <p:cNvPicPr preferRelativeResize="0"/>
          <p:nvPr/>
        </p:nvPicPr>
        <p:blipFill>
          <a:blip r:embed="rId5">
            <a:alphaModFix/>
          </a:blip>
          <a:stretch>
            <a:fillRect/>
          </a:stretch>
        </p:blipFill>
        <p:spPr>
          <a:xfrm>
            <a:off x="3813800" y="2220475"/>
            <a:ext cx="5330200" cy="2923025"/>
          </a:xfrm>
          <a:prstGeom prst="rect">
            <a:avLst/>
          </a:prstGeom>
          <a:noFill/>
          <a:ln>
            <a:noFill/>
          </a:ln>
        </p:spPr>
      </p:pic>
      <p:cxnSp>
        <p:nvCxnSpPr>
          <p:cNvPr id="289" name="Google Shape;289;p32"/>
          <p:cNvCxnSpPr/>
          <p:nvPr/>
        </p:nvCxnSpPr>
        <p:spPr>
          <a:xfrm>
            <a:off x="5455750" y="2073000"/>
            <a:ext cx="572400" cy="0"/>
          </a:xfrm>
          <a:prstGeom prst="straightConnector1">
            <a:avLst/>
          </a:prstGeom>
          <a:noFill/>
          <a:ln w="28575" cap="flat" cmpd="sng">
            <a:solidFill>
              <a:srgbClr val="9900FF"/>
            </a:solidFill>
            <a:prstDash val="solid"/>
            <a:round/>
            <a:headEnd type="none" w="med" len="med"/>
            <a:tailEnd type="none" w="med" len="med"/>
          </a:ln>
        </p:spPr>
      </p:cxnSp>
      <p:cxnSp>
        <p:nvCxnSpPr>
          <p:cNvPr id="290" name="Google Shape;290;p32"/>
          <p:cNvCxnSpPr/>
          <p:nvPr/>
        </p:nvCxnSpPr>
        <p:spPr>
          <a:xfrm>
            <a:off x="5455750" y="1774350"/>
            <a:ext cx="572400" cy="0"/>
          </a:xfrm>
          <a:prstGeom prst="straightConnector1">
            <a:avLst/>
          </a:prstGeom>
          <a:noFill/>
          <a:ln w="28575" cap="flat" cmpd="sng">
            <a:solidFill>
              <a:srgbClr val="6AA84F"/>
            </a:solidFill>
            <a:prstDash val="solid"/>
            <a:round/>
            <a:headEnd type="none" w="med" len="med"/>
            <a:tailEnd type="none" w="med" len="med"/>
          </a:ln>
        </p:spPr>
      </p:cxnSp>
      <p:sp>
        <p:nvSpPr>
          <p:cNvPr id="291" name="Google Shape;291;p32"/>
          <p:cNvSpPr txBox="1"/>
          <p:nvPr/>
        </p:nvSpPr>
        <p:spPr>
          <a:xfrm>
            <a:off x="6073600" y="1574250"/>
            <a:ext cx="30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High EKE region </a:t>
            </a:r>
            <a:endParaRPr>
              <a:latin typeface="Raleway"/>
              <a:ea typeface="Raleway"/>
              <a:cs typeface="Raleway"/>
              <a:sym typeface="Raleway"/>
            </a:endParaRPr>
          </a:p>
        </p:txBody>
      </p:sp>
      <p:sp>
        <p:nvSpPr>
          <p:cNvPr id="292" name="Google Shape;292;p32"/>
          <p:cNvSpPr txBox="1"/>
          <p:nvPr/>
        </p:nvSpPr>
        <p:spPr>
          <a:xfrm>
            <a:off x="6073600" y="1872900"/>
            <a:ext cx="30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Low EKE region </a:t>
            </a:r>
            <a:endParaRPr>
              <a:latin typeface="Raleway"/>
              <a:ea typeface="Raleway"/>
              <a:cs typeface="Raleway"/>
              <a:sym typeface="Raleway"/>
            </a:endParaRPr>
          </a:p>
        </p:txBody>
      </p:sp>
      <p:sp>
        <p:nvSpPr>
          <p:cNvPr id="293" name="Google Shape;293;p32"/>
          <p:cNvSpPr/>
          <p:nvPr/>
        </p:nvSpPr>
        <p:spPr>
          <a:xfrm>
            <a:off x="372975" y="86725"/>
            <a:ext cx="459600" cy="338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pic>
        <p:nvPicPr>
          <p:cNvPr id="298" name="Google Shape;298;p33"/>
          <p:cNvPicPr preferRelativeResize="0"/>
          <p:nvPr/>
        </p:nvPicPr>
        <p:blipFill rotWithShape="1">
          <a:blip r:embed="rId3">
            <a:alphaModFix/>
          </a:blip>
          <a:srcRect r="37304" b="48859"/>
          <a:stretch/>
        </p:blipFill>
        <p:spPr>
          <a:xfrm>
            <a:off x="0" y="477351"/>
            <a:ext cx="6145300" cy="4188774"/>
          </a:xfrm>
          <a:prstGeom prst="rect">
            <a:avLst/>
          </a:prstGeom>
          <a:noFill/>
          <a:ln>
            <a:noFill/>
          </a:ln>
        </p:spPr>
      </p:pic>
      <p:sp>
        <p:nvSpPr>
          <p:cNvPr id="299" name="Google Shape;299;p33"/>
          <p:cNvSpPr/>
          <p:nvPr/>
        </p:nvSpPr>
        <p:spPr>
          <a:xfrm>
            <a:off x="208175" y="8413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6067875" y="54270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6067875" y="24645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4021922" y="621219"/>
            <a:ext cx="81900" cy="819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p:nvPr/>
        </p:nvSpPr>
        <p:spPr>
          <a:xfrm>
            <a:off x="4060440" y="484351"/>
            <a:ext cx="1163400" cy="5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aleway"/>
                <a:ea typeface="Raleway"/>
                <a:cs typeface="Raleway"/>
                <a:sym typeface="Raleway"/>
              </a:rPr>
              <a:t>float sample</a:t>
            </a:r>
            <a:endParaRPr sz="1200">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pic>
        <p:nvPicPr>
          <p:cNvPr id="308" name="Google Shape;308;p34"/>
          <p:cNvPicPr preferRelativeResize="0"/>
          <p:nvPr/>
        </p:nvPicPr>
        <p:blipFill rotWithShape="1">
          <a:blip r:embed="rId3">
            <a:alphaModFix/>
          </a:blip>
          <a:srcRect l="63829" t="4881" b="37006"/>
          <a:stretch/>
        </p:blipFill>
        <p:spPr>
          <a:xfrm>
            <a:off x="6145300" y="477351"/>
            <a:ext cx="2920625" cy="3921220"/>
          </a:xfrm>
          <a:prstGeom prst="rect">
            <a:avLst/>
          </a:prstGeom>
          <a:noFill/>
          <a:ln>
            <a:noFill/>
          </a:ln>
        </p:spPr>
      </p:pic>
      <p:pic>
        <p:nvPicPr>
          <p:cNvPr id="309" name="Google Shape;309;p34"/>
          <p:cNvPicPr preferRelativeResize="0"/>
          <p:nvPr/>
        </p:nvPicPr>
        <p:blipFill rotWithShape="1">
          <a:blip r:embed="rId3">
            <a:alphaModFix/>
          </a:blip>
          <a:srcRect r="37304" b="48859"/>
          <a:stretch/>
        </p:blipFill>
        <p:spPr>
          <a:xfrm>
            <a:off x="0" y="477351"/>
            <a:ext cx="6145300" cy="4188774"/>
          </a:xfrm>
          <a:prstGeom prst="rect">
            <a:avLst/>
          </a:prstGeom>
          <a:noFill/>
          <a:ln>
            <a:noFill/>
          </a:ln>
        </p:spPr>
      </p:pic>
      <p:sp>
        <p:nvSpPr>
          <p:cNvPr id="310" name="Google Shape;310;p34"/>
          <p:cNvSpPr/>
          <p:nvPr/>
        </p:nvSpPr>
        <p:spPr>
          <a:xfrm>
            <a:off x="208175" y="8413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6067875" y="54270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6067875" y="24645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4021922" y="621219"/>
            <a:ext cx="81900" cy="81900"/>
          </a:xfrm>
          <a:prstGeom prst="ellipse">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txBox="1"/>
          <p:nvPr/>
        </p:nvSpPr>
        <p:spPr>
          <a:xfrm>
            <a:off x="4060440" y="484351"/>
            <a:ext cx="1163400" cy="5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aleway"/>
                <a:ea typeface="Raleway"/>
                <a:cs typeface="Raleway"/>
                <a:sym typeface="Raleway"/>
              </a:rPr>
              <a:t>float sample</a:t>
            </a:r>
            <a:endParaRPr sz="1200">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txBox="1">
            <a:spLocks noGrp="1"/>
          </p:cNvSpPr>
          <p:nvPr>
            <p:ph type="ctrTitle"/>
          </p:nvPr>
        </p:nvSpPr>
        <p:spPr>
          <a:xfrm>
            <a:off x="-130642" y="787988"/>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20" name="Google Shape;320;p35"/>
          <p:cNvSpPr txBox="1">
            <a:spLocks noGrp="1"/>
          </p:cNvSpPr>
          <p:nvPr>
            <p:ph type="subTitle" idx="1"/>
          </p:nvPr>
        </p:nvSpPr>
        <p:spPr>
          <a:xfrm>
            <a:off x="-130650" y="2877538"/>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21" name="Google Shape;321;p35"/>
          <p:cNvPicPr preferRelativeResize="0"/>
          <p:nvPr/>
        </p:nvPicPr>
        <p:blipFill>
          <a:blip r:embed="rId3">
            <a:alphaModFix/>
          </a:blip>
          <a:stretch>
            <a:fillRect/>
          </a:stretch>
        </p:blipFill>
        <p:spPr>
          <a:xfrm>
            <a:off x="-169060" y="8713"/>
            <a:ext cx="8597420" cy="5143500"/>
          </a:xfrm>
          <a:prstGeom prst="rect">
            <a:avLst/>
          </a:prstGeom>
          <a:noFill/>
          <a:ln>
            <a:noFill/>
          </a:ln>
        </p:spPr>
      </p:pic>
      <p:sp>
        <p:nvSpPr>
          <p:cNvPr id="322" name="Google Shape;322;p35"/>
          <p:cNvSpPr/>
          <p:nvPr/>
        </p:nvSpPr>
        <p:spPr>
          <a:xfrm>
            <a:off x="607175" y="164838"/>
            <a:ext cx="2810400" cy="86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607175" y="2762561"/>
            <a:ext cx="2810400" cy="86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593350" y="2762563"/>
            <a:ext cx="2892000" cy="86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4593350" y="164838"/>
            <a:ext cx="2892000" cy="86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169050" y="-8712"/>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130650" y="2589013"/>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8289645" y="468375"/>
            <a:ext cx="173400" cy="1543800"/>
          </a:xfrm>
          <a:prstGeom prst="upDown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txBox="1"/>
          <p:nvPr/>
        </p:nvSpPr>
        <p:spPr>
          <a:xfrm>
            <a:off x="8344100" y="135450"/>
            <a:ext cx="73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aleway"/>
                <a:ea typeface="Raleway"/>
                <a:cs typeface="Raleway"/>
                <a:sym typeface="Raleway"/>
              </a:rPr>
              <a:t>warm, salty</a:t>
            </a:r>
            <a:endParaRPr>
              <a:latin typeface="Raleway"/>
              <a:ea typeface="Raleway"/>
              <a:cs typeface="Raleway"/>
              <a:sym typeface="Raleway"/>
            </a:endParaRPr>
          </a:p>
        </p:txBody>
      </p:sp>
      <p:sp>
        <p:nvSpPr>
          <p:cNvPr id="330" name="Google Shape;330;p35"/>
          <p:cNvSpPr txBox="1"/>
          <p:nvPr/>
        </p:nvSpPr>
        <p:spPr>
          <a:xfrm>
            <a:off x="8344100" y="1658300"/>
            <a:ext cx="73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aleway"/>
                <a:ea typeface="Raleway"/>
                <a:cs typeface="Raleway"/>
                <a:sym typeface="Raleway"/>
              </a:rPr>
              <a:t>cool, fresh</a:t>
            </a:r>
            <a:endParaRPr>
              <a:latin typeface="Raleway"/>
              <a:ea typeface="Raleway"/>
              <a:cs typeface="Raleway"/>
              <a:sym typeface="Raleway"/>
            </a:endParaRPr>
          </a:p>
        </p:txBody>
      </p:sp>
      <p:sp>
        <p:nvSpPr>
          <p:cNvPr id="331" name="Google Shape;331;p35"/>
          <p:cNvSpPr/>
          <p:nvPr/>
        </p:nvSpPr>
        <p:spPr>
          <a:xfrm>
            <a:off x="8289645" y="3022825"/>
            <a:ext cx="173400" cy="1543800"/>
          </a:xfrm>
          <a:prstGeom prst="upDown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txBox="1"/>
          <p:nvPr/>
        </p:nvSpPr>
        <p:spPr>
          <a:xfrm>
            <a:off x="8332392" y="4169950"/>
            <a:ext cx="86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aleway"/>
                <a:ea typeface="Raleway"/>
                <a:cs typeface="Raleway"/>
                <a:sym typeface="Raleway"/>
              </a:rPr>
              <a:t>recently at the surface</a:t>
            </a:r>
            <a:endParaRPr sz="1200">
              <a:latin typeface="Raleway"/>
              <a:ea typeface="Raleway"/>
              <a:cs typeface="Raleway"/>
              <a:sym typeface="Raleway"/>
            </a:endParaRPr>
          </a:p>
        </p:txBody>
      </p:sp>
      <p:sp>
        <p:nvSpPr>
          <p:cNvPr id="333" name="Google Shape;333;p35"/>
          <p:cNvSpPr txBox="1"/>
          <p:nvPr/>
        </p:nvSpPr>
        <p:spPr>
          <a:xfrm>
            <a:off x="8332392" y="2762550"/>
            <a:ext cx="864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aleway"/>
                <a:ea typeface="Raleway"/>
                <a:cs typeface="Raleway"/>
                <a:sym typeface="Raleway"/>
              </a:rPr>
              <a:t>“old” waters</a:t>
            </a:r>
            <a:endParaRPr sz="1200">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6"/>
          <p:cNvSpPr txBox="1">
            <a:spLocks noGrp="1"/>
          </p:cNvSpPr>
          <p:nvPr>
            <p:ph type="ctrTitle"/>
          </p:nvPr>
        </p:nvSpPr>
        <p:spPr>
          <a:xfrm>
            <a:off x="-130642" y="787988"/>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39" name="Google Shape;339;p36"/>
          <p:cNvSpPr txBox="1">
            <a:spLocks noGrp="1"/>
          </p:cNvSpPr>
          <p:nvPr>
            <p:ph type="subTitle" idx="1"/>
          </p:nvPr>
        </p:nvSpPr>
        <p:spPr>
          <a:xfrm>
            <a:off x="-130650" y="2877538"/>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40" name="Google Shape;340;p36"/>
          <p:cNvPicPr preferRelativeResize="0"/>
          <p:nvPr/>
        </p:nvPicPr>
        <p:blipFill>
          <a:blip r:embed="rId3">
            <a:alphaModFix/>
          </a:blip>
          <a:stretch>
            <a:fillRect/>
          </a:stretch>
        </p:blipFill>
        <p:spPr>
          <a:xfrm>
            <a:off x="-169060" y="8713"/>
            <a:ext cx="8597420" cy="5143500"/>
          </a:xfrm>
          <a:prstGeom prst="rect">
            <a:avLst/>
          </a:prstGeom>
          <a:noFill/>
          <a:ln>
            <a:noFill/>
          </a:ln>
        </p:spPr>
      </p:pic>
      <p:sp>
        <p:nvSpPr>
          <p:cNvPr id="341" name="Google Shape;341;p36"/>
          <p:cNvSpPr/>
          <p:nvPr/>
        </p:nvSpPr>
        <p:spPr>
          <a:xfrm>
            <a:off x="607175" y="164838"/>
            <a:ext cx="2810400" cy="86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6"/>
          <p:cNvSpPr/>
          <p:nvPr/>
        </p:nvSpPr>
        <p:spPr>
          <a:xfrm>
            <a:off x="607175" y="2762561"/>
            <a:ext cx="2810400" cy="86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4593350" y="2762563"/>
            <a:ext cx="2892000" cy="86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6"/>
          <p:cNvSpPr/>
          <p:nvPr/>
        </p:nvSpPr>
        <p:spPr>
          <a:xfrm>
            <a:off x="4593350" y="164838"/>
            <a:ext cx="2892000" cy="867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169050" y="-8712"/>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130650" y="2589013"/>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8289645" y="468375"/>
            <a:ext cx="173400" cy="1543800"/>
          </a:xfrm>
          <a:prstGeom prst="upDown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txBox="1"/>
          <p:nvPr/>
        </p:nvSpPr>
        <p:spPr>
          <a:xfrm>
            <a:off x="8344100" y="135450"/>
            <a:ext cx="73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aleway"/>
                <a:ea typeface="Raleway"/>
                <a:cs typeface="Raleway"/>
                <a:sym typeface="Raleway"/>
              </a:rPr>
              <a:t>warm, salty</a:t>
            </a:r>
            <a:endParaRPr>
              <a:latin typeface="Raleway"/>
              <a:ea typeface="Raleway"/>
              <a:cs typeface="Raleway"/>
              <a:sym typeface="Raleway"/>
            </a:endParaRPr>
          </a:p>
        </p:txBody>
      </p:sp>
      <p:sp>
        <p:nvSpPr>
          <p:cNvPr id="349" name="Google Shape;349;p36"/>
          <p:cNvSpPr txBox="1"/>
          <p:nvPr/>
        </p:nvSpPr>
        <p:spPr>
          <a:xfrm>
            <a:off x="8344100" y="1658300"/>
            <a:ext cx="737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aleway"/>
                <a:ea typeface="Raleway"/>
                <a:cs typeface="Raleway"/>
                <a:sym typeface="Raleway"/>
              </a:rPr>
              <a:t>cool, fresh</a:t>
            </a:r>
            <a:endParaRPr>
              <a:latin typeface="Raleway"/>
              <a:ea typeface="Raleway"/>
              <a:cs typeface="Raleway"/>
              <a:sym typeface="Raleway"/>
            </a:endParaRPr>
          </a:p>
        </p:txBody>
      </p:sp>
      <p:sp>
        <p:nvSpPr>
          <p:cNvPr id="350" name="Google Shape;350;p36"/>
          <p:cNvSpPr/>
          <p:nvPr/>
        </p:nvSpPr>
        <p:spPr>
          <a:xfrm>
            <a:off x="8289645" y="3022825"/>
            <a:ext cx="173400" cy="1543800"/>
          </a:xfrm>
          <a:prstGeom prst="upDownArrow">
            <a:avLst>
              <a:gd name="adj1" fmla="val 50000"/>
              <a:gd name="adj2"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txBox="1"/>
          <p:nvPr/>
        </p:nvSpPr>
        <p:spPr>
          <a:xfrm>
            <a:off x="8332392" y="4169950"/>
            <a:ext cx="864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aleway"/>
                <a:ea typeface="Raleway"/>
                <a:cs typeface="Raleway"/>
                <a:sym typeface="Raleway"/>
              </a:rPr>
              <a:t>recently at the surface</a:t>
            </a:r>
            <a:endParaRPr sz="1200">
              <a:latin typeface="Raleway"/>
              <a:ea typeface="Raleway"/>
              <a:cs typeface="Raleway"/>
              <a:sym typeface="Raleway"/>
            </a:endParaRPr>
          </a:p>
        </p:txBody>
      </p:sp>
      <p:sp>
        <p:nvSpPr>
          <p:cNvPr id="352" name="Google Shape;352;p36"/>
          <p:cNvSpPr txBox="1"/>
          <p:nvPr/>
        </p:nvSpPr>
        <p:spPr>
          <a:xfrm>
            <a:off x="8332392" y="2762550"/>
            <a:ext cx="864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aleway"/>
                <a:ea typeface="Raleway"/>
                <a:cs typeface="Raleway"/>
                <a:sym typeface="Raleway"/>
              </a:rPr>
              <a:t>“old” waters</a:t>
            </a:r>
            <a:endParaRPr sz="1200">
              <a:latin typeface="Raleway"/>
              <a:ea typeface="Raleway"/>
              <a:cs typeface="Raleway"/>
              <a:sym typeface="Raleway"/>
            </a:endParaRPr>
          </a:p>
        </p:txBody>
      </p:sp>
      <p:sp>
        <p:nvSpPr>
          <p:cNvPr id="353" name="Google Shape;353;p36"/>
          <p:cNvSpPr/>
          <p:nvPr/>
        </p:nvSpPr>
        <p:spPr>
          <a:xfrm>
            <a:off x="3973450" y="1605850"/>
            <a:ext cx="3304800" cy="1561200"/>
          </a:xfrm>
          <a:prstGeom prst="rect">
            <a:avLst/>
          </a:prstGeom>
          <a:solidFill>
            <a:srgbClr val="EAD1D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Injection of high oxygen (low AOU), low spice waters to depth at edges of eddies</a:t>
            </a:r>
            <a:endParaRPr sz="1800">
              <a:latin typeface="Raleway"/>
              <a:ea typeface="Raleway"/>
              <a:cs typeface="Raleway"/>
              <a:sym typeface="Raleway"/>
            </a:endParaRPr>
          </a:p>
        </p:txBody>
      </p:sp>
      <p:cxnSp>
        <p:nvCxnSpPr>
          <p:cNvPr id="354" name="Google Shape;354;p36"/>
          <p:cNvCxnSpPr/>
          <p:nvPr/>
        </p:nvCxnSpPr>
        <p:spPr>
          <a:xfrm rot="10800000">
            <a:off x="2949925" y="1206975"/>
            <a:ext cx="1197000" cy="650400"/>
          </a:xfrm>
          <a:prstGeom prst="straightConnector1">
            <a:avLst/>
          </a:prstGeom>
          <a:noFill/>
          <a:ln w="28575" cap="flat" cmpd="sng">
            <a:solidFill>
              <a:schemeClr val="dk2"/>
            </a:solidFill>
            <a:prstDash val="solid"/>
            <a:round/>
            <a:headEnd type="none" w="med" len="med"/>
            <a:tailEnd type="triangle" w="med" len="med"/>
          </a:ln>
        </p:spPr>
      </p:cxnSp>
      <p:cxnSp>
        <p:nvCxnSpPr>
          <p:cNvPr id="355" name="Google Shape;355;p36"/>
          <p:cNvCxnSpPr/>
          <p:nvPr/>
        </p:nvCxnSpPr>
        <p:spPr>
          <a:xfrm flipH="1">
            <a:off x="1952500" y="2967550"/>
            <a:ext cx="2329500" cy="8067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361" name="Google Shape;361;p37"/>
          <p:cNvPicPr preferRelativeResize="0"/>
          <p:nvPr/>
        </p:nvPicPr>
        <p:blipFill>
          <a:blip r:embed="rId3">
            <a:alphaModFix/>
          </a:blip>
          <a:stretch>
            <a:fillRect/>
          </a:stretch>
        </p:blipFill>
        <p:spPr>
          <a:xfrm>
            <a:off x="311700" y="341824"/>
            <a:ext cx="8520600" cy="4459850"/>
          </a:xfrm>
          <a:prstGeom prst="rect">
            <a:avLst/>
          </a:prstGeom>
          <a:noFill/>
          <a:ln>
            <a:noFill/>
          </a:ln>
        </p:spPr>
      </p:pic>
      <p:sp>
        <p:nvSpPr>
          <p:cNvPr id="362" name="Google Shape;362;p37"/>
          <p:cNvSpPr/>
          <p:nvPr/>
        </p:nvSpPr>
        <p:spPr>
          <a:xfrm>
            <a:off x="311700" y="15091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5788525" y="3418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9" name="Google Shape;369;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70" name="Google Shape;370;p38"/>
          <p:cNvPicPr preferRelativeResize="0"/>
          <p:nvPr/>
        </p:nvPicPr>
        <p:blipFill>
          <a:blip r:embed="rId3">
            <a:alphaModFix/>
          </a:blip>
          <a:stretch>
            <a:fillRect/>
          </a:stretch>
        </p:blipFill>
        <p:spPr>
          <a:xfrm>
            <a:off x="311700" y="341824"/>
            <a:ext cx="8520600" cy="4459850"/>
          </a:xfrm>
          <a:prstGeom prst="rect">
            <a:avLst/>
          </a:prstGeom>
          <a:noFill/>
          <a:ln>
            <a:noFill/>
          </a:ln>
        </p:spPr>
      </p:pic>
      <p:sp>
        <p:nvSpPr>
          <p:cNvPr id="371" name="Google Shape;371;p38"/>
          <p:cNvSpPr/>
          <p:nvPr/>
        </p:nvSpPr>
        <p:spPr>
          <a:xfrm>
            <a:off x="311700" y="15091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5788525" y="3418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416325" y="3478150"/>
            <a:ext cx="3304800" cy="1561200"/>
          </a:xfrm>
          <a:prstGeom prst="rect">
            <a:avLst/>
          </a:prstGeom>
          <a:solidFill>
            <a:srgbClr val="EAD1D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Low AOU anomaly waters at depth at the edge of an eddy observed by gliders</a:t>
            </a:r>
            <a:endParaRPr sz="1800">
              <a:latin typeface="Raleway"/>
              <a:ea typeface="Raleway"/>
              <a:cs typeface="Raleway"/>
              <a:sym typeface="Raleway"/>
            </a:endParaRPr>
          </a:p>
        </p:txBody>
      </p:sp>
      <p:cxnSp>
        <p:nvCxnSpPr>
          <p:cNvPr id="374" name="Google Shape;374;p38"/>
          <p:cNvCxnSpPr/>
          <p:nvPr/>
        </p:nvCxnSpPr>
        <p:spPr>
          <a:xfrm flipH="1">
            <a:off x="2845125" y="2367925"/>
            <a:ext cx="1231500" cy="1370400"/>
          </a:xfrm>
          <a:prstGeom prst="straightConnector1">
            <a:avLst/>
          </a:prstGeom>
          <a:noFill/>
          <a:ln w="28575" cap="flat" cmpd="sng">
            <a:solidFill>
              <a:schemeClr val="dk2"/>
            </a:solidFill>
            <a:prstDash val="solid"/>
            <a:round/>
            <a:headEnd type="triangl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9" name="Google Shape;369;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70" name="Google Shape;370;p38"/>
          <p:cNvPicPr preferRelativeResize="0"/>
          <p:nvPr/>
        </p:nvPicPr>
        <p:blipFill>
          <a:blip r:embed="rId3">
            <a:alphaModFix/>
          </a:blip>
          <a:stretch>
            <a:fillRect/>
          </a:stretch>
        </p:blipFill>
        <p:spPr>
          <a:xfrm>
            <a:off x="311700" y="341824"/>
            <a:ext cx="8520600" cy="4459850"/>
          </a:xfrm>
          <a:prstGeom prst="rect">
            <a:avLst/>
          </a:prstGeom>
          <a:noFill/>
          <a:ln>
            <a:noFill/>
          </a:ln>
        </p:spPr>
      </p:pic>
      <p:sp>
        <p:nvSpPr>
          <p:cNvPr id="371" name="Google Shape;371;p38"/>
          <p:cNvSpPr/>
          <p:nvPr/>
        </p:nvSpPr>
        <p:spPr>
          <a:xfrm>
            <a:off x="311700" y="1509150"/>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5788525" y="3418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416325" y="3478150"/>
            <a:ext cx="3304800" cy="1561200"/>
          </a:xfrm>
          <a:prstGeom prst="rect">
            <a:avLst/>
          </a:prstGeom>
          <a:solidFill>
            <a:srgbClr val="EAD1D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Low AOU anomaly waters at depth at the edge of an eddy observed by gliders</a:t>
            </a:r>
            <a:endParaRPr sz="1800">
              <a:latin typeface="Raleway"/>
              <a:ea typeface="Raleway"/>
              <a:cs typeface="Raleway"/>
              <a:sym typeface="Raleway"/>
            </a:endParaRPr>
          </a:p>
        </p:txBody>
      </p:sp>
      <p:cxnSp>
        <p:nvCxnSpPr>
          <p:cNvPr id="374" name="Google Shape;374;p38"/>
          <p:cNvCxnSpPr/>
          <p:nvPr/>
        </p:nvCxnSpPr>
        <p:spPr>
          <a:xfrm flipH="1">
            <a:off x="2845125" y="2367925"/>
            <a:ext cx="1231500" cy="1370400"/>
          </a:xfrm>
          <a:prstGeom prst="straightConnector1">
            <a:avLst/>
          </a:prstGeom>
          <a:noFill/>
          <a:ln w="28575" cap="flat" cmpd="sng">
            <a:solidFill>
              <a:schemeClr val="dk2"/>
            </a:solidFill>
            <a:prstDash val="solid"/>
            <a:round/>
            <a:headEnd type="triangle" w="med" len="med"/>
            <a:tailEnd type="none" w="med" len="med"/>
          </a:ln>
        </p:spPr>
      </p:cxnSp>
      <p:sp>
        <p:nvSpPr>
          <p:cNvPr id="9" name="Google Shape;373;p38">
            <a:extLst>
              <a:ext uri="{FF2B5EF4-FFF2-40B4-BE49-F238E27FC236}">
                <a16:creationId xmlns:a16="http://schemas.microsoft.com/office/drawing/2014/main" id="{AFF869E0-9F76-E247-9FFE-25DBD17925D9}"/>
              </a:ext>
            </a:extLst>
          </p:cNvPr>
          <p:cNvSpPr/>
          <p:nvPr/>
        </p:nvSpPr>
        <p:spPr>
          <a:xfrm>
            <a:off x="2726575" y="164850"/>
            <a:ext cx="3304800" cy="1561200"/>
          </a:xfrm>
          <a:prstGeom prst="rect">
            <a:avLst/>
          </a:prstGeom>
          <a:solidFill>
            <a:srgbClr val="EAD1D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Raleway"/>
                <a:ea typeface="Raleway"/>
                <a:cs typeface="Raleway"/>
                <a:sym typeface="Raleway"/>
              </a:rPr>
              <a:t>Floats may not be capturing full variability in high EKE regions of the ACC</a:t>
            </a:r>
            <a:endParaRPr sz="1800" dirty="0">
              <a:latin typeface="Raleway"/>
              <a:ea typeface="Raleway"/>
              <a:cs typeface="Raleway"/>
              <a:sym typeface="Raleway"/>
            </a:endParaRPr>
          </a:p>
        </p:txBody>
      </p:sp>
    </p:spTree>
    <p:extLst>
      <p:ext uri="{BB962C8B-B14F-4D97-AF65-F5344CB8AC3E}">
        <p14:creationId xmlns:p14="http://schemas.microsoft.com/office/powerpoint/2010/main" val="1294548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9"/>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1" name="Google Shape;381;p39"/>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382" name="Google Shape;382;p39"/>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383" name="Google Shape;383;p39"/>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 name="Google Shape;384;p39"/>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385" name="Google Shape;385;p39"/>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386" name="Google Shape;386;p39"/>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cxnSp>
        <p:nvCxnSpPr>
          <p:cNvPr id="387" name="Google Shape;387;p39"/>
          <p:cNvCxnSpPr/>
          <p:nvPr/>
        </p:nvCxnSpPr>
        <p:spPr>
          <a:xfrm>
            <a:off x="1092660" y="1493911"/>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388" name="Google Shape;388;p39"/>
          <p:cNvCxnSpPr/>
          <p:nvPr/>
        </p:nvCxnSpPr>
        <p:spPr>
          <a:xfrm>
            <a:off x="1092673" y="2085250"/>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389" name="Google Shape;389;p39"/>
          <p:cNvCxnSpPr/>
          <p:nvPr/>
        </p:nvCxnSpPr>
        <p:spPr>
          <a:xfrm>
            <a:off x="1092685" y="2676589"/>
            <a:ext cx="1998600" cy="0"/>
          </a:xfrm>
          <a:prstGeom prst="straightConnector1">
            <a:avLst/>
          </a:prstGeom>
          <a:noFill/>
          <a:ln w="9525" cap="flat" cmpd="sng">
            <a:solidFill>
              <a:srgbClr val="595959"/>
            </a:solidFill>
            <a:prstDash val="solid"/>
            <a:round/>
            <a:headEnd type="none" w="med" len="med"/>
            <a:tailEnd type="none" w="med" len="med"/>
          </a:ln>
        </p:spPr>
      </p:cxnSp>
      <p:sp>
        <p:nvSpPr>
          <p:cNvPr id="390" name="Google Shape;390;p39"/>
          <p:cNvSpPr/>
          <p:nvPr/>
        </p:nvSpPr>
        <p:spPr>
          <a:xfrm>
            <a:off x="4215425" y="1561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9"/>
          <p:cNvSpPr/>
          <p:nvPr/>
        </p:nvSpPr>
        <p:spPr>
          <a:xfrm>
            <a:off x="4215425" y="16616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9"/>
          <p:cNvSpPr/>
          <p:nvPr/>
        </p:nvSpPr>
        <p:spPr>
          <a:xfrm>
            <a:off x="4215425" y="3227850"/>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txBox="1"/>
          <p:nvPr/>
        </p:nvSpPr>
        <p:spPr>
          <a:xfrm>
            <a:off x="3783975" y="1001381"/>
            <a:ext cx="2163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B4A7D6"/>
                </a:solidFill>
                <a:latin typeface="Raleway"/>
                <a:ea typeface="Raleway"/>
                <a:cs typeface="Raleway"/>
                <a:sym typeface="Raleway"/>
              </a:rPr>
              <a:t>Low AOU: more recently ventilated</a:t>
            </a:r>
            <a:endParaRPr sz="1800">
              <a:solidFill>
                <a:srgbClr val="B4A7D6"/>
              </a:solidFill>
              <a:latin typeface="Raleway"/>
              <a:ea typeface="Raleway"/>
              <a:cs typeface="Raleway"/>
              <a:sym typeface="Raleway"/>
            </a:endParaRPr>
          </a:p>
        </p:txBody>
      </p:sp>
      <p:sp>
        <p:nvSpPr>
          <p:cNvPr id="394" name="Google Shape;394;p39"/>
          <p:cNvSpPr txBox="1"/>
          <p:nvPr/>
        </p:nvSpPr>
        <p:spPr>
          <a:xfrm>
            <a:off x="3783975" y="2749043"/>
            <a:ext cx="2163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674EA7"/>
                </a:solidFill>
                <a:latin typeface="Raleway"/>
                <a:ea typeface="Raleway"/>
                <a:cs typeface="Raleway"/>
                <a:sym typeface="Raleway"/>
              </a:rPr>
              <a:t>High AOU: less recently ventilated</a:t>
            </a:r>
            <a:endParaRPr sz="1800">
              <a:solidFill>
                <a:srgbClr val="674EA7"/>
              </a:solidFill>
              <a:latin typeface="Raleway"/>
              <a:ea typeface="Raleway"/>
              <a:cs typeface="Raleway"/>
              <a:sym typeface="Raleway"/>
            </a:endParaRPr>
          </a:p>
        </p:txBody>
      </p:sp>
      <p:sp>
        <p:nvSpPr>
          <p:cNvPr id="395" name="Google Shape;395;p39"/>
          <p:cNvSpPr txBox="1"/>
          <p:nvPr/>
        </p:nvSpPr>
        <p:spPr>
          <a:xfrm>
            <a:off x="4215425" y="114975"/>
            <a:ext cx="4690036"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Raleway"/>
                <a:ea typeface="Raleway"/>
                <a:cs typeface="Raleway"/>
                <a:sym typeface="Raleway"/>
              </a:rPr>
              <a:t>AOU = O</a:t>
            </a:r>
            <a:r>
              <a:rPr lang="en" sz="2800" baseline="-25000">
                <a:latin typeface="Raleway"/>
                <a:ea typeface="Raleway"/>
                <a:cs typeface="Raleway"/>
                <a:sym typeface="Raleway"/>
              </a:rPr>
              <a:t>2,saturated</a:t>
            </a:r>
            <a:r>
              <a:rPr lang="en" sz="2800">
                <a:latin typeface="Raleway"/>
                <a:ea typeface="Raleway"/>
                <a:cs typeface="Raleway"/>
                <a:sym typeface="Raleway"/>
              </a:rPr>
              <a:t> - O</a:t>
            </a:r>
            <a:r>
              <a:rPr lang="en" sz="2800" baseline="-25000">
                <a:latin typeface="Raleway"/>
                <a:ea typeface="Raleway"/>
                <a:cs typeface="Raleway"/>
                <a:sym typeface="Raleway"/>
              </a:rPr>
              <a:t>2,measured</a:t>
            </a:r>
            <a:endParaRPr sz="2800" baseline="-25000">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0"/>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 name="Google Shape;402;p40"/>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403" name="Google Shape;403;p40"/>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404" name="Google Shape;404;p40"/>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5" name="Google Shape;405;p40"/>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406" name="Google Shape;406;p40"/>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407" name="Google Shape;407;p40"/>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408" name="Google Shape;408;p40"/>
          <p:cNvSpPr/>
          <p:nvPr/>
        </p:nvSpPr>
        <p:spPr>
          <a:xfrm>
            <a:off x="4215425" y="1561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4215425" y="16616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4215425" y="3227850"/>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075297" y="1885148"/>
            <a:ext cx="791532" cy="615600"/>
          </a:xfrm>
          <a:prstGeom prst="cloud">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3" name="Google Shape;413;p40"/>
          <p:cNvCxnSpPr/>
          <p:nvPr/>
        </p:nvCxnSpPr>
        <p:spPr>
          <a:xfrm rot="10800000" flipH="1">
            <a:off x="850025" y="1032300"/>
            <a:ext cx="1509300" cy="1240200"/>
          </a:xfrm>
          <a:prstGeom prst="straightConnector1">
            <a:avLst/>
          </a:prstGeom>
          <a:noFill/>
          <a:ln w="9525" cap="flat" cmpd="sng">
            <a:solidFill>
              <a:srgbClr val="595959"/>
            </a:solidFill>
            <a:prstDash val="solid"/>
            <a:round/>
            <a:headEnd type="none" w="med" len="med"/>
            <a:tailEnd type="none" w="med" len="med"/>
          </a:ln>
        </p:spPr>
      </p:cxnSp>
      <p:cxnSp>
        <p:nvCxnSpPr>
          <p:cNvPr id="414" name="Google Shape;414;p40"/>
          <p:cNvCxnSpPr/>
          <p:nvPr/>
        </p:nvCxnSpPr>
        <p:spPr>
          <a:xfrm rot="10800000" flipH="1">
            <a:off x="850025" y="1026850"/>
            <a:ext cx="2359500" cy="2156400"/>
          </a:xfrm>
          <a:prstGeom prst="straightConnector1">
            <a:avLst/>
          </a:prstGeom>
          <a:noFill/>
          <a:ln w="9525" cap="flat" cmpd="sng">
            <a:solidFill>
              <a:srgbClr val="595959"/>
            </a:solidFill>
            <a:prstDash val="solid"/>
            <a:round/>
            <a:headEnd type="none" w="med" len="med"/>
            <a:tailEnd type="none" w="med" len="med"/>
          </a:ln>
        </p:spPr>
      </p:cxnSp>
      <p:cxnSp>
        <p:nvCxnSpPr>
          <p:cNvPr id="415" name="Google Shape;415;p40"/>
          <p:cNvCxnSpPr/>
          <p:nvPr/>
        </p:nvCxnSpPr>
        <p:spPr>
          <a:xfrm rot="10800000" flipH="1">
            <a:off x="867375" y="1740250"/>
            <a:ext cx="2445900" cy="2232300"/>
          </a:xfrm>
          <a:prstGeom prst="straightConnector1">
            <a:avLst/>
          </a:prstGeom>
          <a:noFill/>
          <a:ln w="9525" cap="flat" cmpd="sng">
            <a:solidFill>
              <a:srgbClr val="595959"/>
            </a:solidFill>
            <a:prstDash val="solid"/>
            <a:round/>
            <a:headEnd type="none" w="med" len="med"/>
            <a:tailEnd type="none" w="med" len="med"/>
          </a:ln>
        </p:spPr>
      </p:cxnSp>
      <p:cxnSp>
        <p:nvCxnSpPr>
          <p:cNvPr id="416" name="Google Shape;416;p40"/>
          <p:cNvCxnSpPr/>
          <p:nvPr/>
        </p:nvCxnSpPr>
        <p:spPr>
          <a:xfrm flipH="1">
            <a:off x="1506100" y="910750"/>
            <a:ext cx="1330200" cy="1265700"/>
          </a:xfrm>
          <a:prstGeom prst="straightConnector1">
            <a:avLst/>
          </a:prstGeom>
          <a:noFill/>
          <a:ln w="28575" cap="flat" cmpd="sng">
            <a:solidFill>
              <a:srgbClr val="999999"/>
            </a:solidFill>
            <a:prstDash val="solid"/>
            <a:round/>
            <a:headEnd type="none" w="med" len="med"/>
            <a:tailEnd type="triangle" w="med" len="med"/>
          </a:ln>
        </p:spPr>
      </p:cxnSp>
      <p:sp>
        <p:nvSpPr>
          <p:cNvPr id="417" name="Google Shape;417;p40"/>
          <p:cNvSpPr txBox="1"/>
          <p:nvPr/>
        </p:nvSpPr>
        <p:spPr>
          <a:xfrm>
            <a:off x="3632000" y="1740250"/>
            <a:ext cx="2359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rgbClr val="8E7CC3"/>
                </a:solidFill>
                <a:latin typeface="Raleway"/>
                <a:ea typeface="Raleway"/>
                <a:cs typeface="Raleway"/>
                <a:sym typeface="Raleway"/>
              </a:rPr>
              <a:t>Subduction along density surfaces can lead to low AOU water at depth</a:t>
            </a:r>
            <a:endParaRPr sz="1800" dirty="0">
              <a:solidFill>
                <a:srgbClr val="8E7CC3"/>
              </a:solidFill>
              <a:latin typeface="Raleway"/>
              <a:ea typeface="Raleway"/>
              <a:cs typeface="Raleway"/>
              <a:sym typeface="Raleway"/>
            </a:endParaRPr>
          </a:p>
        </p:txBody>
      </p:sp>
      <p:sp>
        <p:nvSpPr>
          <p:cNvPr id="20" name="Google Shape;395;p39">
            <a:extLst>
              <a:ext uri="{FF2B5EF4-FFF2-40B4-BE49-F238E27FC236}">
                <a16:creationId xmlns:a16="http://schemas.microsoft.com/office/drawing/2014/main" id="{6688EDD7-BD78-E14A-B42C-FF0B15407A63}"/>
              </a:ext>
            </a:extLst>
          </p:cNvPr>
          <p:cNvSpPr txBox="1"/>
          <p:nvPr/>
        </p:nvSpPr>
        <p:spPr>
          <a:xfrm>
            <a:off x="4215425" y="114975"/>
            <a:ext cx="4690036"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Raleway"/>
                <a:ea typeface="Raleway"/>
                <a:cs typeface="Raleway"/>
                <a:sym typeface="Raleway"/>
              </a:rPr>
              <a:t>AOU = O</a:t>
            </a:r>
            <a:r>
              <a:rPr lang="en" sz="2800" baseline="-25000">
                <a:latin typeface="Raleway"/>
                <a:ea typeface="Raleway"/>
                <a:cs typeface="Raleway"/>
                <a:sym typeface="Raleway"/>
              </a:rPr>
              <a:t>2,saturated</a:t>
            </a:r>
            <a:r>
              <a:rPr lang="en" sz="2800">
                <a:latin typeface="Raleway"/>
                <a:ea typeface="Raleway"/>
                <a:cs typeface="Raleway"/>
                <a:sym typeface="Raleway"/>
              </a:rPr>
              <a:t> - O</a:t>
            </a:r>
            <a:r>
              <a:rPr lang="en" sz="2800" baseline="-25000">
                <a:latin typeface="Raleway"/>
                <a:ea typeface="Raleway"/>
                <a:cs typeface="Raleway"/>
                <a:sym typeface="Raleway"/>
              </a:rPr>
              <a:t>2,measured</a:t>
            </a:r>
            <a:endParaRPr sz="2800" baseline="-25000">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117700" y="794275"/>
            <a:ext cx="5582076" cy="3797851"/>
          </a:xfrm>
          <a:prstGeom prst="rect">
            <a:avLst/>
          </a:prstGeom>
          <a:noFill/>
          <a:ln>
            <a:noFill/>
          </a:ln>
        </p:spPr>
      </p:pic>
      <p:sp>
        <p:nvSpPr>
          <p:cNvPr id="75" name="Google Shape;75;p15"/>
          <p:cNvSpPr txBox="1"/>
          <p:nvPr/>
        </p:nvSpPr>
        <p:spPr>
          <a:xfrm>
            <a:off x="425000" y="4102650"/>
            <a:ext cx="199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Gille+ (2022)</a:t>
            </a:r>
            <a:endParaRPr sz="1300">
              <a:latin typeface="Raleway"/>
              <a:ea typeface="Raleway"/>
              <a:cs typeface="Raleway"/>
              <a:sym typeface="Raleway"/>
            </a:endParaRPr>
          </a:p>
          <a:p>
            <a:pPr marL="0" lvl="0" indent="0" algn="l" rtl="0">
              <a:spcBef>
                <a:spcPts val="0"/>
              </a:spcBef>
              <a:spcAft>
                <a:spcPts val="0"/>
              </a:spcAft>
              <a:buNone/>
            </a:pPr>
            <a:r>
              <a:rPr lang="en" sz="1300">
                <a:latin typeface="Raleway"/>
                <a:ea typeface="Raleway"/>
                <a:cs typeface="Raleway"/>
                <a:sym typeface="Raleway"/>
              </a:rPr>
              <a:t>Figure by Katy Sheen</a:t>
            </a:r>
            <a:endParaRPr sz="1300">
              <a:latin typeface="Raleway"/>
              <a:ea typeface="Raleway"/>
              <a:cs typeface="Raleway"/>
              <a:sym typeface="Raleway"/>
            </a:endParaRPr>
          </a:p>
        </p:txBody>
      </p:sp>
      <p:sp>
        <p:nvSpPr>
          <p:cNvPr id="76" name="Google Shape;76;p15"/>
          <p:cNvSpPr/>
          <p:nvPr/>
        </p:nvSpPr>
        <p:spPr>
          <a:xfrm>
            <a:off x="5976175" y="3443450"/>
            <a:ext cx="2992500" cy="1457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Reduced stratification, allowing surface waters to have low PV values </a:t>
            </a:r>
            <a:endParaRPr sz="1800">
              <a:latin typeface="Raleway"/>
              <a:ea typeface="Raleway"/>
              <a:cs typeface="Raleway"/>
              <a:sym typeface="Raleway"/>
            </a:endParaRPr>
          </a:p>
        </p:txBody>
      </p:sp>
      <p:sp>
        <p:nvSpPr>
          <p:cNvPr id="77" name="Google Shape;77;p15"/>
          <p:cNvSpPr/>
          <p:nvPr/>
        </p:nvSpPr>
        <p:spPr>
          <a:xfrm>
            <a:off x="5976175" y="199600"/>
            <a:ext cx="2992500" cy="1457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Subject to persistent wind forcing aligned with fronts</a:t>
            </a:r>
            <a:endParaRPr sz="1800">
              <a:latin typeface="Raleway"/>
              <a:ea typeface="Raleway"/>
              <a:cs typeface="Raleway"/>
              <a:sym typeface="Raleway"/>
            </a:endParaRPr>
          </a:p>
        </p:txBody>
      </p:sp>
      <p:sp>
        <p:nvSpPr>
          <p:cNvPr id="78" name="Google Shape;78;p15"/>
          <p:cNvSpPr/>
          <p:nvPr/>
        </p:nvSpPr>
        <p:spPr>
          <a:xfrm>
            <a:off x="5976175" y="1821513"/>
            <a:ext cx="2992500" cy="1457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Characterized by vigorous eddies leading to strong lateral buoyancy gradients</a:t>
            </a:r>
            <a:endParaRPr sz="1800">
              <a:latin typeface="Raleway"/>
              <a:ea typeface="Raleway"/>
              <a:cs typeface="Raleway"/>
              <a:sym typeface="Raleway"/>
            </a:endParaRPr>
          </a:p>
        </p:txBody>
      </p:sp>
      <p:cxnSp>
        <p:nvCxnSpPr>
          <p:cNvPr id="79" name="Google Shape;79;p15"/>
          <p:cNvCxnSpPr>
            <a:stCxn id="76" idx="1"/>
          </p:cNvCxnSpPr>
          <p:nvPr/>
        </p:nvCxnSpPr>
        <p:spPr>
          <a:xfrm rot="10800000">
            <a:off x="3877075" y="2801600"/>
            <a:ext cx="2099100" cy="1370400"/>
          </a:xfrm>
          <a:prstGeom prst="straightConnector1">
            <a:avLst/>
          </a:prstGeom>
          <a:noFill/>
          <a:ln w="28575" cap="flat" cmpd="sng">
            <a:solidFill>
              <a:schemeClr val="dk2"/>
            </a:solidFill>
            <a:prstDash val="solid"/>
            <a:round/>
            <a:headEnd type="none" w="med" len="med"/>
            <a:tailEnd type="triangle" w="med" len="med"/>
          </a:ln>
        </p:spPr>
      </p:cxnSp>
      <p:cxnSp>
        <p:nvCxnSpPr>
          <p:cNvPr id="80" name="Google Shape;80;p15"/>
          <p:cNvCxnSpPr>
            <a:stCxn id="78" idx="1"/>
          </p:cNvCxnSpPr>
          <p:nvPr/>
        </p:nvCxnSpPr>
        <p:spPr>
          <a:xfrm rot="10800000">
            <a:off x="3408775" y="2428563"/>
            <a:ext cx="2567400" cy="121500"/>
          </a:xfrm>
          <a:prstGeom prst="straightConnector1">
            <a:avLst/>
          </a:prstGeom>
          <a:noFill/>
          <a:ln w="28575" cap="flat" cmpd="sng">
            <a:solidFill>
              <a:schemeClr val="dk2"/>
            </a:solidFill>
            <a:prstDash val="solid"/>
            <a:round/>
            <a:headEnd type="none" w="med" len="med"/>
            <a:tailEnd type="triangle" w="med" len="med"/>
          </a:ln>
        </p:spPr>
      </p:cxnSp>
      <p:cxnSp>
        <p:nvCxnSpPr>
          <p:cNvPr id="81" name="Google Shape;81;p15"/>
          <p:cNvCxnSpPr>
            <a:stCxn id="77" idx="1"/>
          </p:cNvCxnSpPr>
          <p:nvPr/>
        </p:nvCxnSpPr>
        <p:spPr>
          <a:xfrm flipH="1">
            <a:off x="4397575" y="928150"/>
            <a:ext cx="1578600" cy="6762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1"/>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1"/>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4" name="Google Shape;424;p41"/>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425" name="Google Shape;425;p41"/>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426" name="Google Shape;426;p41"/>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7" name="Google Shape;427;p41"/>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428" name="Google Shape;428;p41"/>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429" name="Google Shape;429;p41"/>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430" name="Google Shape;430;p41"/>
          <p:cNvSpPr/>
          <p:nvPr/>
        </p:nvSpPr>
        <p:spPr>
          <a:xfrm>
            <a:off x="4215425" y="1561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4215425" y="1661625"/>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1"/>
          <p:cNvSpPr/>
          <p:nvPr/>
        </p:nvSpPr>
        <p:spPr>
          <a:xfrm>
            <a:off x="4215425" y="3227850"/>
            <a:ext cx="321000" cy="26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1"/>
          <p:cNvSpPr/>
          <p:nvPr/>
        </p:nvSpPr>
        <p:spPr>
          <a:xfrm>
            <a:off x="1075297" y="1885148"/>
            <a:ext cx="791532" cy="615600"/>
          </a:xfrm>
          <a:prstGeom prst="cloud">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5" name="Google Shape;435;p41"/>
          <p:cNvCxnSpPr/>
          <p:nvPr/>
        </p:nvCxnSpPr>
        <p:spPr>
          <a:xfrm rot="10800000" flipH="1">
            <a:off x="850025" y="1032300"/>
            <a:ext cx="1509300" cy="1240200"/>
          </a:xfrm>
          <a:prstGeom prst="straightConnector1">
            <a:avLst/>
          </a:prstGeom>
          <a:noFill/>
          <a:ln w="9525" cap="flat" cmpd="sng">
            <a:solidFill>
              <a:srgbClr val="595959"/>
            </a:solidFill>
            <a:prstDash val="solid"/>
            <a:round/>
            <a:headEnd type="none" w="med" len="med"/>
            <a:tailEnd type="none" w="med" len="med"/>
          </a:ln>
        </p:spPr>
      </p:cxnSp>
      <p:cxnSp>
        <p:nvCxnSpPr>
          <p:cNvPr id="436" name="Google Shape;436;p41"/>
          <p:cNvCxnSpPr/>
          <p:nvPr/>
        </p:nvCxnSpPr>
        <p:spPr>
          <a:xfrm rot="10800000" flipH="1">
            <a:off x="850025" y="1026850"/>
            <a:ext cx="2359500" cy="2156400"/>
          </a:xfrm>
          <a:prstGeom prst="straightConnector1">
            <a:avLst/>
          </a:prstGeom>
          <a:noFill/>
          <a:ln w="9525" cap="flat" cmpd="sng">
            <a:solidFill>
              <a:srgbClr val="595959"/>
            </a:solidFill>
            <a:prstDash val="solid"/>
            <a:round/>
            <a:headEnd type="none" w="med" len="med"/>
            <a:tailEnd type="none" w="med" len="med"/>
          </a:ln>
        </p:spPr>
      </p:cxnSp>
      <p:cxnSp>
        <p:nvCxnSpPr>
          <p:cNvPr id="437" name="Google Shape;437;p41"/>
          <p:cNvCxnSpPr/>
          <p:nvPr/>
        </p:nvCxnSpPr>
        <p:spPr>
          <a:xfrm rot="10800000" flipH="1">
            <a:off x="867375" y="1740250"/>
            <a:ext cx="2445900" cy="2232300"/>
          </a:xfrm>
          <a:prstGeom prst="straightConnector1">
            <a:avLst/>
          </a:prstGeom>
          <a:noFill/>
          <a:ln w="9525" cap="flat" cmpd="sng">
            <a:solidFill>
              <a:srgbClr val="595959"/>
            </a:solidFill>
            <a:prstDash val="solid"/>
            <a:round/>
            <a:headEnd type="none" w="med" len="med"/>
            <a:tailEnd type="none" w="med" len="med"/>
          </a:ln>
        </p:spPr>
      </p:cxnSp>
      <p:cxnSp>
        <p:nvCxnSpPr>
          <p:cNvPr id="438" name="Google Shape;438;p41"/>
          <p:cNvCxnSpPr/>
          <p:nvPr/>
        </p:nvCxnSpPr>
        <p:spPr>
          <a:xfrm flipH="1">
            <a:off x="1506100" y="910750"/>
            <a:ext cx="1330200" cy="1265700"/>
          </a:xfrm>
          <a:prstGeom prst="straightConnector1">
            <a:avLst/>
          </a:prstGeom>
          <a:noFill/>
          <a:ln w="28575" cap="flat" cmpd="sng">
            <a:solidFill>
              <a:srgbClr val="999999"/>
            </a:solidFill>
            <a:prstDash val="solid"/>
            <a:round/>
            <a:headEnd type="none" w="med" len="med"/>
            <a:tailEnd type="triangle" w="med" len="med"/>
          </a:ln>
        </p:spPr>
      </p:cxnSp>
      <p:sp>
        <p:nvSpPr>
          <p:cNvPr id="439" name="Google Shape;439;p41"/>
          <p:cNvSpPr txBox="1"/>
          <p:nvPr/>
        </p:nvSpPr>
        <p:spPr>
          <a:xfrm>
            <a:off x="3632000" y="1740250"/>
            <a:ext cx="2359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rgbClr val="8E7CC3"/>
                </a:solidFill>
                <a:latin typeface="Raleway"/>
                <a:ea typeface="Raleway"/>
                <a:cs typeface="Raleway"/>
                <a:sym typeface="Raleway"/>
              </a:rPr>
              <a:t>Subduction along density surfaces can lead to low AOU water at depth</a:t>
            </a:r>
            <a:endParaRPr sz="1800" dirty="0">
              <a:solidFill>
                <a:srgbClr val="8E7CC3"/>
              </a:solidFill>
              <a:latin typeface="Raleway"/>
              <a:ea typeface="Raleway"/>
              <a:cs typeface="Raleway"/>
              <a:sym typeface="Raleway"/>
            </a:endParaRPr>
          </a:p>
        </p:txBody>
      </p:sp>
      <p:sp>
        <p:nvSpPr>
          <p:cNvPr id="440" name="Google Shape;440;p41"/>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sp>
        <p:nvSpPr>
          <p:cNvPr id="21" name="Google Shape;395;p39">
            <a:extLst>
              <a:ext uri="{FF2B5EF4-FFF2-40B4-BE49-F238E27FC236}">
                <a16:creationId xmlns:a16="http://schemas.microsoft.com/office/drawing/2014/main" id="{E4CBCA1E-D336-8345-8AAE-56FAB2738ADF}"/>
              </a:ext>
            </a:extLst>
          </p:cNvPr>
          <p:cNvSpPr txBox="1"/>
          <p:nvPr/>
        </p:nvSpPr>
        <p:spPr>
          <a:xfrm>
            <a:off x="4215425" y="114975"/>
            <a:ext cx="4690036"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Raleway"/>
                <a:ea typeface="Raleway"/>
                <a:cs typeface="Raleway"/>
                <a:sym typeface="Raleway"/>
              </a:rPr>
              <a:t>AOU = O</a:t>
            </a:r>
            <a:r>
              <a:rPr lang="en" sz="2800" baseline="-25000">
                <a:latin typeface="Raleway"/>
                <a:ea typeface="Raleway"/>
                <a:cs typeface="Raleway"/>
                <a:sym typeface="Raleway"/>
              </a:rPr>
              <a:t>2,saturated</a:t>
            </a:r>
            <a:r>
              <a:rPr lang="en" sz="2800">
                <a:latin typeface="Raleway"/>
                <a:ea typeface="Raleway"/>
                <a:cs typeface="Raleway"/>
                <a:sym typeface="Raleway"/>
              </a:rPr>
              <a:t> - O</a:t>
            </a:r>
            <a:r>
              <a:rPr lang="en" sz="2800" baseline="-25000">
                <a:latin typeface="Raleway"/>
                <a:ea typeface="Raleway"/>
                <a:cs typeface="Raleway"/>
                <a:sym typeface="Raleway"/>
              </a:rPr>
              <a:t>2,measured</a:t>
            </a:r>
            <a:endParaRPr sz="2800" baseline="-25000">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42"/>
          <p:cNvPicPr preferRelativeResize="0"/>
          <p:nvPr/>
        </p:nvPicPr>
        <p:blipFill>
          <a:blip r:embed="rId3">
            <a:alphaModFix/>
          </a:blip>
          <a:stretch>
            <a:fillRect/>
          </a:stretch>
        </p:blipFill>
        <p:spPr>
          <a:xfrm>
            <a:off x="3578402" y="628175"/>
            <a:ext cx="5619498" cy="3714850"/>
          </a:xfrm>
          <a:prstGeom prst="rect">
            <a:avLst/>
          </a:prstGeom>
          <a:noFill/>
          <a:ln>
            <a:noFill/>
          </a:ln>
        </p:spPr>
      </p:pic>
      <p:sp>
        <p:nvSpPr>
          <p:cNvPr id="446" name="Google Shape;446;p42"/>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8" name="Google Shape;448;p42"/>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449" name="Google Shape;449;p42"/>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450" name="Google Shape;450;p42"/>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455" name="Google Shape;455;p42"/>
          <p:cNvSpPr/>
          <p:nvPr/>
        </p:nvSpPr>
        <p:spPr>
          <a:xfrm>
            <a:off x="4619750" y="3937253"/>
            <a:ext cx="4015800" cy="468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txBox="1"/>
          <p:nvPr/>
        </p:nvSpPr>
        <p:spPr>
          <a:xfrm>
            <a:off x="5676200" y="3859300"/>
            <a:ext cx="234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Helvetica Neue"/>
                <a:ea typeface="Helvetica Neue"/>
                <a:cs typeface="Helvetica Neue"/>
                <a:sym typeface="Helvetica Neue"/>
              </a:rPr>
              <a:t>ΔAOU at Δh = 200 m </a:t>
            </a:r>
            <a:endParaRPr sz="1000">
              <a:latin typeface="Helvetica Neue"/>
              <a:ea typeface="Helvetica Neue"/>
              <a:cs typeface="Helvetica Neue"/>
              <a:sym typeface="Helvetica Neue"/>
            </a:endParaRPr>
          </a:p>
        </p:txBody>
      </p:sp>
      <p:sp>
        <p:nvSpPr>
          <p:cNvPr id="457" name="Google Shape;457;p42"/>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cxnSp>
        <p:nvCxnSpPr>
          <p:cNvPr id="458" name="Google Shape;458;p42"/>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459" name="Google Shape;459;p42"/>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43"/>
          <p:cNvPicPr preferRelativeResize="0"/>
          <p:nvPr/>
        </p:nvPicPr>
        <p:blipFill>
          <a:blip r:embed="rId3">
            <a:alphaModFix/>
          </a:blip>
          <a:stretch>
            <a:fillRect/>
          </a:stretch>
        </p:blipFill>
        <p:spPr>
          <a:xfrm>
            <a:off x="-48525" y="-990775"/>
            <a:ext cx="9241048" cy="6399175"/>
          </a:xfrm>
          <a:prstGeom prst="rect">
            <a:avLst/>
          </a:prstGeom>
          <a:noFill/>
          <a:ln>
            <a:noFill/>
          </a:ln>
          <a:effectLst>
            <a:outerShdw blurRad="57150" dist="19050" dir="5400000" algn="bl" rotWithShape="0">
              <a:srgbClr val="000000">
                <a:alpha val="23000"/>
              </a:srgbClr>
            </a:outerShdw>
          </a:effectLst>
        </p:spPr>
      </p:pic>
      <p:sp>
        <p:nvSpPr>
          <p:cNvPr id="465" name="Google Shape;465;p43"/>
          <p:cNvSpPr/>
          <p:nvPr/>
        </p:nvSpPr>
        <p:spPr>
          <a:xfrm>
            <a:off x="303575" y="1162275"/>
            <a:ext cx="8535000" cy="24027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Raleway"/>
                <a:ea typeface="Raleway"/>
                <a:cs typeface="Raleway"/>
                <a:sym typeface="Raleway"/>
              </a:rPr>
              <a:t>Can we expand these findings from a single high-EKE region to the full ACC? </a:t>
            </a:r>
            <a:endParaRPr sz="3200">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71" name="Google Shape;471;p4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72" name="Google Shape;472;p44"/>
          <p:cNvPicPr preferRelativeResize="0"/>
          <p:nvPr/>
        </p:nvPicPr>
        <p:blipFill rotWithShape="1">
          <a:blip r:embed="rId3">
            <a:alphaModFix/>
          </a:blip>
          <a:srcRect t="2123" r="47070"/>
          <a:stretch/>
        </p:blipFill>
        <p:spPr>
          <a:xfrm>
            <a:off x="0" y="615825"/>
            <a:ext cx="4740474" cy="3478875"/>
          </a:xfrm>
          <a:prstGeom prst="rect">
            <a:avLst/>
          </a:prstGeom>
          <a:noFill/>
          <a:ln>
            <a:noFill/>
          </a:ln>
        </p:spPr>
      </p:pic>
      <p:pic>
        <p:nvPicPr>
          <p:cNvPr id="473" name="Google Shape;473;p44" descr="Home"/>
          <p:cNvPicPr preferRelativeResize="0"/>
          <p:nvPr/>
        </p:nvPicPr>
        <p:blipFill rotWithShape="1">
          <a:blip r:embed="rId4">
            <a:alphaModFix/>
          </a:blip>
          <a:srcRect r="48135"/>
          <a:stretch/>
        </p:blipFill>
        <p:spPr>
          <a:xfrm>
            <a:off x="1561275" y="4094700"/>
            <a:ext cx="2272500" cy="857250"/>
          </a:xfrm>
          <a:prstGeom prst="rect">
            <a:avLst/>
          </a:prstGeom>
          <a:noFill/>
          <a:ln>
            <a:noFill/>
          </a:ln>
        </p:spPr>
      </p:pic>
      <p:sp>
        <p:nvSpPr>
          <p:cNvPr id="474" name="Google Shape;474;p44"/>
          <p:cNvSpPr txBox="1"/>
          <p:nvPr/>
        </p:nvSpPr>
        <p:spPr>
          <a:xfrm>
            <a:off x="7632850" y="4233475"/>
            <a:ext cx="1327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Dove+ (2022)</a:t>
            </a:r>
            <a:endParaRPr sz="1300"/>
          </a:p>
        </p:txBody>
      </p:sp>
      <p:pic>
        <p:nvPicPr>
          <p:cNvPr id="475" name="Google Shape;475;p44"/>
          <p:cNvPicPr preferRelativeResize="0"/>
          <p:nvPr/>
        </p:nvPicPr>
        <p:blipFill>
          <a:blip r:embed="rId5">
            <a:alphaModFix/>
          </a:blip>
          <a:stretch>
            <a:fillRect/>
          </a:stretch>
        </p:blipFill>
        <p:spPr>
          <a:xfrm>
            <a:off x="4639126" y="615825"/>
            <a:ext cx="4572330" cy="3399706"/>
          </a:xfrm>
          <a:prstGeom prst="rect">
            <a:avLst/>
          </a:prstGeom>
          <a:noFill/>
          <a:ln>
            <a:noFill/>
          </a:ln>
        </p:spPr>
      </p:pic>
      <p:sp>
        <p:nvSpPr>
          <p:cNvPr id="476" name="Google Shape;476;p44"/>
          <p:cNvSpPr/>
          <p:nvPr/>
        </p:nvSpPr>
        <p:spPr>
          <a:xfrm>
            <a:off x="745950" y="546350"/>
            <a:ext cx="3600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4518425" y="6158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5"/>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4" name="Google Shape;484;p45"/>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485" name="Google Shape;485;p45"/>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486" name="Google Shape;486;p45"/>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7" name="Google Shape;487;p45"/>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488" name="Google Shape;488;p45"/>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489" name="Google Shape;489;p45"/>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490" name="Google Shape;490;p45"/>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sp>
        <p:nvSpPr>
          <p:cNvPr id="491" name="Google Shape;491;p45"/>
          <p:cNvSpPr/>
          <p:nvPr/>
        </p:nvSpPr>
        <p:spPr>
          <a:xfrm>
            <a:off x="6504563" y="3003388"/>
            <a:ext cx="381600" cy="12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2" name="Google Shape;492;p45"/>
          <p:cNvCxnSpPr/>
          <p:nvPr/>
        </p:nvCxnSpPr>
        <p:spPr>
          <a:xfrm>
            <a:off x="1092660" y="1493911"/>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493" name="Google Shape;493;p45"/>
          <p:cNvCxnSpPr/>
          <p:nvPr/>
        </p:nvCxnSpPr>
        <p:spPr>
          <a:xfrm>
            <a:off x="1092673" y="2085250"/>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494" name="Google Shape;494;p45"/>
          <p:cNvCxnSpPr/>
          <p:nvPr/>
        </p:nvCxnSpPr>
        <p:spPr>
          <a:xfrm>
            <a:off x="1092685" y="2676589"/>
            <a:ext cx="1998600" cy="0"/>
          </a:xfrm>
          <a:prstGeom prst="straightConnector1">
            <a:avLst/>
          </a:prstGeom>
          <a:noFill/>
          <a:ln w="9525" cap="flat" cmpd="sng">
            <a:solidFill>
              <a:srgbClr val="595959"/>
            </a:solidFill>
            <a:prstDash val="solid"/>
            <a:round/>
            <a:headEnd type="none" w="med" len="med"/>
            <a:tailEnd type="none" w="med" len="med"/>
          </a:ln>
        </p:spPr>
      </p:cxnSp>
      <p:pic>
        <p:nvPicPr>
          <p:cNvPr id="495" name="Google Shape;495;p45"/>
          <p:cNvPicPr preferRelativeResize="0"/>
          <p:nvPr/>
        </p:nvPicPr>
        <p:blipFill rotWithShape="1">
          <a:blip r:embed="rId3">
            <a:alphaModFix/>
          </a:blip>
          <a:srcRect l="50743" t="1340" b="64982"/>
          <a:stretch/>
        </p:blipFill>
        <p:spPr>
          <a:xfrm>
            <a:off x="4187875" y="175625"/>
            <a:ext cx="2357976" cy="1635799"/>
          </a:xfrm>
          <a:prstGeom prst="rect">
            <a:avLst/>
          </a:prstGeom>
          <a:noFill/>
          <a:ln>
            <a:noFill/>
          </a:ln>
        </p:spPr>
      </p:pic>
      <p:sp>
        <p:nvSpPr>
          <p:cNvPr id="496" name="Google Shape;496;p45"/>
          <p:cNvSpPr/>
          <p:nvPr/>
        </p:nvSpPr>
        <p:spPr>
          <a:xfrm>
            <a:off x="4139646"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5"/>
          <p:cNvSpPr/>
          <p:nvPr/>
        </p:nvSpPr>
        <p:spPr>
          <a:xfrm>
            <a:off x="4215425" y="16616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5"/>
          <p:cNvSpPr/>
          <p:nvPr/>
        </p:nvSpPr>
        <p:spPr>
          <a:xfrm>
            <a:off x="4215425" y="3227850"/>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5"/>
          <p:cNvSpPr/>
          <p:nvPr/>
        </p:nvSpPr>
        <p:spPr>
          <a:xfrm>
            <a:off x="6745650"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45"/>
          <p:cNvPicPr preferRelativeResize="0"/>
          <p:nvPr/>
        </p:nvPicPr>
        <p:blipFill>
          <a:blip r:embed="rId4">
            <a:alphaModFix/>
          </a:blip>
          <a:stretch>
            <a:fillRect/>
          </a:stretch>
        </p:blipFill>
        <p:spPr>
          <a:xfrm>
            <a:off x="6803450" y="3356725"/>
            <a:ext cx="2263926" cy="1714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6"/>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6"/>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 name="Google Shape;507;p46"/>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508" name="Google Shape;508;p46"/>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509" name="Google Shape;509;p46"/>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0" name="Google Shape;510;p46"/>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511" name="Google Shape;511;p46"/>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512" name="Google Shape;512;p46"/>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513" name="Google Shape;513;p46"/>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sp>
        <p:nvSpPr>
          <p:cNvPr id="514" name="Google Shape;514;p46"/>
          <p:cNvSpPr/>
          <p:nvPr/>
        </p:nvSpPr>
        <p:spPr>
          <a:xfrm>
            <a:off x="6504563" y="3003388"/>
            <a:ext cx="381600" cy="12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5" name="Google Shape;515;p46"/>
          <p:cNvCxnSpPr/>
          <p:nvPr/>
        </p:nvCxnSpPr>
        <p:spPr>
          <a:xfrm>
            <a:off x="1092660" y="1493911"/>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16" name="Google Shape;516;p46"/>
          <p:cNvCxnSpPr/>
          <p:nvPr/>
        </p:nvCxnSpPr>
        <p:spPr>
          <a:xfrm>
            <a:off x="1092673" y="2085250"/>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17" name="Google Shape;517;p46"/>
          <p:cNvCxnSpPr/>
          <p:nvPr/>
        </p:nvCxnSpPr>
        <p:spPr>
          <a:xfrm>
            <a:off x="1092685" y="2676589"/>
            <a:ext cx="1998600" cy="0"/>
          </a:xfrm>
          <a:prstGeom prst="straightConnector1">
            <a:avLst/>
          </a:prstGeom>
          <a:noFill/>
          <a:ln w="9525" cap="flat" cmpd="sng">
            <a:solidFill>
              <a:srgbClr val="595959"/>
            </a:solidFill>
            <a:prstDash val="solid"/>
            <a:round/>
            <a:headEnd type="none" w="med" len="med"/>
            <a:tailEnd type="none" w="med" len="med"/>
          </a:ln>
        </p:spPr>
      </p:cxnSp>
      <p:pic>
        <p:nvPicPr>
          <p:cNvPr id="518" name="Google Shape;518;p46"/>
          <p:cNvPicPr preferRelativeResize="0"/>
          <p:nvPr/>
        </p:nvPicPr>
        <p:blipFill rotWithShape="1">
          <a:blip r:embed="rId3">
            <a:alphaModFix/>
          </a:blip>
          <a:srcRect l="50743" t="1343" b="33117"/>
          <a:stretch/>
        </p:blipFill>
        <p:spPr>
          <a:xfrm>
            <a:off x="4187875" y="175625"/>
            <a:ext cx="2357976" cy="3183600"/>
          </a:xfrm>
          <a:prstGeom prst="rect">
            <a:avLst/>
          </a:prstGeom>
          <a:noFill/>
          <a:ln>
            <a:noFill/>
          </a:ln>
        </p:spPr>
      </p:pic>
      <p:sp>
        <p:nvSpPr>
          <p:cNvPr id="519" name="Google Shape;519;p46"/>
          <p:cNvSpPr/>
          <p:nvPr/>
        </p:nvSpPr>
        <p:spPr>
          <a:xfrm>
            <a:off x="4139225"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4063025" y="16616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p:nvPr/>
        </p:nvSpPr>
        <p:spPr>
          <a:xfrm>
            <a:off x="4081970" y="3227850"/>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6"/>
          <p:cNvSpPr/>
          <p:nvPr/>
        </p:nvSpPr>
        <p:spPr>
          <a:xfrm>
            <a:off x="6745650"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46"/>
          <p:cNvPicPr preferRelativeResize="0"/>
          <p:nvPr/>
        </p:nvPicPr>
        <p:blipFill>
          <a:blip r:embed="rId4">
            <a:alphaModFix/>
          </a:blip>
          <a:stretch>
            <a:fillRect/>
          </a:stretch>
        </p:blipFill>
        <p:spPr>
          <a:xfrm>
            <a:off x="6803450" y="3356725"/>
            <a:ext cx="2263926" cy="171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7"/>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7"/>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0" name="Google Shape;530;p47"/>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531" name="Google Shape;531;p47"/>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532" name="Google Shape;532;p47"/>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3" name="Google Shape;533;p47"/>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534" name="Google Shape;534;p47"/>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535" name="Google Shape;535;p47"/>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536" name="Google Shape;536;p47"/>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sp>
        <p:nvSpPr>
          <p:cNvPr id="537" name="Google Shape;537;p47"/>
          <p:cNvSpPr/>
          <p:nvPr/>
        </p:nvSpPr>
        <p:spPr>
          <a:xfrm>
            <a:off x="6504563" y="3003388"/>
            <a:ext cx="381600" cy="12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8" name="Google Shape;538;p47"/>
          <p:cNvCxnSpPr/>
          <p:nvPr/>
        </p:nvCxnSpPr>
        <p:spPr>
          <a:xfrm>
            <a:off x="1092660" y="1493911"/>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39" name="Google Shape;539;p47"/>
          <p:cNvCxnSpPr/>
          <p:nvPr/>
        </p:nvCxnSpPr>
        <p:spPr>
          <a:xfrm>
            <a:off x="1092673" y="2085250"/>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40" name="Google Shape;540;p47"/>
          <p:cNvCxnSpPr/>
          <p:nvPr/>
        </p:nvCxnSpPr>
        <p:spPr>
          <a:xfrm>
            <a:off x="1092685" y="2676589"/>
            <a:ext cx="1998600" cy="0"/>
          </a:xfrm>
          <a:prstGeom prst="straightConnector1">
            <a:avLst/>
          </a:prstGeom>
          <a:noFill/>
          <a:ln w="9525" cap="flat" cmpd="sng">
            <a:solidFill>
              <a:srgbClr val="595959"/>
            </a:solidFill>
            <a:prstDash val="solid"/>
            <a:round/>
            <a:headEnd type="none" w="med" len="med"/>
            <a:tailEnd type="none" w="med" len="med"/>
          </a:ln>
        </p:spPr>
      </p:cxnSp>
      <p:pic>
        <p:nvPicPr>
          <p:cNvPr id="541" name="Google Shape;541;p47"/>
          <p:cNvPicPr preferRelativeResize="0"/>
          <p:nvPr/>
        </p:nvPicPr>
        <p:blipFill rotWithShape="1">
          <a:blip r:embed="rId3">
            <a:alphaModFix/>
          </a:blip>
          <a:srcRect l="50743" t="1341"/>
          <a:stretch/>
        </p:blipFill>
        <p:spPr>
          <a:xfrm>
            <a:off x="4187863" y="175625"/>
            <a:ext cx="2357999" cy="4792227"/>
          </a:xfrm>
          <a:prstGeom prst="rect">
            <a:avLst/>
          </a:prstGeom>
          <a:noFill/>
          <a:ln>
            <a:noFill/>
          </a:ln>
        </p:spPr>
      </p:pic>
      <p:sp>
        <p:nvSpPr>
          <p:cNvPr id="542" name="Google Shape;542;p47"/>
          <p:cNvSpPr/>
          <p:nvPr/>
        </p:nvSpPr>
        <p:spPr>
          <a:xfrm>
            <a:off x="4139225"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7"/>
          <p:cNvSpPr/>
          <p:nvPr/>
        </p:nvSpPr>
        <p:spPr>
          <a:xfrm>
            <a:off x="4063025" y="16616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7"/>
          <p:cNvSpPr/>
          <p:nvPr/>
        </p:nvSpPr>
        <p:spPr>
          <a:xfrm>
            <a:off x="4081970" y="3227850"/>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7"/>
          <p:cNvSpPr/>
          <p:nvPr/>
        </p:nvSpPr>
        <p:spPr>
          <a:xfrm>
            <a:off x="6745650"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6" name="Google Shape;546;p47"/>
          <p:cNvPicPr preferRelativeResize="0"/>
          <p:nvPr/>
        </p:nvPicPr>
        <p:blipFill>
          <a:blip r:embed="rId4">
            <a:alphaModFix/>
          </a:blip>
          <a:stretch>
            <a:fillRect/>
          </a:stretch>
        </p:blipFill>
        <p:spPr>
          <a:xfrm>
            <a:off x="6803450" y="3356725"/>
            <a:ext cx="2263926" cy="1714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8"/>
          <p:cNvSpPr/>
          <p:nvPr/>
        </p:nvSpPr>
        <p:spPr>
          <a:xfrm>
            <a:off x="846083" y="997565"/>
            <a:ext cx="2466900" cy="31836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8"/>
          <p:cNvSpPr/>
          <p:nvPr/>
        </p:nvSpPr>
        <p:spPr>
          <a:xfrm>
            <a:off x="846084" y="451152"/>
            <a:ext cx="2466900" cy="546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3" name="Google Shape;553;p48"/>
          <p:cNvCxnSpPr/>
          <p:nvPr/>
        </p:nvCxnSpPr>
        <p:spPr>
          <a:xfrm>
            <a:off x="846084" y="1009599"/>
            <a:ext cx="2467200" cy="5100"/>
          </a:xfrm>
          <a:prstGeom prst="straightConnector1">
            <a:avLst/>
          </a:prstGeom>
          <a:noFill/>
          <a:ln w="28575" cap="flat" cmpd="sng">
            <a:solidFill>
              <a:srgbClr val="000000"/>
            </a:solidFill>
            <a:prstDash val="dash"/>
            <a:round/>
            <a:headEnd type="none" w="med" len="med"/>
            <a:tailEnd type="none" w="med" len="med"/>
          </a:ln>
        </p:spPr>
      </p:cxnSp>
      <p:sp>
        <p:nvSpPr>
          <p:cNvPr id="554" name="Google Shape;554;p48"/>
          <p:cNvSpPr txBox="1"/>
          <p:nvPr/>
        </p:nvSpPr>
        <p:spPr>
          <a:xfrm>
            <a:off x="-12" y="1885157"/>
            <a:ext cx="7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depth</a:t>
            </a:r>
            <a:endParaRPr>
              <a:latin typeface="Raleway"/>
              <a:ea typeface="Raleway"/>
              <a:cs typeface="Raleway"/>
              <a:sym typeface="Raleway"/>
            </a:endParaRPr>
          </a:p>
        </p:txBody>
      </p:sp>
      <p:sp>
        <p:nvSpPr>
          <p:cNvPr id="555" name="Google Shape;555;p48"/>
          <p:cNvSpPr/>
          <p:nvPr/>
        </p:nvSpPr>
        <p:spPr>
          <a:xfrm>
            <a:off x="255382" y="2218136"/>
            <a:ext cx="119700" cy="429000"/>
          </a:xfrm>
          <a:prstGeom prst="down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6" name="Google Shape;556;p48"/>
          <p:cNvCxnSpPr/>
          <p:nvPr/>
        </p:nvCxnSpPr>
        <p:spPr>
          <a:xfrm flipH="1">
            <a:off x="3397401" y="1028168"/>
            <a:ext cx="7800" cy="1148400"/>
          </a:xfrm>
          <a:prstGeom prst="straightConnector1">
            <a:avLst/>
          </a:prstGeom>
          <a:noFill/>
          <a:ln w="28575" cap="flat" cmpd="sng">
            <a:solidFill>
              <a:srgbClr val="000000"/>
            </a:solidFill>
            <a:prstDash val="solid"/>
            <a:round/>
            <a:headEnd type="none" w="med" len="med"/>
            <a:tailEnd type="none" w="med" len="med"/>
          </a:ln>
        </p:spPr>
      </p:cxnSp>
      <p:sp>
        <p:nvSpPr>
          <p:cNvPr id="557" name="Google Shape;557;p48"/>
          <p:cNvSpPr txBox="1"/>
          <p:nvPr/>
        </p:nvSpPr>
        <p:spPr>
          <a:xfrm>
            <a:off x="3397367" y="1349718"/>
            <a:ext cx="59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Raleway"/>
                <a:ea typeface="Raleway"/>
                <a:cs typeface="Raleway"/>
                <a:sym typeface="Raleway"/>
              </a:rPr>
              <a:t>Δh</a:t>
            </a:r>
            <a:endParaRPr sz="2000">
              <a:latin typeface="Raleway"/>
              <a:ea typeface="Raleway"/>
              <a:cs typeface="Raleway"/>
              <a:sym typeface="Raleway"/>
            </a:endParaRPr>
          </a:p>
        </p:txBody>
      </p:sp>
      <p:sp>
        <p:nvSpPr>
          <p:cNvPr id="558" name="Google Shape;558;p48"/>
          <p:cNvSpPr txBox="1"/>
          <p:nvPr/>
        </p:nvSpPr>
        <p:spPr>
          <a:xfrm>
            <a:off x="255375" y="859178"/>
            <a:ext cx="5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BML</a:t>
            </a:r>
            <a:endParaRPr>
              <a:latin typeface="Raleway"/>
              <a:ea typeface="Raleway"/>
              <a:cs typeface="Raleway"/>
              <a:sym typeface="Raleway"/>
            </a:endParaRPr>
          </a:p>
        </p:txBody>
      </p:sp>
      <p:sp>
        <p:nvSpPr>
          <p:cNvPr id="559" name="Google Shape;559;p48"/>
          <p:cNvSpPr txBox="1"/>
          <p:nvPr/>
        </p:nvSpPr>
        <p:spPr>
          <a:xfrm>
            <a:off x="-12" y="4199740"/>
            <a:ext cx="445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00000"/>
                </a:solidFill>
                <a:latin typeface="Raleway"/>
                <a:ea typeface="Raleway"/>
                <a:cs typeface="Raleway"/>
                <a:sym typeface="Raleway"/>
              </a:rPr>
              <a:t>Δ</a:t>
            </a:r>
            <a:r>
              <a:rPr lang="en" sz="2000">
                <a:latin typeface="Raleway"/>
                <a:ea typeface="Raleway"/>
                <a:cs typeface="Raleway"/>
                <a:sym typeface="Raleway"/>
              </a:rPr>
              <a:t>AOU = </a:t>
            </a:r>
            <a:r>
              <a:rPr lang="en" sz="2000">
                <a:solidFill>
                  <a:srgbClr val="674EA7"/>
                </a:solidFill>
                <a:latin typeface="Raleway"/>
                <a:ea typeface="Raleway"/>
                <a:cs typeface="Raleway"/>
                <a:sym typeface="Raleway"/>
              </a:rPr>
              <a:t>AOU(BML+Δh)</a:t>
            </a:r>
            <a:r>
              <a:rPr lang="en" sz="2000">
                <a:latin typeface="Raleway"/>
                <a:ea typeface="Raleway"/>
                <a:cs typeface="Raleway"/>
                <a:sym typeface="Raleway"/>
              </a:rPr>
              <a:t> - </a:t>
            </a:r>
            <a:r>
              <a:rPr lang="en" sz="2000">
                <a:solidFill>
                  <a:srgbClr val="B4A7D6"/>
                </a:solidFill>
                <a:latin typeface="Raleway"/>
                <a:ea typeface="Raleway"/>
                <a:cs typeface="Raleway"/>
                <a:sym typeface="Raleway"/>
              </a:rPr>
              <a:t>AOU(BML)</a:t>
            </a:r>
            <a:endParaRPr sz="2000">
              <a:solidFill>
                <a:srgbClr val="B4A7D6"/>
              </a:solidFill>
              <a:latin typeface="Raleway"/>
              <a:ea typeface="Raleway"/>
              <a:cs typeface="Raleway"/>
              <a:sym typeface="Raleway"/>
            </a:endParaRPr>
          </a:p>
        </p:txBody>
      </p:sp>
      <p:sp>
        <p:nvSpPr>
          <p:cNvPr id="560" name="Google Shape;560;p48"/>
          <p:cNvSpPr/>
          <p:nvPr/>
        </p:nvSpPr>
        <p:spPr>
          <a:xfrm>
            <a:off x="6504563" y="3003388"/>
            <a:ext cx="381600" cy="12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1" name="Google Shape;561;p48"/>
          <p:cNvCxnSpPr/>
          <p:nvPr/>
        </p:nvCxnSpPr>
        <p:spPr>
          <a:xfrm>
            <a:off x="1092660" y="1493911"/>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62" name="Google Shape;562;p48"/>
          <p:cNvCxnSpPr/>
          <p:nvPr/>
        </p:nvCxnSpPr>
        <p:spPr>
          <a:xfrm>
            <a:off x="1092673" y="2085250"/>
            <a:ext cx="1998600" cy="0"/>
          </a:xfrm>
          <a:prstGeom prst="straightConnector1">
            <a:avLst/>
          </a:prstGeom>
          <a:noFill/>
          <a:ln w="9525" cap="flat" cmpd="sng">
            <a:solidFill>
              <a:srgbClr val="595959"/>
            </a:solidFill>
            <a:prstDash val="solid"/>
            <a:round/>
            <a:headEnd type="none" w="med" len="med"/>
            <a:tailEnd type="none" w="med" len="med"/>
          </a:ln>
        </p:spPr>
      </p:cxnSp>
      <p:cxnSp>
        <p:nvCxnSpPr>
          <p:cNvPr id="563" name="Google Shape;563;p48"/>
          <p:cNvCxnSpPr/>
          <p:nvPr/>
        </p:nvCxnSpPr>
        <p:spPr>
          <a:xfrm>
            <a:off x="1092685" y="2676589"/>
            <a:ext cx="1998600" cy="0"/>
          </a:xfrm>
          <a:prstGeom prst="straightConnector1">
            <a:avLst/>
          </a:prstGeom>
          <a:noFill/>
          <a:ln w="9525" cap="flat" cmpd="sng">
            <a:solidFill>
              <a:srgbClr val="595959"/>
            </a:solidFill>
            <a:prstDash val="solid"/>
            <a:round/>
            <a:headEnd type="none" w="med" len="med"/>
            <a:tailEnd type="none" w="med" len="med"/>
          </a:ln>
        </p:spPr>
      </p:cxnSp>
      <p:pic>
        <p:nvPicPr>
          <p:cNvPr id="564" name="Google Shape;564;p48"/>
          <p:cNvPicPr preferRelativeResize="0"/>
          <p:nvPr/>
        </p:nvPicPr>
        <p:blipFill rotWithShape="1">
          <a:blip r:embed="rId3">
            <a:alphaModFix/>
          </a:blip>
          <a:srcRect l="50743" t="1341"/>
          <a:stretch/>
        </p:blipFill>
        <p:spPr>
          <a:xfrm>
            <a:off x="4187863" y="175625"/>
            <a:ext cx="2357999" cy="4792227"/>
          </a:xfrm>
          <a:prstGeom prst="rect">
            <a:avLst/>
          </a:prstGeom>
          <a:noFill/>
          <a:ln>
            <a:noFill/>
          </a:ln>
        </p:spPr>
      </p:pic>
      <p:pic>
        <p:nvPicPr>
          <p:cNvPr id="565" name="Google Shape;565;p48"/>
          <p:cNvPicPr preferRelativeResize="0"/>
          <p:nvPr/>
        </p:nvPicPr>
        <p:blipFill rotWithShape="1">
          <a:blip r:embed="rId3">
            <a:alphaModFix/>
          </a:blip>
          <a:srcRect t="179" r="48667" b="-180"/>
          <a:stretch/>
        </p:blipFill>
        <p:spPr>
          <a:xfrm>
            <a:off x="6652200" y="141540"/>
            <a:ext cx="2491799" cy="4925473"/>
          </a:xfrm>
          <a:prstGeom prst="rect">
            <a:avLst/>
          </a:prstGeom>
          <a:noFill/>
          <a:ln>
            <a:noFill/>
          </a:ln>
        </p:spPr>
      </p:pic>
      <p:sp>
        <p:nvSpPr>
          <p:cNvPr id="566" name="Google Shape;566;p48"/>
          <p:cNvSpPr/>
          <p:nvPr/>
        </p:nvSpPr>
        <p:spPr>
          <a:xfrm>
            <a:off x="4101757"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4101757" y="16616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4101757" y="3227850"/>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745650" y="156125"/>
            <a:ext cx="321000" cy="26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49"/>
          <p:cNvPicPr preferRelativeResize="0"/>
          <p:nvPr/>
        </p:nvPicPr>
        <p:blipFill>
          <a:blip r:embed="rId3">
            <a:alphaModFix/>
          </a:blip>
          <a:stretch>
            <a:fillRect/>
          </a:stretch>
        </p:blipFill>
        <p:spPr>
          <a:xfrm>
            <a:off x="-48525" y="-990775"/>
            <a:ext cx="9241048" cy="6399175"/>
          </a:xfrm>
          <a:prstGeom prst="rect">
            <a:avLst/>
          </a:prstGeom>
          <a:noFill/>
          <a:ln>
            <a:noFill/>
          </a:ln>
          <a:effectLst>
            <a:outerShdw blurRad="57150" dist="19050" dir="5400000" algn="bl" rotWithShape="0">
              <a:srgbClr val="000000">
                <a:alpha val="23000"/>
              </a:srgbClr>
            </a:outerShdw>
          </a:effectLst>
        </p:spPr>
      </p:pic>
      <p:sp>
        <p:nvSpPr>
          <p:cNvPr id="575" name="Google Shape;575;p49"/>
          <p:cNvSpPr/>
          <p:nvPr/>
        </p:nvSpPr>
        <p:spPr>
          <a:xfrm>
            <a:off x="303575" y="1162275"/>
            <a:ext cx="8535000" cy="24027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Raleway"/>
                <a:ea typeface="Raleway"/>
                <a:cs typeface="Raleway"/>
                <a:sym typeface="Raleway"/>
              </a:rPr>
              <a:t>What can floats tell us about processes on the submesoscale-mesoscale continuum?</a:t>
            </a:r>
            <a:endParaRPr sz="3200">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50"/>
          <p:cNvPicPr preferRelativeResize="0"/>
          <p:nvPr/>
        </p:nvPicPr>
        <p:blipFill rotWithShape="1">
          <a:blip r:embed="rId3">
            <a:alphaModFix/>
          </a:blip>
          <a:srcRect b="22498"/>
          <a:stretch/>
        </p:blipFill>
        <p:spPr>
          <a:xfrm>
            <a:off x="943677" y="666050"/>
            <a:ext cx="7256647" cy="4239801"/>
          </a:xfrm>
          <a:prstGeom prst="rect">
            <a:avLst/>
          </a:prstGeom>
          <a:noFill/>
          <a:ln>
            <a:noFill/>
          </a:ln>
        </p:spPr>
      </p:pic>
      <p:sp>
        <p:nvSpPr>
          <p:cNvPr id="581" name="Google Shape;581;p50"/>
          <p:cNvSpPr txBox="1">
            <a:spLocks noGrp="1"/>
          </p:cNvSpPr>
          <p:nvPr>
            <p:ph type="title" idx="4294967295"/>
          </p:nvPr>
        </p:nvSpPr>
        <p:spPr>
          <a:xfrm>
            <a:off x="0" y="9335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37468"/>
              <a:buNone/>
            </a:pPr>
            <a:r>
              <a:rPr lang="en" sz="2642">
                <a:latin typeface="Raleway"/>
                <a:ea typeface="Raleway"/>
                <a:cs typeface="Raleway"/>
                <a:sym typeface="Raleway"/>
              </a:rPr>
              <a:t>Processes that impact AOU distribution: </a:t>
            </a:r>
            <a:r>
              <a:rPr lang="en" sz="2642" b="1">
                <a:latin typeface="Raleway"/>
                <a:ea typeface="Raleway"/>
                <a:cs typeface="Raleway"/>
                <a:sym typeface="Raleway"/>
              </a:rPr>
              <a:t>ACC density structure</a:t>
            </a:r>
            <a:endParaRPr sz="2642" b="1">
              <a:latin typeface="Raleway"/>
              <a:ea typeface="Raleway"/>
              <a:cs typeface="Raleway"/>
              <a:sym typeface="Raleway"/>
            </a:endParaRPr>
          </a:p>
        </p:txBody>
      </p:sp>
      <p:sp>
        <p:nvSpPr>
          <p:cNvPr id="582" name="Google Shape;582;p50"/>
          <p:cNvSpPr txBox="1"/>
          <p:nvPr/>
        </p:nvSpPr>
        <p:spPr>
          <a:xfrm>
            <a:off x="6826225" y="4758600"/>
            <a:ext cx="1960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Morrison+ (2022)</a:t>
            </a:r>
            <a:endParaRPr sz="1300">
              <a:latin typeface="Raleway"/>
              <a:ea typeface="Raleway"/>
              <a:cs typeface="Raleway"/>
              <a:sym typeface="Raleway"/>
            </a:endParaRPr>
          </a:p>
        </p:txBody>
      </p:sp>
      <p:sp>
        <p:nvSpPr>
          <p:cNvPr id="583" name="Google Shape;583;p50"/>
          <p:cNvSpPr/>
          <p:nvPr/>
        </p:nvSpPr>
        <p:spPr>
          <a:xfrm>
            <a:off x="1210050" y="5897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0"/>
          <p:cNvSpPr/>
          <p:nvPr/>
        </p:nvSpPr>
        <p:spPr>
          <a:xfrm>
            <a:off x="4865375" y="5897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54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Submesoscale features are prevalent across the Southern Ocean but remain underobserved</a:t>
            </a:r>
            <a:endParaRPr>
              <a:latin typeface="Raleway"/>
              <a:ea typeface="Raleway"/>
              <a:cs typeface="Raleway"/>
              <a:sym typeface="Raleway"/>
            </a:endParaRPr>
          </a:p>
        </p:txBody>
      </p:sp>
      <p:sp>
        <p:nvSpPr>
          <p:cNvPr id="87" name="Google Shape;87;p16"/>
          <p:cNvSpPr txBox="1"/>
          <p:nvPr/>
        </p:nvSpPr>
        <p:spPr>
          <a:xfrm>
            <a:off x="2143350" y="1056450"/>
            <a:ext cx="485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Heterogeneity of (sub)mesoscale structure</a:t>
            </a:r>
            <a:endParaRPr sz="1800">
              <a:latin typeface="Raleway SemiBold"/>
              <a:ea typeface="Raleway SemiBold"/>
              <a:cs typeface="Raleway SemiBold"/>
              <a:sym typeface="Raleway SemiBold"/>
            </a:endParaRPr>
          </a:p>
        </p:txBody>
      </p:sp>
      <p:pic>
        <p:nvPicPr>
          <p:cNvPr id="88" name="Google Shape;88;p16"/>
          <p:cNvPicPr preferRelativeResize="0"/>
          <p:nvPr/>
        </p:nvPicPr>
        <p:blipFill>
          <a:blip r:embed="rId3">
            <a:alphaModFix/>
          </a:blip>
          <a:stretch>
            <a:fillRect/>
          </a:stretch>
        </p:blipFill>
        <p:spPr>
          <a:xfrm>
            <a:off x="0" y="1414357"/>
            <a:ext cx="9144000" cy="1768886"/>
          </a:xfrm>
          <a:prstGeom prst="rect">
            <a:avLst/>
          </a:prstGeom>
          <a:noFill/>
          <a:ln>
            <a:noFill/>
          </a:ln>
        </p:spPr>
      </p:pic>
      <p:sp>
        <p:nvSpPr>
          <p:cNvPr id="89" name="Google Shape;89;p16"/>
          <p:cNvSpPr txBox="1"/>
          <p:nvPr/>
        </p:nvSpPr>
        <p:spPr>
          <a:xfrm>
            <a:off x="-251549" y="134697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Rosso+ (2015)</a:t>
            </a:r>
            <a:endParaRPr sz="1300">
              <a:latin typeface="Raleway"/>
              <a:ea typeface="Raleway"/>
              <a:cs typeface="Raleway"/>
              <a:sym typeface="Raleway"/>
            </a:endParaRPr>
          </a:p>
        </p:txBody>
      </p:sp>
      <p:sp>
        <p:nvSpPr>
          <p:cNvPr id="90" name="Google Shape;90;p16"/>
          <p:cNvSpPr/>
          <p:nvPr/>
        </p:nvSpPr>
        <p:spPr>
          <a:xfrm>
            <a:off x="4146025" y="141435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a:off x="5264950" y="3261025"/>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6"/>
          <p:cNvSpPr/>
          <p:nvPr/>
        </p:nvSpPr>
        <p:spPr>
          <a:xfrm>
            <a:off x="1216375" y="321970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1"/>
          <p:cNvSpPr txBox="1">
            <a:spLocks noGrp="1"/>
          </p:cNvSpPr>
          <p:nvPr>
            <p:ph type="title"/>
          </p:nvPr>
        </p:nvSpPr>
        <p:spPr>
          <a:xfrm>
            <a:off x="0" y="93350"/>
            <a:ext cx="914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37468"/>
              <a:buNone/>
            </a:pPr>
            <a:r>
              <a:rPr lang="en" sz="2642">
                <a:latin typeface="Raleway"/>
                <a:ea typeface="Raleway"/>
                <a:cs typeface="Raleway"/>
                <a:sym typeface="Raleway"/>
              </a:rPr>
              <a:t>Processes that impact AOU distribution: </a:t>
            </a:r>
            <a:r>
              <a:rPr lang="en" sz="2642" b="1">
                <a:latin typeface="Raleway"/>
                <a:ea typeface="Raleway"/>
                <a:cs typeface="Raleway"/>
                <a:sym typeface="Raleway"/>
              </a:rPr>
              <a:t>ACC density structure</a:t>
            </a:r>
            <a:endParaRPr sz="2642" b="1">
              <a:latin typeface="Raleway"/>
              <a:ea typeface="Raleway"/>
              <a:cs typeface="Raleway"/>
              <a:sym typeface="Raleway"/>
            </a:endParaRPr>
          </a:p>
        </p:txBody>
      </p:sp>
      <p:pic>
        <p:nvPicPr>
          <p:cNvPr id="590" name="Google Shape;590;p51"/>
          <p:cNvPicPr preferRelativeResize="0"/>
          <p:nvPr/>
        </p:nvPicPr>
        <p:blipFill rotWithShape="1">
          <a:blip r:embed="rId3">
            <a:alphaModFix/>
          </a:blip>
          <a:srcRect r="49443" b="22498"/>
          <a:stretch/>
        </p:blipFill>
        <p:spPr>
          <a:xfrm>
            <a:off x="236100" y="667863"/>
            <a:ext cx="3050218" cy="3525124"/>
          </a:xfrm>
          <a:prstGeom prst="rect">
            <a:avLst/>
          </a:prstGeom>
          <a:noFill/>
          <a:ln>
            <a:noFill/>
          </a:ln>
        </p:spPr>
      </p:pic>
      <p:pic>
        <p:nvPicPr>
          <p:cNvPr id="591" name="Google Shape;591;p51"/>
          <p:cNvPicPr preferRelativeResize="0"/>
          <p:nvPr/>
        </p:nvPicPr>
        <p:blipFill>
          <a:blip r:embed="rId4">
            <a:alphaModFix/>
          </a:blip>
          <a:stretch>
            <a:fillRect/>
          </a:stretch>
        </p:blipFill>
        <p:spPr>
          <a:xfrm>
            <a:off x="6089900" y="1999326"/>
            <a:ext cx="279475" cy="763150"/>
          </a:xfrm>
          <a:prstGeom prst="rect">
            <a:avLst/>
          </a:prstGeom>
          <a:noFill/>
          <a:ln>
            <a:noFill/>
          </a:ln>
        </p:spPr>
      </p:pic>
      <p:sp>
        <p:nvSpPr>
          <p:cNvPr id="592" name="Google Shape;592;p51"/>
          <p:cNvSpPr/>
          <p:nvPr/>
        </p:nvSpPr>
        <p:spPr>
          <a:xfrm>
            <a:off x="381650" y="1137225"/>
            <a:ext cx="199500" cy="20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1"/>
          <p:cNvSpPr/>
          <p:nvPr/>
        </p:nvSpPr>
        <p:spPr>
          <a:xfrm>
            <a:off x="3210738" y="1137225"/>
            <a:ext cx="199500" cy="20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51"/>
          <p:cNvPicPr preferRelativeResize="0"/>
          <p:nvPr/>
        </p:nvPicPr>
        <p:blipFill rotWithShape="1">
          <a:blip r:embed="rId5">
            <a:alphaModFix/>
          </a:blip>
          <a:srcRect t="5544"/>
          <a:stretch/>
        </p:blipFill>
        <p:spPr>
          <a:xfrm>
            <a:off x="3410238" y="733075"/>
            <a:ext cx="5474624" cy="3609901"/>
          </a:xfrm>
          <a:prstGeom prst="rect">
            <a:avLst/>
          </a:prstGeom>
          <a:noFill/>
          <a:ln>
            <a:noFill/>
          </a:ln>
        </p:spPr>
      </p:pic>
      <p:pic>
        <p:nvPicPr>
          <p:cNvPr id="595" name="Google Shape;595;p51"/>
          <p:cNvPicPr preferRelativeResize="0"/>
          <p:nvPr/>
        </p:nvPicPr>
        <p:blipFill>
          <a:blip r:embed="rId6">
            <a:alphaModFix/>
          </a:blip>
          <a:stretch>
            <a:fillRect/>
          </a:stretch>
        </p:blipFill>
        <p:spPr>
          <a:xfrm>
            <a:off x="7707575" y="890013"/>
            <a:ext cx="1035859" cy="455425"/>
          </a:xfrm>
          <a:prstGeom prst="rect">
            <a:avLst/>
          </a:prstGeom>
          <a:noFill/>
          <a:ln>
            <a:noFill/>
          </a:ln>
        </p:spPr>
      </p:pic>
      <p:sp>
        <p:nvSpPr>
          <p:cNvPr id="596" name="Google Shape;596;p51"/>
          <p:cNvSpPr/>
          <p:nvPr/>
        </p:nvSpPr>
        <p:spPr>
          <a:xfrm>
            <a:off x="4128675" y="2940375"/>
            <a:ext cx="1641600" cy="87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1"/>
          <p:cNvSpPr/>
          <p:nvPr/>
        </p:nvSpPr>
        <p:spPr>
          <a:xfrm>
            <a:off x="4041950" y="667875"/>
            <a:ext cx="399000" cy="11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1"/>
          <p:cNvSpPr/>
          <p:nvPr/>
        </p:nvSpPr>
        <p:spPr>
          <a:xfrm>
            <a:off x="6666350" y="667875"/>
            <a:ext cx="399000" cy="11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1"/>
          <p:cNvSpPr txBox="1"/>
          <p:nvPr/>
        </p:nvSpPr>
        <p:spPr>
          <a:xfrm>
            <a:off x="305500" y="4410000"/>
            <a:ext cx="8613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Raleway"/>
                <a:ea typeface="Raleway"/>
                <a:cs typeface="Raleway"/>
                <a:sym typeface="Raleway"/>
              </a:rPr>
              <a:t>At a given depth, waters in high-EKE regions are </a:t>
            </a:r>
            <a:r>
              <a:rPr lang="en" sz="2000" b="1">
                <a:latin typeface="Raleway"/>
                <a:ea typeface="Raleway"/>
                <a:cs typeface="Raleway"/>
                <a:sym typeface="Raleway"/>
              </a:rPr>
              <a:t>less dense</a:t>
            </a:r>
            <a:endParaRPr sz="2000" b="1">
              <a:latin typeface="Raleway"/>
              <a:ea typeface="Raleway"/>
              <a:cs typeface="Raleway"/>
              <a:sym typeface="Raleway"/>
            </a:endParaRPr>
          </a:p>
        </p:txBody>
      </p:sp>
      <p:sp>
        <p:nvSpPr>
          <p:cNvPr id="600" name="Google Shape;600;p51"/>
          <p:cNvSpPr txBox="1"/>
          <p:nvPr/>
        </p:nvSpPr>
        <p:spPr>
          <a:xfrm>
            <a:off x="1847525" y="4025100"/>
            <a:ext cx="1960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aleway"/>
                <a:ea typeface="Raleway"/>
                <a:cs typeface="Raleway"/>
                <a:sym typeface="Raleway"/>
              </a:rPr>
              <a:t>Morrison+ (2022)</a:t>
            </a:r>
            <a:endParaRPr sz="1300">
              <a:latin typeface="Raleway"/>
              <a:ea typeface="Raleway"/>
              <a:cs typeface="Raleway"/>
              <a:sym typeface="Raleway"/>
            </a:endParaRPr>
          </a:p>
        </p:txBody>
      </p:sp>
      <p:sp>
        <p:nvSpPr>
          <p:cNvPr id="601" name="Google Shape;601;p51"/>
          <p:cNvSpPr/>
          <p:nvPr/>
        </p:nvSpPr>
        <p:spPr>
          <a:xfrm>
            <a:off x="381650" y="50737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2"/>
          <p:cNvSpPr txBox="1">
            <a:spLocks noGrp="1"/>
          </p:cNvSpPr>
          <p:nvPr>
            <p:ph type="title"/>
          </p:nvPr>
        </p:nvSpPr>
        <p:spPr>
          <a:xfrm>
            <a:off x="0" y="1125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278">
                <a:latin typeface="Raleway"/>
                <a:ea typeface="Raleway"/>
                <a:cs typeface="Raleway"/>
                <a:sym typeface="Raleway"/>
              </a:rPr>
              <a:t>Processes that impact AOU distribution: </a:t>
            </a:r>
            <a:r>
              <a:rPr lang="en" sz="2278" b="1">
                <a:latin typeface="Raleway"/>
                <a:ea typeface="Raleway"/>
                <a:cs typeface="Raleway"/>
                <a:sym typeface="Raleway"/>
              </a:rPr>
              <a:t>Along-isopycnal stirring</a:t>
            </a:r>
            <a:endParaRPr sz="2278" b="1">
              <a:latin typeface="Raleway"/>
              <a:ea typeface="Raleway"/>
              <a:cs typeface="Raleway"/>
              <a:sym typeface="Raleway"/>
            </a:endParaRPr>
          </a:p>
        </p:txBody>
      </p:sp>
      <p:grpSp>
        <p:nvGrpSpPr>
          <p:cNvPr id="607" name="Google Shape;607;p52"/>
          <p:cNvGrpSpPr/>
          <p:nvPr/>
        </p:nvGrpSpPr>
        <p:grpSpPr>
          <a:xfrm>
            <a:off x="737200" y="856025"/>
            <a:ext cx="4839900" cy="2903413"/>
            <a:chOff x="650525" y="1748888"/>
            <a:chExt cx="4839900" cy="2903413"/>
          </a:xfrm>
        </p:grpSpPr>
        <p:sp>
          <p:nvSpPr>
            <p:cNvPr id="608" name="Google Shape;608;p52"/>
            <p:cNvSpPr/>
            <p:nvPr/>
          </p:nvSpPr>
          <p:spPr>
            <a:xfrm>
              <a:off x="650525" y="1748900"/>
              <a:ext cx="4839900" cy="29034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2"/>
            <p:cNvSpPr/>
            <p:nvPr/>
          </p:nvSpPr>
          <p:spPr>
            <a:xfrm>
              <a:off x="650525" y="1755150"/>
              <a:ext cx="4839900" cy="2897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0" name="Google Shape;610;p52"/>
            <p:cNvCxnSpPr/>
            <p:nvPr/>
          </p:nvCxnSpPr>
          <p:spPr>
            <a:xfrm>
              <a:off x="650525" y="2509700"/>
              <a:ext cx="2914500" cy="2133900"/>
            </a:xfrm>
            <a:prstGeom prst="straightConnector1">
              <a:avLst/>
            </a:prstGeom>
            <a:noFill/>
            <a:ln w="9525" cap="flat" cmpd="sng">
              <a:solidFill>
                <a:schemeClr val="dk2"/>
              </a:solidFill>
              <a:prstDash val="solid"/>
              <a:round/>
              <a:headEnd type="none" w="med" len="med"/>
              <a:tailEnd type="none" w="med" len="med"/>
            </a:ln>
          </p:spPr>
        </p:cxnSp>
        <p:cxnSp>
          <p:nvCxnSpPr>
            <p:cNvPr id="611" name="Google Shape;611;p52"/>
            <p:cNvCxnSpPr/>
            <p:nvPr/>
          </p:nvCxnSpPr>
          <p:spPr>
            <a:xfrm>
              <a:off x="650525" y="3486150"/>
              <a:ext cx="1674000" cy="115740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52"/>
            <p:cNvCxnSpPr/>
            <p:nvPr/>
          </p:nvCxnSpPr>
          <p:spPr>
            <a:xfrm>
              <a:off x="877275" y="1748888"/>
              <a:ext cx="3789300" cy="288600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52"/>
            <p:cNvCxnSpPr/>
            <p:nvPr/>
          </p:nvCxnSpPr>
          <p:spPr>
            <a:xfrm>
              <a:off x="2018525" y="1755138"/>
              <a:ext cx="3471900" cy="238290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52"/>
            <p:cNvCxnSpPr>
              <a:endCxn id="609" idx="3"/>
            </p:cNvCxnSpPr>
            <p:nvPr/>
          </p:nvCxnSpPr>
          <p:spPr>
            <a:xfrm>
              <a:off x="3298325" y="1755000"/>
              <a:ext cx="2192100" cy="1448700"/>
            </a:xfrm>
            <a:prstGeom prst="straightConnector1">
              <a:avLst/>
            </a:prstGeom>
            <a:noFill/>
            <a:ln w="9525" cap="flat" cmpd="sng">
              <a:solidFill>
                <a:schemeClr val="dk2"/>
              </a:solidFill>
              <a:prstDash val="solid"/>
              <a:round/>
              <a:headEnd type="none" w="med" len="med"/>
              <a:tailEnd type="none" w="med" len="med"/>
            </a:ln>
          </p:spPr>
        </p:cxnSp>
      </p:grpSp>
      <p:sp>
        <p:nvSpPr>
          <p:cNvPr id="615" name="Google Shape;615;p52"/>
          <p:cNvSpPr/>
          <p:nvPr/>
        </p:nvSpPr>
        <p:spPr>
          <a:xfrm rot="2185661">
            <a:off x="1665088" y="2363998"/>
            <a:ext cx="1865756" cy="312548"/>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2"/>
          <p:cNvSpPr txBox="1"/>
          <p:nvPr/>
        </p:nvSpPr>
        <p:spPr>
          <a:xfrm>
            <a:off x="2246400" y="1840613"/>
            <a:ext cx="2099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EFEFEF"/>
                </a:solidFill>
                <a:latin typeface="Raleway"/>
                <a:ea typeface="Raleway"/>
                <a:cs typeface="Raleway"/>
                <a:sym typeface="Raleway"/>
              </a:rPr>
              <a:t>Along-isopycnal mixing</a:t>
            </a:r>
            <a:endParaRPr sz="1800" b="1">
              <a:solidFill>
                <a:srgbClr val="EFEFEF"/>
              </a:solidFill>
              <a:latin typeface="Raleway"/>
              <a:ea typeface="Raleway"/>
              <a:cs typeface="Raleway"/>
              <a:sym typeface="Raleway"/>
            </a:endParaRPr>
          </a:p>
        </p:txBody>
      </p:sp>
      <p:sp>
        <p:nvSpPr>
          <p:cNvPr id="617" name="Google Shape;617;p52"/>
          <p:cNvSpPr txBox="1"/>
          <p:nvPr/>
        </p:nvSpPr>
        <p:spPr>
          <a:xfrm>
            <a:off x="659150" y="3205338"/>
            <a:ext cx="118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EFEFEF"/>
                </a:solidFill>
                <a:latin typeface="Roboto"/>
                <a:ea typeface="Roboto"/>
                <a:cs typeface="Roboto"/>
                <a:sym typeface="Roboto"/>
              </a:rPr>
              <a:t> high ρ</a:t>
            </a:r>
            <a:endParaRPr sz="2400" baseline="30000">
              <a:solidFill>
                <a:srgbClr val="EFEFEF"/>
              </a:solidFill>
              <a:latin typeface="Raleway"/>
              <a:ea typeface="Raleway"/>
              <a:cs typeface="Raleway"/>
              <a:sym typeface="Raleway"/>
            </a:endParaRPr>
          </a:p>
        </p:txBody>
      </p:sp>
      <p:sp>
        <p:nvSpPr>
          <p:cNvPr id="618" name="Google Shape;618;p52"/>
          <p:cNvSpPr txBox="1"/>
          <p:nvPr/>
        </p:nvSpPr>
        <p:spPr>
          <a:xfrm>
            <a:off x="4580600" y="786638"/>
            <a:ext cx="1110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Roboto"/>
                <a:ea typeface="Roboto"/>
                <a:cs typeface="Roboto"/>
                <a:sym typeface="Roboto"/>
              </a:rPr>
              <a:t> low ρ</a:t>
            </a:r>
            <a:endParaRPr sz="2400" baseline="30000">
              <a:solidFill>
                <a:schemeClr val="lt1"/>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pSp>
        <p:nvGrpSpPr>
          <p:cNvPr id="623" name="Google Shape;623;p53"/>
          <p:cNvGrpSpPr/>
          <p:nvPr/>
        </p:nvGrpSpPr>
        <p:grpSpPr>
          <a:xfrm>
            <a:off x="737200" y="856025"/>
            <a:ext cx="4839900" cy="2903413"/>
            <a:chOff x="650525" y="1748888"/>
            <a:chExt cx="4839900" cy="2903413"/>
          </a:xfrm>
        </p:grpSpPr>
        <p:sp>
          <p:nvSpPr>
            <p:cNvPr id="624" name="Google Shape;624;p53"/>
            <p:cNvSpPr/>
            <p:nvPr/>
          </p:nvSpPr>
          <p:spPr>
            <a:xfrm>
              <a:off x="650525" y="1748900"/>
              <a:ext cx="4839900" cy="2903400"/>
            </a:xfrm>
            <a:prstGeom prst="rect">
              <a:avLst/>
            </a:prstGeom>
            <a:gradFill>
              <a:gsLst>
                <a:gs pos="0">
                  <a:srgbClr val="DBD4EB"/>
                </a:gs>
                <a:gs pos="100000">
                  <a:srgbClr val="9180B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3"/>
            <p:cNvSpPr/>
            <p:nvPr/>
          </p:nvSpPr>
          <p:spPr>
            <a:xfrm>
              <a:off x="650525" y="1755150"/>
              <a:ext cx="4839900" cy="2897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6" name="Google Shape;626;p53"/>
            <p:cNvCxnSpPr/>
            <p:nvPr/>
          </p:nvCxnSpPr>
          <p:spPr>
            <a:xfrm>
              <a:off x="650525" y="2509700"/>
              <a:ext cx="2914500" cy="2133900"/>
            </a:xfrm>
            <a:prstGeom prst="straightConnector1">
              <a:avLst/>
            </a:prstGeom>
            <a:noFill/>
            <a:ln w="9525" cap="flat" cmpd="sng">
              <a:solidFill>
                <a:schemeClr val="dk2"/>
              </a:solidFill>
              <a:prstDash val="solid"/>
              <a:round/>
              <a:headEnd type="none" w="med" len="med"/>
              <a:tailEnd type="none" w="med" len="med"/>
            </a:ln>
          </p:spPr>
        </p:cxnSp>
        <p:cxnSp>
          <p:nvCxnSpPr>
            <p:cNvPr id="627" name="Google Shape;627;p53"/>
            <p:cNvCxnSpPr/>
            <p:nvPr/>
          </p:nvCxnSpPr>
          <p:spPr>
            <a:xfrm>
              <a:off x="650525" y="3486150"/>
              <a:ext cx="1674000" cy="1157400"/>
            </a:xfrm>
            <a:prstGeom prst="straightConnector1">
              <a:avLst/>
            </a:prstGeom>
            <a:noFill/>
            <a:ln w="9525" cap="flat" cmpd="sng">
              <a:solidFill>
                <a:schemeClr val="dk2"/>
              </a:solidFill>
              <a:prstDash val="solid"/>
              <a:round/>
              <a:headEnd type="none" w="med" len="med"/>
              <a:tailEnd type="none" w="med" len="med"/>
            </a:ln>
          </p:spPr>
        </p:cxnSp>
        <p:cxnSp>
          <p:nvCxnSpPr>
            <p:cNvPr id="628" name="Google Shape;628;p53"/>
            <p:cNvCxnSpPr/>
            <p:nvPr/>
          </p:nvCxnSpPr>
          <p:spPr>
            <a:xfrm>
              <a:off x="877275" y="1748888"/>
              <a:ext cx="3789300" cy="2886000"/>
            </a:xfrm>
            <a:prstGeom prst="straightConnector1">
              <a:avLst/>
            </a:prstGeom>
            <a:noFill/>
            <a:ln w="9525" cap="flat" cmpd="sng">
              <a:solidFill>
                <a:schemeClr val="dk2"/>
              </a:solidFill>
              <a:prstDash val="solid"/>
              <a:round/>
              <a:headEnd type="none" w="med" len="med"/>
              <a:tailEnd type="none" w="med" len="med"/>
            </a:ln>
          </p:spPr>
        </p:cxnSp>
        <p:cxnSp>
          <p:nvCxnSpPr>
            <p:cNvPr id="629" name="Google Shape;629;p53"/>
            <p:cNvCxnSpPr/>
            <p:nvPr/>
          </p:nvCxnSpPr>
          <p:spPr>
            <a:xfrm>
              <a:off x="2018525" y="1755138"/>
              <a:ext cx="3471900" cy="2382900"/>
            </a:xfrm>
            <a:prstGeom prst="straightConnector1">
              <a:avLst/>
            </a:prstGeom>
            <a:noFill/>
            <a:ln w="9525" cap="flat" cmpd="sng">
              <a:solidFill>
                <a:schemeClr val="dk2"/>
              </a:solidFill>
              <a:prstDash val="solid"/>
              <a:round/>
              <a:headEnd type="none" w="med" len="med"/>
              <a:tailEnd type="none" w="med" len="med"/>
            </a:ln>
          </p:spPr>
        </p:cxnSp>
        <p:cxnSp>
          <p:nvCxnSpPr>
            <p:cNvPr id="630" name="Google Shape;630;p53"/>
            <p:cNvCxnSpPr>
              <a:endCxn id="625" idx="3"/>
            </p:cNvCxnSpPr>
            <p:nvPr/>
          </p:nvCxnSpPr>
          <p:spPr>
            <a:xfrm>
              <a:off x="3298325" y="1755000"/>
              <a:ext cx="2192100" cy="1448700"/>
            </a:xfrm>
            <a:prstGeom prst="straightConnector1">
              <a:avLst/>
            </a:prstGeom>
            <a:noFill/>
            <a:ln w="9525" cap="flat" cmpd="sng">
              <a:solidFill>
                <a:schemeClr val="dk2"/>
              </a:solidFill>
              <a:prstDash val="solid"/>
              <a:round/>
              <a:headEnd type="none" w="med" len="med"/>
              <a:tailEnd type="none" w="med" len="med"/>
            </a:ln>
          </p:spPr>
        </p:cxnSp>
      </p:grpSp>
      <p:sp>
        <p:nvSpPr>
          <p:cNvPr id="631" name="Google Shape;631;p53"/>
          <p:cNvSpPr/>
          <p:nvPr/>
        </p:nvSpPr>
        <p:spPr>
          <a:xfrm rot="2185661">
            <a:off x="1665088" y="2363998"/>
            <a:ext cx="1865756" cy="312548"/>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3"/>
          <p:cNvSpPr txBox="1"/>
          <p:nvPr/>
        </p:nvSpPr>
        <p:spPr>
          <a:xfrm>
            <a:off x="2246400" y="1840613"/>
            <a:ext cx="2099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EFEFEF"/>
                </a:solidFill>
                <a:latin typeface="Raleway"/>
                <a:ea typeface="Raleway"/>
                <a:cs typeface="Raleway"/>
                <a:sym typeface="Raleway"/>
              </a:rPr>
              <a:t>Along-isopycnal mixing</a:t>
            </a:r>
            <a:endParaRPr sz="1800" b="1">
              <a:solidFill>
                <a:srgbClr val="EFEFEF"/>
              </a:solidFill>
              <a:latin typeface="Raleway"/>
              <a:ea typeface="Raleway"/>
              <a:cs typeface="Raleway"/>
              <a:sym typeface="Raleway"/>
            </a:endParaRPr>
          </a:p>
        </p:txBody>
      </p:sp>
      <p:sp>
        <p:nvSpPr>
          <p:cNvPr id="633" name="Google Shape;633;p53"/>
          <p:cNvSpPr/>
          <p:nvPr/>
        </p:nvSpPr>
        <p:spPr>
          <a:xfrm>
            <a:off x="6054250" y="633175"/>
            <a:ext cx="216900" cy="19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txBox="1"/>
          <p:nvPr/>
        </p:nvSpPr>
        <p:spPr>
          <a:xfrm>
            <a:off x="659150" y="3205338"/>
            <a:ext cx="118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EFEFEF"/>
                </a:solidFill>
                <a:latin typeface="Roboto"/>
                <a:ea typeface="Roboto"/>
                <a:cs typeface="Roboto"/>
                <a:sym typeface="Roboto"/>
              </a:rPr>
              <a:t> high ρ</a:t>
            </a:r>
            <a:endParaRPr sz="2400" baseline="30000">
              <a:solidFill>
                <a:srgbClr val="EFEFEF"/>
              </a:solidFill>
              <a:latin typeface="Raleway"/>
              <a:ea typeface="Raleway"/>
              <a:cs typeface="Raleway"/>
              <a:sym typeface="Raleway"/>
            </a:endParaRPr>
          </a:p>
        </p:txBody>
      </p:sp>
      <p:sp>
        <p:nvSpPr>
          <p:cNvPr id="635" name="Google Shape;635;p53"/>
          <p:cNvSpPr txBox="1"/>
          <p:nvPr/>
        </p:nvSpPr>
        <p:spPr>
          <a:xfrm>
            <a:off x="4580600" y="786638"/>
            <a:ext cx="1110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Roboto"/>
                <a:ea typeface="Roboto"/>
                <a:cs typeface="Roboto"/>
                <a:sym typeface="Roboto"/>
              </a:rPr>
              <a:t> low ρ</a:t>
            </a:r>
            <a:endParaRPr sz="2400" baseline="30000">
              <a:solidFill>
                <a:schemeClr val="lt1"/>
              </a:solidFill>
              <a:latin typeface="Raleway"/>
              <a:ea typeface="Raleway"/>
              <a:cs typeface="Raleway"/>
              <a:sym typeface="Raleway"/>
            </a:endParaRPr>
          </a:p>
        </p:txBody>
      </p:sp>
      <p:pic>
        <p:nvPicPr>
          <p:cNvPr id="636" name="Google Shape;636;p53"/>
          <p:cNvPicPr preferRelativeResize="0"/>
          <p:nvPr/>
        </p:nvPicPr>
        <p:blipFill>
          <a:blip r:embed="rId3">
            <a:alphaModFix/>
          </a:blip>
          <a:stretch>
            <a:fillRect/>
          </a:stretch>
        </p:blipFill>
        <p:spPr>
          <a:xfrm>
            <a:off x="6271144" y="633175"/>
            <a:ext cx="2373356" cy="4510326"/>
          </a:xfrm>
          <a:prstGeom prst="rect">
            <a:avLst/>
          </a:prstGeom>
          <a:noFill/>
          <a:ln>
            <a:noFill/>
          </a:ln>
        </p:spPr>
      </p:pic>
      <p:sp>
        <p:nvSpPr>
          <p:cNvPr id="637" name="Google Shape;637;p53"/>
          <p:cNvSpPr txBox="1"/>
          <p:nvPr/>
        </p:nvSpPr>
        <p:spPr>
          <a:xfrm>
            <a:off x="199450" y="3881838"/>
            <a:ext cx="6071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Raleway"/>
                <a:ea typeface="Raleway"/>
                <a:cs typeface="Raleway"/>
                <a:sym typeface="Raleway"/>
              </a:rPr>
              <a:t>High-EKE regions have </a:t>
            </a:r>
            <a:r>
              <a:rPr lang="en" sz="2000" b="1">
                <a:latin typeface="Raleway"/>
                <a:ea typeface="Raleway"/>
                <a:cs typeface="Raleway"/>
                <a:sym typeface="Raleway"/>
              </a:rPr>
              <a:t>larger along-isopycnal variance</a:t>
            </a:r>
            <a:r>
              <a:rPr lang="en" sz="2000">
                <a:latin typeface="Raleway"/>
                <a:ea typeface="Raleway"/>
                <a:cs typeface="Raleway"/>
                <a:sym typeface="Raleway"/>
              </a:rPr>
              <a:t> on density classes associated with intermediate depths.</a:t>
            </a:r>
            <a:endParaRPr sz="2000" b="1">
              <a:latin typeface="Raleway"/>
              <a:ea typeface="Raleway"/>
              <a:cs typeface="Raleway"/>
              <a:sym typeface="Raleway"/>
            </a:endParaRPr>
          </a:p>
        </p:txBody>
      </p:sp>
      <p:sp>
        <p:nvSpPr>
          <p:cNvPr id="638" name="Google Shape;638;p53"/>
          <p:cNvSpPr txBox="1">
            <a:spLocks noGrp="1"/>
          </p:cNvSpPr>
          <p:nvPr>
            <p:ph type="title"/>
          </p:nvPr>
        </p:nvSpPr>
        <p:spPr>
          <a:xfrm>
            <a:off x="0" y="1125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278">
                <a:latin typeface="Raleway"/>
                <a:ea typeface="Raleway"/>
                <a:cs typeface="Raleway"/>
                <a:sym typeface="Raleway"/>
              </a:rPr>
              <a:t>Processes that impact AOU distribution: </a:t>
            </a:r>
            <a:r>
              <a:rPr lang="en" sz="2278" b="1">
                <a:latin typeface="Raleway"/>
                <a:ea typeface="Raleway"/>
                <a:cs typeface="Raleway"/>
                <a:sym typeface="Raleway"/>
              </a:rPr>
              <a:t>Along-isopycnal stirring</a:t>
            </a:r>
            <a:endParaRPr sz="2278" b="1">
              <a:latin typeface="Raleway"/>
              <a:ea typeface="Raleway"/>
              <a:cs typeface="Raleway"/>
              <a:sym typeface="Raleway"/>
            </a:endParaRPr>
          </a:p>
        </p:txBody>
      </p:sp>
      <p:sp>
        <p:nvSpPr>
          <p:cNvPr id="639" name="Google Shape;639;p53"/>
          <p:cNvSpPr/>
          <p:nvPr/>
        </p:nvSpPr>
        <p:spPr>
          <a:xfrm>
            <a:off x="6280175" y="634650"/>
            <a:ext cx="216900" cy="26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p:cNvSpPr txBox="1">
            <a:spLocks noGrp="1"/>
          </p:cNvSpPr>
          <p:nvPr>
            <p:ph type="title"/>
          </p:nvPr>
        </p:nvSpPr>
        <p:spPr>
          <a:xfrm>
            <a:off x="86725" y="60500"/>
            <a:ext cx="883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a:latin typeface="Raleway"/>
                <a:ea typeface="Raleway"/>
                <a:cs typeface="Raleway"/>
                <a:sym typeface="Raleway"/>
              </a:rPr>
              <a:t>Processes that impact AOU distribution: </a:t>
            </a:r>
            <a:r>
              <a:rPr lang="en" sz="2400" b="1">
                <a:latin typeface="Raleway"/>
                <a:ea typeface="Raleway"/>
                <a:cs typeface="Raleway"/>
                <a:sym typeface="Raleway"/>
              </a:rPr>
              <a:t>Submesoscale vertical velocities</a:t>
            </a:r>
            <a:endParaRPr sz="2400" b="1">
              <a:latin typeface="Ralew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55"/>
          <p:cNvPicPr preferRelativeResize="0"/>
          <p:nvPr/>
        </p:nvPicPr>
        <p:blipFill>
          <a:blip r:embed="rId3">
            <a:alphaModFix/>
          </a:blip>
          <a:stretch>
            <a:fillRect/>
          </a:stretch>
        </p:blipFill>
        <p:spPr>
          <a:xfrm>
            <a:off x="4251625" y="1009463"/>
            <a:ext cx="4936576" cy="3702425"/>
          </a:xfrm>
          <a:prstGeom prst="rect">
            <a:avLst/>
          </a:prstGeom>
          <a:noFill/>
          <a:ln>
            <a:noFill/>
          </a:ln>
        </p:spPr>
      </p:pic>
      <p:sp>
        <p:nvSpPr>
          <p:cNvPr id="650" name="Google Shape;650;p55"/>
          <p:cNvSpPr txBox="1">
            <a:spLocks noGrp="1"/>
          </p:cNvSpPr>
          <p:nvPr>
            <p:ph type="title"/>
          </p:nvPr>
        </p:nvSpPr>
        <p:spPr>
          <a:xfrm>
            <a:off x="311700" y="1674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Finite-size Lyapunov Exponents </a:t>
            </a:r>
            <a:endParaRPr>
              <a:latin typeface="Raleway"/>
              <a:ea typeface="Raleway"/>
              <a:cs typeface="Raleway"/>
              <a:sym typeface="Raleway"/>
            </a:endParaRPr>
          </a:p>
        </p:txBody>
      </p:sp>
      <p:sp>
        <p:nvSpPr>
          <p:cNvPr id="651" name="Google Shape;651;p55"/>
          <p:cNvSpPr txBox="1">
            <a:spLocks noGrp="1"/>
          </p:cNvSpPr>
          <p:nvPr>
            <p:ph type="body" idx="1"/>
          </p:nvPr>
        </p:nvSpPr>
        <p:spPr>
          <a:xfrm>
            <a:off x="268875" y="1091750"/>
            <a:ext cx="4172100" cy="365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latin typeface="Raleway"/>
                <a:ea typeface="Raleway"/>
                <a:cs typeface="Raleway"/>
                <a:sym typeface="Raleway"/>
              </a:rPr>
              <a:t>Derived using a remotely-sensed sea level anomaly field</a:t>
            </a:r>
            <a:endParaRPr sz="2000">
              <a:latin typeface="Raleway"/>
              <a:ea typeface="Raleway"/>
              <a:cs typeface="Raleway"/>
              <a:sym typeface="Raleway"/>
            </a:endParaRPr>
          </a:p>
          <a:p>
            <a:pPr marL="0" lvl="0" indent="0" algn="l" rtl="0">
              <a:spcBef>
                <a:spcPts val="1200"/>
              </a:spcBef>
              <a:spcAft>
                <a:spcPts val="0"/>
              </a:spcAft>
              <a:buNone/>
            </a:pPr>
            <a:r>
              <a:rPr lang="en" sz="2000">
                <a:latin typeface="Raleway"/>
                <a:ea typeface="Raleway"/>
                <a:cs typeface="Raleway"/>
                <a:sym typeface="Raleway"/>
              </a:rPr>
              <a:t>Values tell us about the strain experienced by Lagrangian particles in a velocity field</a:t>
            </a:r>
            <a:endParaRPr sz="2000">
              <a:latin typeface="Raleway"/>
              <a:ea typeface="Raleway"/>
              <a:cs typeface="Raleway"/>
              <a:sym typeface="Raleway"/>
            </a:endParaRPr>
          </a:p>
          <a:p>
            <a:pPr marL="0" lvl="0" indent="0" algn="l" rtl="0">
              <a:spcBef>
                <a:spcPts val="1200"/>
              </a:spcBef>
              <a:spcAft>
                <a:spcPts val="0"/>
              </a:spcAft>
              <a:buNone/>
            </a:pPr>
            <a:endParaRPr sz="2000">
              <a:latin typeface="Raleway"/>
              <a:ea typeface="Raleway"/>
              <a:cs typeface="Raleway"/>
              <a:sym typeface="Raleway"/>
            </a:endParaRPr>
          </a:p>
          <a:p>
            <a:pPr marL="0" lvl="0" indent="0" algn="l" rtl="0">
              <a:spcBef>
                <a:spcPts val="1200"/>
              </a:spcBef>
              <a:spcAft>
                <a:spcPts val="0"/>
              </a:spcAft>
              <a:buNone/>
            </a:pPr>
            <a:endParaRPr sz="2000">
              <a:latin typeface="Raleway"/>
              <a:ea typeface="Raleway"/>
              <a:cs typeface="Raleway"/>
              <a:sym typeface="Raleway"/>
            </a:endParaRPr>
          </a:p>
          <a:p>
            <a:pPr marL="0" lvl="0" indent="0" algn="l" rtl="0">
              <a:spcBef>
                <a:spcPts val="1200"/>
              </a:spcBef>
              <a:spcAft>
                <a:spcPts val="0"/>
              </a:spcAft>
              <a:buNone/>
            </a:pPr>
            <a:endParaRPr sz="2000">
              <a:latin typeface="Raleway"/>
              <a:ea typeface="Raleway"/>
              <a:cs typeface="Raleway"/>
              <a:sym typeface="Raleway"/>
            </a:endParaRPr>
          </a:p>
          <a:p>
            <a:pPr marL="0" lvl="0" indent="0" algn="l" rtl="0">
              <a:spcBef>
                <a:spcPts val="1200"/>
              </a:spcBef>
              <a:spcAft>
                <a:spcPts val="1200"/>
              </a:spcAft>
              <a:buNone/>
            </a:pPr>
            <a:endParaRPr sz="2000">
              <a:latin typeface="Ralew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6"/>
          <p:cNvSpPr txBox="1">
            <a:spLocks noGrp="1"/>
          </p:cNvSpPr>
          <p:nvPr>
            <p:ph type="title"/>
          </p:nvPr>
        </p:nvSpPr>
        <p:spPr>
          <a:xfrm>
            <a:off x="311700" y="1674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Finite-size Lyapunov Exponents </a:t>
            </a:r>
            <a:endParaRPr>
              <a:latin typeface="Raleway"/>
              <a:ea typeface="Raleway"/>
              <a:cs typeface="Raleway"/>
              <a:sym typeface="Raleway"/>
            </a:endParaRPr>
          </a:p>
        </p:txBody>
      </p:sp>
      <p:pic>
        <p:nvPicPr>
          <p:cNvPr id="657" name="Google Shape;657;p56"/>
          <p:cNvPicPr preferRelativeResize="0"/>
          <p:nvPr/>
        </p:nvPicPr>
        <p:blipFill>
          <a:blip r:embed="rId3">
            <a:alphaModFix/>
          </a:blip>
          <a:stretch>
            <a:fillRect/>
          </a:stretch>
        </p:blipFill>
        <p:spPr>
          <a:xfrm>
            <a:off x="4590945" y="993450"/>
            <a:ext cx="4360500" cy="3657521"/>
          </a:xfrm>
          <a:prstGeom prst="rect">
            <a:avLst/>
          </a:prstGeom>
          <a:noFill/>
          <a:ln>
            <a:noFill/>
          </a:ln>
        </p:spPr>
      </p:pic>
      <p:sp>
        <p:nvSpPr>
          <p:cNvPr id="658" name="Google Shape;658;p56"/>
          <p:cNvSpPr txBox="1">
            <a:spLocks noGrp="1"/>
          </p:cNvSpPr>
          <p:nvPr>
            <p:ph type="body" idx="1"/>
          </p:nvPr>
        </p:nvSpPr>
        <p:spPr>
          <a:xfrm>
            <a:off x="268875" y="1091750"/>
            <a:ext cx="4172100" cy="3657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000">
                <a:latin typeface="Raleway"/>
                <a:ea typeface="Raleway"/>
                <a:cs typeface="Raleway"/>
                <a:sym typeface="Raleway"/>
              </a:rPr>
              <a:t>Derived using a remotely-sensed sea level anomaly field</a:t>
            </a:r>
            <a:endParaRPr sz="2000">
              <a:latin typeface="Raleway"/>
              <a:ea typeface="Raleway"/>
              <a:cs typeface="Raleway"/>
              <a:sym typeface="Raleway"/>
            </a:endParaRPr>
          </a:p>
          <a:p>
            <a:pPr marL="0" lvl="0" indent="0" algn="l" rtl="0">
              <a:spcBef>
                <a:spcPts val="1200"/>
              </a:spcBef>
              <a:spcAft>
                <a:spcPts val="0"/>
              </a:spcAft>
              <a:buNone/>
            </a:pPr>
            <a:r>
              <a:rPr lang="en" sz="2000">
                <a:latin typeface="Raleway"/>
                <a:ea typeface="Raleway"/>
                <a:cs typeface="Raleway"/>
                <a:sym typeface="Raleway"/>
              </a:rPr>
              <a:t>Values tell us about the strain experienced by Lagrangian particles in a velocity field</a:t>
            </a:r>
            <a:endParaRPr sz="2000">
              <a:latin typeface="Raleway"/>
              <a:ea typeface="Raleway"/>
              <a:cs typeface="Raleway"/>
              <a:sym typeface="Raleway"/>
            </a:endParaRPr>
          </a:p>
          <a:p>
            <a:pPr marL="0" lvl="0" indent="0" algn="l" rtl="0">
              <a:spcBef>
                <a:spcPts val="1200"/>
              </a:spcBef>
              <a:spcAft>
                <a:spcPts val="0"/>
              </a:spcAft>
              <a:buNone/>
            </a:pPr>
            <a:r>
              <a:rPr lang="en" sz="500">
                <a:latin typeface="Raleway"/>
                <a:ea typeface="Raleway"/>
                <a:cs typeface="Raleway"/>
                <a:sym typeface="Raleway"/>
              </a:rPr>
              <a:t>     </a:t>
            </a:r>
            <a:endParaRPr sz="2000">
              <a:latin typeface="Raleway"/>
              <a:ea typeface="Raleway"/>
              <a:cs typeface="Raleway"/>
              <a:sym typeface="Raleway"/>
            </a:endParaRPr>
          </a:p>
          <a:p>
            <a:pPr marL="0" lvl="0" indent="0" algn="l" rtl="0">
              <a:spcBef>
                <a:spcPts val="1200"/>
              </a:spcBef>
              <a:spcAft>
                <a:spcPts val="0"/>
              </a:spcAft>
              <a:buNone/>
            </a:pPr>
            <a:r>
              <a:rPr lang="en" sz="2000" b="1">
                <a:solidFill>
                  <a:srgbClr val="CC0000"/>
                </a:solidFill>
                <a:latin typeface="Raleway"/>
                <a:ea typeface="Raleway"/>
                <a:cs typeface="Raleway"/>
                <a:sym typeface="Raleway"/>
              </a:rPr>
              <a:t>Red</a:t>
            </a:r>
            <a:r>
              <a:rPr lang="en" sz="2000">
                <a:latin typeface="Raleway"/>
                <a:ea typeface="Raleway"/>
                <a:cs typeface="Raleway"/>
                <a:sym typeface="Raleway"/>
              </a:rPr>
              <a:t>: low strain, low magnitude FSLE</a:t>
            </a:r>
            <a:endParaRPr sz="2000">
              <a:latin typeface="Raleway"/>
              <a:ea typeface="Raleway"/>
              <a:cs typeface="Raleway"/>
              <a:sym typeface="Raleway"/>
            </a:endParaRPr>
          </a:p>
          <a:p>
            <a:pPr marL="0" lvl="0" indent="0" algn="l" rtl="0">
              <a:spcBef>
                <a:spcPts val="1200"/>
              </a:spcBef>
              <a:spcAft>
                <a:spcPts val="1200"/>
              </a:spcAft>
              <a:buNone/>
            </a:pPr>
            <a:r>
              <a:rPr lang="en" sz="2000" b="1">
                <a:solidFill>
                  <a:schemeClr val="dk1"/>
                </a:solidFill>
                <a:latin typeface="Raleway"/>
                <a:ea typeface="Raleway"/>
                <a:cs typeface="Raleway"/>
                <a:sym typeface="Raleway"/>
              </a:rPr>
              <a:t>Black</a:t>
            </a:r>
            <a:r>
              <a:rPr lang="en" sz="2000">
                <a:latin typeface="Raleway"/>
                <a:ea typeface="Raleway"/>
                <a:cs typeface="Raleway"/>
                <a:sym typeface="Raleway"/>
              </a:rPr>
              <a:t>: high strain, high magnitude FSLE</a:t>
            </a:r>
            <a:endParaRPr sz="2000">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57"/>
          <p:cNvPicPr preferRelativeResize="0"/>
          <p:nvPr/>
        </p:nvPicPr>
        <p:blipFill>
          <a:blip r:embed="rId3">
            <a:alphaModFix/>
          </a:blip>
          <a:stretch>
            <a:fillRect/>
          </a:stretch>
        </p:blipFill>
        <p:spPr>
          <a:xfrm>
            <a:off x="927949" y="841375"/>
            <a:ext cx="3185975" cy="2913520"/>
          </a:xfrm>
          <a:prstGeom prst="rect">
            <a:avLst/>
          </a:prstGeom>
          <a:noFill/>
          <a:ln>
            <a:noFill/>
          </a:ln>
        </p:spPr>
      </p:pic>
      <p:sp>
        <p:nvSpPr>
          <p:cNvPr id="664" name="Google Shape;664;p57"/>
          <p:cNvSpPr txBox="1"/>
          <p:nvPr/>
        </p:nvSpPr>
        <p:spPr>
          <a:xfrm>
            <a:off x="3199475" y="3114050"/>
            <a:ext cx="106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aleway"/>
                <a:ea typeface="Raleway"/>
                <a:cs typeface="Raleway"/>
                <a:sym typeface="Raleway"/>
              </a:rPr>
              <a:t>Siegelman+ (2020)</a:t>
            </a:r>
            <a:endParaRPr sz="1200">
              <a:latin typeface="Raleway"/>
              <a:ea typeface="Raleway"/>
              <a:cs typeface="Raleway"/>
              <a:sym typeface="Raleway"/>
            </a:endParaRPr>
          </a:p>
        </p:txBody>
      </p:sp>
      <p:sp>
        <p:nvSpPr>
          <p:cNvPr id="665" name="Google Shape;665;p57"/>
          <p:cNvSpPr/>
          <p:nvPr/>
        </p:nvSpPr>
        <p:spPr>
          <a:xfrm>
            <a:off x="676550" y="1160900"/>
            <a:ext cx="251400" cy="38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7"/>
          <p:cNvSpPr/>
          <p:nvPr/>
        </p:nvSpPr>
        <p:spPr>
          <a:xfrm>
            <a:off x="7683075" y="2359255"/>
            <a:ext cx="251400" cy="2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7"/>
          <p:cNvSpPr/>
          <p:nvPr/>
        </p:nvSpPr>
        <p:spPr>
          <a:xfrm>
            <a:off x="7683075" y="4203026"/>
            <a:ext cx="251400" cy="2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7"/>
          <p:cNvSpPr txBox="1"/>
          <p:nvPr/>
        </p:nvSpPr>
        <p:spPr>
          <a:xfrm>
            <a:off x="86725" y="3911050"/>
            <a:ext cx="5004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a:ea typeface="Raleway"/>
                <a:cs typeface="Raleway"/>
                <a:sym typeface="Raleway"/>
              </a:rPr>
              <a:t>FSLEs from satellite-derived flow fields have been empirically correlated with lateral gradients of buoyancy at the submesoscale</a:t>
            </a:r>
            <a:endParaRPr sz="1800">
              <a:latin typeface="Raleway"/>
              <a:ea typeface="Raleway"/>
              <a:cs typeface="Raleway"/>
              <a:sym typeface="Raleway"/>
            </a:endParaRPr>
          </a:p>
        </p:txBody>
      </p:sp>
      <p:sp>
        <p:nvSpPr>
          <p:cNvPr id="669" name="Google Shape;669;p57"/>
          <p:cNvSpPr txBox="1">
            <a:spLocks noGrp="1"/>
          </p:cNvSpPr>
          <p:nvPr>
            <p:ph type="title"/>
          </p:nvPr>
        </p:nvSpPr>
        <p:spPr>
          <a:xfrm>
            <a:off x="86725" y="60500"/>
            <a:ext cx="883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a:latin typeface="Raleway"/>
                <a:ea typeface="Raleway"/>
                <a:cs typeface="Raleway"/>
                <a:sym typeface="Raleway"/>
              </a:rPr>
              <a:t>Processes that impact AOU distribution: </a:t>
            </a:r>
            <a:r>
              <a:rPr lang="en" sz="2400" b="1">
                <a:latin typeface="Raleway"/>
                <a:ea typeface="Raleway"/>
                <a:cs typeface="Raleway"/>
                <a:sym typeface="Raleway"/>
              </a:rPr>
              <a:t>Submesoscale vertical velocities</a:t>
            </a:r>
            <a:endParaRPr sz="2400" b="1">
              <a:latin typeface="Raleway"/>
              <a:ea typeface="Raleway"/>
              <a:cs typeface="Raleway"/>
              <a:sym typeface="Raleway"/>
            </a:endParaRPr>
          </a:p>
        </p:txBody>
      </p:sp>
      <p:pic>
        <p:nvPicPr>
          <p:cNvPr id="670" name="Google Shape;670;p57"/>
          <p:cNvPicPr preferRelativeResize="0"/>
          <p:nvPr/>
        </p:nvPicPr>
        <p:blipFill rotWithShape="1">
          <a:blip r:embed="rId4">
            <a:alphaModFix/>
          </a:blip>
          <a:srcRect t="5410"/>
          <a:stretch/>
        </p:blipFill>
        <p:spPr>
          <a:xfrm>
            <a:off x="4990327" y="841375"/>
            <a:ext cx="3934997" cy="4170375"/>
          </a:xfrm>
          <a:prstGeom prst="rect">
            <a:avLst/>
          </a:prstGeom>
          <a:noFill/>
          <a:ln>
            <a:noFill/>
          </a:ln>
        </p:spPr>
      </p:pic>
      <p:sp>
        <p:nvSpPr>
          <p:cNvPr id="671" name="Google Shape;671;p57"/>
          <p:cNvSpPr txBox="1"/>
          <p:nvPr/>
        </p:nvSpPr>
        <p:spPr>
          <a:xfrm>
            <a:off x="6816400" y="4774200"/>
            <a:ext cx="2065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aleway"/>
                <a:ea typeface="Raleway"/>
                <a:cs typeface="Raleway"/>
                <a:sym typeface="Raleway"/>
              </a:rPr>
              <a:t>Siegelman+ (2020)</a:t>
            </a:r>
            <a:endParaRPr sz="1200">
              <a:latin typeface="Raleway"/>
              <a:ea typeface="Raleway"/>
              <a:cs typeface="Raleway"/>
              <a:sym typeface="Raleway"/>
            </a:endParaRPr>
          </a:p>
        </p:txBody>
      </p:sp>
      <p:sp>
        <p:nvSpPr>
          <p:cNvPr id="672" name="Google Shape;672;p57"/>
          <p:cNvSpPr/>
          <p:nvPr/>
        </p:nvSpPr>
        <p:spPr>
          <a:xfrm>
            <a:off x="1097275" y="685125"/>
            <a:ext cx="485700" cy="43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p:nvPr/>
        </p:nvSpPr>
        <p:spPr>
          <a:xfrm>
            <a:off x="676550" y="1160900"/>
            <a:ext cx="251400" cy="38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8"/>
          <p:cNvSpPr/>
          <p:nvPr/>
        </p:nvSpPr>
        <p:spPr>
          <a:xfrm>
            <a:off x="7683075" y="2359255"/>
            <a:ext cx="251400" cy="2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8"/>
          <p:cNvSpPr/>
          <p:nvPr/>
        </p:nvSpPr>
        <p:spPr>
          <a:xfrm>
            <a:off x="7683075" y="4203026"/>
            <a:ext cx="251400" cy="25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8"/>
          <p:cNvSpPr txBox="1">
            <a:spLocks noGrp="1"/>
          </p:cNvSpPr>
          <p:nvPr>
            <p:ph type="title"/>
          </p:nvPr>
        </p:nvSpPr>
        <p:spPr>
          <a:xfrm>
            <a:off x="86725" y="60500"/>
            <a:ext cx="883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a:latin typeface="Raleway"/>
                <a:ea typeface="Raleway"/>
                <a:cs typeface="Raleway"/>
                <a:sym typeface="Raleway"/>
              </a:rPr>
              <a:t>Processes that impact AOU distribution: </a:t>
            </a:r>
            <a:r>
              <a:rPr lang="en" sz="2400" b="1">
                <a:latin typeface="Raleway"/>
                <a:ea typeface="Raleway"/>
                <a:cs typeface="Raleway"/>
                <a:sym typeface="Raleway"/>
              </a:rPr>
              <a:t>Submesoscale vertical velocities</a:t>
            </a:r>
            <a:endParaRPr sz="2400" b="1">
              <a:latin typeface="Raleway"/>
              <a:ea typeface="Raleway"/>
              <a:cs typeface="Raleway"/>
              <a:sym typeface="Raleway"/>
            </a:endParaRPr>
          </a:p>
        </p:txBody>
      </p:sp>
      <p:pic>
        <p:nvPicPr>
          <p:cNvPr id="681" name="Google Shape;681;p58"/>
          <p:cNvPicPr preferRelativeResize="0"/>
          <p:nvPr/>
        </p:nvPicPr>
        <p:blipFill>
          <a:blip r:embed="rId3">
            <a:alphaModFix/>
          </a:blip>
          <a:stretch>
            <a:fillRect/>
          </a:stretch>
        </p:blipFill>
        <p:spPr>
          <a:xfrm>
            <a:off x="1027997" y="961875"/>
            <a:ext cx="2947031" cy="3929375"/>
          </a:xfrm>
          <a:prstGeom prst="rect">
            <a:avLst/>
          </a:prstGeom>
          <a:noFill/>
          <a:ln>
            <a:noFill/>
          </a:ln>
        </p:spPr>
      </p:pic>
      <p:sp>
        <p:nvSpPr>
          <p:cNvPr id="682" name="Google Shape;682;p58"/>
          <p:cNvSpPr txBox="1"/>
          <p:nvPr/>
        </p:nvSpPr>
        <p:spPr>
          <a:xfrm>
            <a:off x="2810275" y="4774200"/>
            <a:ext cx="165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aleway"/>
                <a:ea typeface="Raleway"/>
                <a:cs typeface="Raleway"/>
                <a:sym typeface="Raleway"/>
              </a:rPr>
              <a:t>Archer+ (2020)</a:t>
            </a:r>
            <a:endParaRPr sz="1200">
              <a:latin typeface="Raleway"/>
              <a:ea typeface="Raleway"/>
              <a:cs typeface="Raleway"/>
              <a:sym typeface="Raleway"/>
            </a:endParaRPr>
          </a:p>
        </p:txBody>
      </p:sp>
      <p:pic>
        <p:nvPicPr>
          <p:cNvPr id="683" name="Google Shape;683;p58"/>
          <p:cNvPicPr preferRelativeResize="0"/>
          <p:nvPr/>
        </p:nvPicPr>
        <p:blipFill rotWithShape="1">
          <a:blip r:embed="rId4">
            <a:alphaModFix/>
          </a:blip>
          <a:srcRect t="5410"/>
          <a:stretch/>
        </p:blipFill>
        <p:spPr>
          <a:xfrm>
            <a:off x="4990327" y="841375"/>
            <a:ext cx="3934997" cy="4170375"/>
          </a:xfrm>
          <a:prstGeom prst="rect">
            <a:avLst/>
          </a:prstGeom>
          <a:noFill/>
          <a:ln>
            <a:noFill/>
          </a:ln>
        </p:spPr>
      </p:pic>
      <p:sp>
        <p:nvSpPr>
          <p:cNvPr id="684" name="Google Shape;684;p58"/>
          <p:cNvSpPr txBox="1"/>
          <p:nvPr/>
        </p:nvSpPr>
        <p:spPr>
          <a:xfrm>
            <a:off x="6816400" y="4774200"/>
            <a:ext cx="2065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aleway"/>
                <a:ea typeface="Raleway"/>
                <a:cs typeface="Raleway"/>
                <a:sym typeface="Raleway"/>
              </a:rPr>
              <a:t>Siegelman+ (2020)</a:t>
            </a:r>
            <a:endParaRPr sz="1200">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59"/>
          <p:cNvPicPr preferRelativeResize="0"/>
          <p:nvPr/>
        </p:nvPicPr>
        <p:blipFill rotWithShape="1">
          <a:blip r:embed="rId3">
            <a:alphaModFix/>
          </a:blip>
          <a:srcRect t="5898" b="47475"/>
          <a:stretch/>
        </p:blipFill>
        <p:spPr>
          <a:xfrm>
            <a:off x="74875" y="981100"/>
            <a:ext cx="8994251" cy="2703250"/>
          </a:xfrm>
          <a:prstGeom prst="rect">
            <a:avLst/>
          </a:prstGeom>
          <a:noFill/>
          <a:ln>
            <a:noFill/>
          </a:ln>
        </p:spPr>
      </p:pic>
      <p:sp>
        <p:nvSpPr>
          <p:cNvPr id="690" name="Google Shape;690;p59"/>
          <p:cNvSpPr/>
          <p:nvPr/>
        </p:nvSpPr>
        <p:spPr>
          <a:xfrm>
            <a:off x="5738800" y="3684350"/>
            <a:ext cx="2602200" cy="129900"/>
          </a:xfrm>
          <a:prstGeom prst="leftArrow">
            <a:avLst>
              <a:gd name="adj1" fmla="val 50000"/>
              <a:gd name="adj2" fmla="val 126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9"/>
          <p:cNvSpPr txBox="1"/>
          <p:nvPr/>
        </p:nvSpPr>
        <p:spPr>
          <a:xfrm>
            <a:off x="6427200" y="3727500"/>
            <a:ext cx="1540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aleway"/>
                <a:ea typeface="Raleway"/>
                <a:cs typeface="Raleway"/>
                <a:sym typeface="Raleway"/>
              </a:rPr>
              <a:t>Greater strain (stronger fronts)</a:t>
            </a:r>
            <a:endParaRPr>
              <a:latin typeface="Raleway"/>
              <a:ea typeface="Raleway"/>
              <a:cs typeface="Raleway"/>
              <a:sym typeface="Raleway"/>
            </a:endParaRPr>
          </a:p>
        </p:txBody>
      </p:sp>
      <p:sp>
        <p:nvSpPr>
          <p:cNvPr id="692" name="Google Shape;692;p59"/>
          <p:cNvSpPr/>
          <p:nvPr/>
        </p:nvSpPr>
        <p:spPr>
          <a:xfrm>
            <a:off x="109575" y="1030200"/>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9"/>
          <p:cNvSpPr/>
          <p:nvPr/>
        </p:nvSpPr>
        <p:spPr>
          <a:xfrm>
            <a:off x="4954450" y="1030200"/>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9"/>
          <p:cNvSpPr/>
          <p:nvPr/>
        </p:nvSpPr>
        <p:spPr>
          <a:xfrm>
            <a:off x="865400" y="3448750"/>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9"/>
          <p:cNvSpPr/>
          <p:nvPr/>
        </p:nvSpPr>
        <p:spPr>
          <a:xfrm>
            <a:off x="5051075" y="3448750"/>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9"/>
          <p:cNvSpPr txBox="1"/>
          <p:nvPr/>
        </p:nvSpPr>
        <p:spPr>
          <a:xfrm>
            <a:off x="368850" y="4162400"/>
            <a:ext cx="8406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a:ea typeface="Raleway"/>
                <a:cs typeface="Raleway"/>
                <a:sym typeface="Raleway"/>
              </a:rPr>
              <a:t>High-EKE regions are more likely to be associated with </a:t>
            </a:r>
            <a:r>
              <a:rPr lang="en" sz="1800" b="1">
                <a:latin typeface="Raleway"/>
                <a:ea typeface="Raleway"/>
                <a:cs typeface="Raleway"/>
                <a:sym typeface="Raleway"/>
              </a:rPr>
              <a:t>greater strain</a:t>
            </a:r>
            <a:r>
              <a:rPr lang="en" sz="1800">
                <a:latin typeface="Raleway"/>
                <a:ea typeface="Raleway"/>
                <a:cs typeface="Raleway"/>
                <a:sym typeface="Raleway"/>
              </a:rPr>
              <a:t> as measured by FSLEs</a:t>
            </a:r>
            <a:endParaRPr sz="1800">
              <a:latin typeface="Raleway"/>
              <a:ea typeface="Raleway"/>
              <a:cs typeface="Raleway"/>
              <a:sym typeface="Raleway"/>
            </a:endParaRPr>
          </a:p>
        </p:txBody>
      </p:sp>
      <p:sp>
        <p:nvSpPr>
          <p:cNvPr id="697" name="Google Shape;697;p59"/>
          <p:cNvSpPr txBox="1">
            <a:spLocks noGrp="1"/>
          </p:cNvSpPr>
          <p:nvPr>
            <p:ph type="title"/>
          </p:nvPr>
        </p:nvSpPr>
        <p:spPr>
          <a:xfrm>
            <a:off x="86725" y="60500"/>
            <a:ext cx="883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a:latin typeface="Raleway"/>
                <a:ea typeface="Raleway"/>
                <a:cs typeface="Raleway"/>
                <a:sym typeface="Raleway"/>
              </a:rPr>
              <a:t>Processes that impact AOU distribution: </a:t>
            </a:r>
            <a:r>
              <a:rPr lang="en" sz="2400" b="1">
                <a:latin typeface="Raleway"/>
                <a:ea typeface="Raleway"/>
                <a:cs typeface="Raleway"/>
                <a:sym typeface="Raleway"/>
              </a:rPr>
              <a:t>Submesoscale vertical velocities</a:t>
            </a:r>
            <a:endParaRPr sz="2400" b="1">
              <a:latin typeface="Raleway"/>
              <a:ea typeface="Raleway"/>
              <a:cs typeface="Raleway"/>
              <a:sym typeface="Raleway"/>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0"/>
          <p:cNvPicPr preferRelativeResize="0"/>
          <p:nvPr/>
        </p:nvPicPr>
        <p:blipFill rotWithShape="1">
          <a:blip r:embed="rId3">
            <a:alphaModFix/>
          </a:blip>
          <a:srcRect l="9958" t="52525"/>
          <a:stretch/>
        </p:blipFill>
        <p:spPr>
          <a:xfrm>
            <a:off x="26025" y="1049700"/>
            <a:ext cx="9144000" cy="3107732"/>
          </a:xfrm>
          <a:prstGeom prst="rect">
            <a:avLst/>
          </a:prstGeom>
          <a:noFill/>
          <a:ln>
            <a:noFill/>
          </a:ln>
        </p:spPr>
      </p:pic>
      <p:sp>
        <p:nvSpPr>
          <p:cNvPr id="703" name="Google Shape;703;p60"/>
          <p:cNvSpPr/>
          <p:nvPr/>
        </p:nvSpPr>
        <p:spPr>
          <a:xfrm>
            <a:off x="997475" y="4076825"/>
            <a:ext cx="2602200" cy="129900"/>
          </a:xfrm>
          <a:prstGeom prst="leftArrow">
            <a:avLst>
              <a:gd name="adj1" fmla="val 50000"/>
              <a:gd name="adj2" fmla="val 126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0"/>
          <p:cNvSpPr txBox="1"/>
          <p:nvPr/>
        </p:nvSpPr>
        <p:spPr>
          <a:xfrm>
            <a:off x="1682800" y="4119975"/>
            <a:ext cx="135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aleway"/>
                <a:ea typeface="Raleway"/>
                <a:cs typeface="Raleway"/>
                <a:sym typeface="Raleway"/>
              </a:rPr>
              <a:t>Greater strain</a:t>
            </a:r>
            <a:endParaRPr>
              <a:latin typeface="Raleway"/>
              <a:ea typeface="Raleway"/>
              <a:cs typeface="Raleway"/>
              <a:sym typeface="Raleway"/>
            </a:endParaRPr>
          </a:p>
        </p:txBody>
      </p:sp>
      <p:sp>
        <p:nvSpPr>
          <p:cNvPr id="705" name="Google Shape;705;p60"/>
          <p:cNvSpPr/>
          <p:nvPr/>
        </p:nvSpPr>
        <p:spPr>
          <a:xfrm>
            <a:off x="-26025" y="936950"/>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0"/>
          <p:cNvSpPr/>
          <p:nvPr/>
        </p:nvSpPr>
        <p:spPr>
          <a:xfrm>
            <a:off x="4654050" y="777075"/>
            <a:ext cx="3123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0"/>
          <p:cNvSpPr/>
          <p:nvPr/>
        </p:nvSpPr>
        <p:spPr>
          <a:xfrm>
            <a:off x="4441875" y="993250"/>
            <a:ext cx="312300" cy="261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0"/>
          <p:cNvSpPr txBox="1"/>
          <p:nvPr/>
        </p:nvSpPr>
        <p:spPr>
          <a:xfrm rot="-5400000">
            <a:off x="3273987" y="2125600"/>
            <a:ext cx="2590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Helvetica Neue"/>
                <a:ea typeface="Helvetica Neue"/>
                <a:cs typeface="Helvetica Neue"/>
                <a:sym typeface="Helvetica Neue"/>
              </a:rPr>
              <a:t>Difference in AOU between low- and high-EKE region</a:t>
            </a:r>
            <a:endParaRPr sz="1300">
              <a:latin typeface="Helvetica Neue"/>
              <a:ea typeface="Helvetica Neue"/>
              <a:cs typeface="Helvetica Neue"/>
              <a:sym typeface="Helvetica Neue"/>
            </a:endParaRPr>
          </a:p>
        </p:txBody>
      </p:sp>
      <p:sp>
        <p:nvSpPr>
          <p:cNvPr id="709" name="Google Shape;709;p60"/>
          <p:cNvSpPr txBox="1"/>
          <p:nvPr/>
        </p:nvSpPr>
        <p:spPr>
          <a:xfrm>
            <a:off x="302875" y="4404600"/>
            <a:ext cx="8406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a:ea typeface="Raleway"/>
                <a:cs typeface="Raleway"/>
                <a:sym typeface="Raleway"/>
              </a:rPr>
              <a:t>Individual high-EKE regions may contribute heterogeneously to Southern Ocean ventilation</a:t>
            </a:r>
            <a:endParaRPr sz="1800">
              <a:latin typeface="Raleway"/>
              <a:ea typeface="Raleway"/>
              <a:cs typeface="Raleway"/>
              <a:sym typeface="Raleway"/>
            </a:endParaRPr>
          </a:p>
        </p:txBody>
      </p:sp>
      <p:sp>
        <p:nvSpPr>
          <p:cNvPr id="710" name="Google Shape;710;p60"/>
          <p:cNvSpPr txBox="1">
            <a:spLocks noGrp="1"/>
          </p:cNvSpPr>
          <p:nvPr>
            <p:ph type="title"/>
          </p:nvPr>
        </p:nvSpPr>
        <p:spPr>
          <a:xfrm>
            <a:off x="86725" y="60500"/>
            <a:ext cx="883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00">
                <a:latin typeface="Raleway"/>
                <a:ea typeface="Raleway"/>
                <a:cs typeface="Raleway"/>
                <a:sym typeface="Raleway"/>
              </a:rPr>
              <a:t>Processes that impact AOU distribution: </a:t>
            </a:r>
            <a:r>
              <a:rPr lang="en" sz="2400" b="1">
                <a:latin typeface="Raleway"/>
                <a:ea typeface="Raleway"/>
                <a:cs typeface="Raleway"/>
                <a:sym typeface="Raleway"/>
              </a:rPr>
              <a:t>Submesoscale vertical velocities</a:t>
            </a:r>
            <a:endParaRPr sz="2400" b="1">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54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Submesoscale features are prevalent across the Southern Ocean but remain underobserved</a:t>
            </a:r>
            <a:endParaRPr>
              <a:latin typeface="Raleway"/>
              <a:ea typeface="Raleway"/>
              <a:cs typeface="Raleway"/>
              <a:sym typeface="Raleway"/>
            </a:endParaRPr>
          </a:p>
        </p:txBody>
      </p:sp>
      <p:sp>
        <p:nvSpPr>
          <p:cNvPr id="98" name="Google Shape;98;p17"/>
          <p:cNvSpPr txBox="1"/>
          <p:nvPr/>
        </p:nvSpPr>
        <p:spPr>
          <a:xfrm>
            <a:off x="2143350" y="1056450"/>
            <a:ext cx="485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Heterogeneity of (sub)mesoscale structure</a:t>
            </a:r>
            <a:endParaRPr sz="1800">
              <a:latin typeface="Raleway SemiBold"/>
              <a:ea typeface="Raleway SemiBold"/>
              <a:cs typeface="Raleway SemiBold"/>
              <a:sym typeface="Raleway SemiBold"/>
            </a:endParaRPr>
          </a:p>
        </p:txBody>
      </p:sp>
      <p:pic>
        <p:nvPicPr>
          <p:cNvPr id="99" name="Google Shape;99;p17"/>
          <p:cNvPicPr preferRelativeResize="0"/>
          <p:nvPr/>
        </p:nvPicPr>
        <p:blipFill>
          <a:blip r:embed="rId3">
            <a:alphaModFix/>
          </a:blip>
          <a:stretch>
            <a:fillRect/>
          </a:stretch>
        </p:blipFill>
        <p:spPr>
          <a:xfrm>
            <a:off x="0" y="1414357"/>
            <a:ext cx="9144000" cy="1768886"/>
          </a:xfrm>
          <a:prstGeom prst="rect">
            <a:avLst/>
          </a:prstGeom>
          <a:noFill/>
          <a:ln>
            <a:noFill/>
          </a:ln>
        </p:spPr>
      </p:pic>
      <p:sp>
        <p:nvSpPr>
          <p:cNvPr id="100" name="Google Shape;100;p17"/>
          <p:cNvSpPr txBox="1"/>
          <p:nvPr/>
        </p:nvSpPr>
        <p:spPr>
          <a:xfrm>
            <a:off x="-251549" y="134697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Rosso+ (2015)</a:t>
            </a:r>
            <a:endParaRPr sz="1300">
              <a:latin typeface="Raleway"/>
              <a:ea typeface="Raleway"/>
              <a:cs typeface="Raleway"/>
              <a:sym typeface="Raleway"/>
            </a:endParaRPr>
          </a:p>
        </p:txBody>
      </p:sp>
      <p:pic>
        <p:nvPicPr>
          <p:cNvPr id="101" name="Google Shape;101;p17"/>
          <p:cNvPicPr preferRelativeResize="0"/>
          <p:nvPr/>
        </p:nvPicPr>
        <p:blipFill>
          <a:blip r:embed="rId4">
            <a:alphaModFix/>
          </a:blip>
          <a:stretch>
            <a:fillRect/>
          </a:stretch>
        </p:blipFill>
        <p:spPr>
          <a:xfrm>
            <a:off x="1166825" y="3183250"/>
            <a:ext cx="3235938" cy="1881600"/>
          </a:xfrm>
          <a:prstGeom prst="rect">
            <a:avLst/>
          </a:prstGeom>
          <a:noFill/>
          <a:ln>
            <a:noFill/>
          </a:ln>
        </p:spPr>
      </p:pic>
      <p:sp>
        <p:nvSpPr>
          <p:cNvPr id="102" name="Google Shape;102;p17"/>
          <p:cNvSpPr txBox="1"/>
          <p:nvPr/>
        </p:nvSpPr>
        <p:spPr>
          <a:xfrm>
            <a:off x="-69400" y="3529400"/>
            <a:ext cx="13473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Alignment with wind stress</a:t>
            </a:r>
            <a:endParaRPr sz="1800">
              <a:latin typeface="Raleway SemiBold"/>
              <a:ea typeface="Raleway SemiBold"/>
              <a:cs typeface="Raleway SemiBold"/>
              <a:sym typeface="Raleway SemiBold"/>
            </a:endParaRPr>
          </a:p>
        </p:txBody>
      </p:sp>
      <p:sp>
        <p:nvSpPr>
          <p:cNvPr id="103" name="Google Shape;103;p17"/>
          <p:cNvSpPr/>
          <p:nvPr/>
        </p:nvSpPr>
        <p:spPr>
          <a:xfrm>
            <a:off x="4146025" y="141435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5264950" y="3261025"/>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1216375" y="321970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txBox="1"/>
          <p:nvPr/>
        </p:nvSpPr>
        <p:spPr>
          <a:xfrm>
            <a:off x="-451025" y="4545200"/>
            <a:ext cx="1667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Bachman and Klocker (2020)</a:t>
            </a:r>
            <a:endParaRPr sz="1300">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1"/>
          <p:cNvSpPr txBox="1">
            <a:spLocks noGrp="1"/>
          </p:cNvSpPr>
          <p:nvPr>
            <p:ph type="title"/>
          </p:nvPr>
        </p:nvSpPr>
        <p:spPr>
          <a:xfrm>
            <a:off x="311700" y="952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Ventilation in the Southern Ocean </a:t>
            </a:r>
            <a:endParaRPr>
              <a:latin typeface="Raleway"/>
              <a:ea typeface="Raleway"/>
              <a:cs typeface="Raleway"/>
              <a:sym typeface="Raleway"/>
            </a:endParaRPr>
          </a:p>
        </p:txBody>
      </p:sp>
      <p:pic>
        <p:nvPicPr>
          <p:cNvPr id="716" name="Google Shape;716;p61"/>
          <p:cNvPicPr preferRelativeResize="0"/>
          <p:nvPr/>
        </p:nvPicPr>
        <p:blipFill rotWithShape="1">
          <a:blip r:embed="rId3">
            <a:alphaModFix/>
          </a:blip>
          <a:srcRect t="2695"/>
          <a:stretch/>
        </p:blipFill>
        <p:spPr>
          <a:xfrm>
            <a:off x="4266489" y="773525"/>
            <a:ext cx="4877510" cy="4369974"/>
          </a:xfrm>
          <a:prstGeom prst="rect">
            <a:avLst/>
          </a:prstGeom>
          <a:noFill/>
          <a:ln>
            <a:noFill/>
          </a:ln>
        </p:spPr>
      </p:pic>
      <p:sp>
        <p:nvSpPr>
          <p:cNvPr id="717" name="Google Shape;717;p61"/>
          <p:cNvSpPr/>
          <p:nvPr/>
        </p:nvSpPr>
        <p:spPr>
          <a:xfrm>
            <a:off x="311800" y="844275"/>
            <a:ext cx="3686100" cy="1220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Localized to EKE hotspots downstream of flow-topography interactions</a:t>
            </a:r>
            <a:endParaRPr sz="1800">
              <a:latin typeface="Raleway"/>
              <a:ea typeface="Raleway"/>
              <a:cs typeface="Raleway"/>
              <a:sym typeface="Raleway"/>
            </a:endParaRPr>
          </a:p>
        </p:txBody>
      </p:sp>
      <p:sp>
        <p:nvSpPr>
          <p:cNvPr id="718" name="Google Shape;718;p61"/>
          <p:cNvSpPr/>
          <p:nvPr/>
        </p:nvSpPr>
        <p:spPr>
          <a:xfrm>
            <a:off x="311800" y="3637225"/>
            <a:ext cx="3686100" cy="1220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Requires more observations to constrain!</a:t>
            </a:r>
            <a:endParaRPr sz="1800">
              <a:latin typeface="Raleway"/>
              <a:ea typeface="Raleway"/>
              <a:cs typeface="Raleway"/>
              <a:sym typeface="Raleway"/>
            </a:endParaRPr>
          </a:p>
        </p:txBody>
      </p:sp>
      <p:sp>
        <p:nvSpPr>
          <p:cNvPr id="719" name="Google Shape;719;p61"/>
          <p:cNvSpPr/>
          <p:nvPr/>
        </p:nvSpPr>
        <p:spPr>
          <a:xfrm>
            <a:off x="311700" y="2240750"/>
            <a:ext cx="3686100" cy="1220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aleway"/>
                <a:ea typeface="Raleway"/>
                <a:cs typeface="Raleway"/>
                <a:sym typeface="Raleway"/>
              </a:rPr>
              <a:t>Controlled by ACC density structure as well as by processes at the (sub)mesoscale</a:t>
            </a:r>
            <a:endParaRPr sz="1800">
              <a:latin typeface="Raleway"/>
              <a:ea typeface="Raleway"/>
              <a:cs typeface="Raleway"/>
              <a:sym typeface="Raleway"/>
            </a:endParaRPr>
          </a:p>
        </p:txBody>
      </p:sp>
      <p:sp>
        <p:nvSpPr>
          <p:cNvPr id="720" name="Google Shape;720;p61"/>
          <p:cNvSpPr/>
          <p:nvPr/>
        </p:nvSpPr>
        <p:spPr>
          <a:xfrm>
            <a:off x="4870349" y="922325"/>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p:nvPr/>
        </p:nvSpPr>
        <p:spPr>
          <a:xfrm>
            <a:off x="4398249" y="688125"/>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1"/>
          <p:cNvSpPr/>
          <p:nvPr/>
        </p:nvSpPr>
        <p:spPr>
          <a:xfrm>
            <a:off x="4906274" y="2814400"/>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1"/>
          <p:cNvSpPr/>
          <p:nvPr/>
        </p:nvSpPr>
        <p:spPr>
          <a:xfrm>
            <a:off x="7782199" y="954501"/>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1"/>
          <p:cNvSpPr/>
          <p:nvPr/>
        </p:nvSpPr>
        <p:spPr>
          <a:xfrm>
            <a:off x="7790873" y="3264324"/>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1"/>
          <p:cNvSpPr/>
          <p:nvPr/>
        </p:nvSpPr>
        <p:spPr>
          <a:xfrm>
            <a:off x="6152774" y="3930825"/>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62"/>
          <p:cNvPicPr preferRelativeResize="0"/>
          <p:nvPr/>
        </p:nvPicPr>
        <p:blipFill>
          <a:blip r:embed="rId3">
            <a:alphaModFix/>
          </a:blip>
          <a:stretch>
            <a:fillRect/>
          </a:stretch>
        </p:blipFill>
        <p:spPr>
          <a:xfrm>
            <a:off x="-48525" y="-990775"/>
            <a:ext cx="9241048" cy="6399175"/>
          </a:xfrm>
          <a:prstGeom prst="rect">
            <a:avLst/>
          </a:prstGeom>
          <a:noFill/>
          <a:ln>
            <a:noFill/>
          </a:ln>
          <a:effectLst>
            <a:outerShdw blurRad="57150" dist="19050" dir="5400000" algn="bl" rotWithShape="0">
              <a:srgbClr val="000000">
                <a:alpha val="23000"/>
              </a:srgbClr>
            </a:outerShdw>
          </a:effectLst>
        </p:spPr>
      </p:pic>
      <p:sp>
        <p:nvSpPr>
          <p:cNvPr id="731" name="Google Shape;731;p62"/>
          <p:cNvSpPr txBox="1">
            <a:spLocks noGrp="1"/>
          </p:cNvSpPr>
          <p:nvPr>
            <p:ph type="ctrTitle"/>
          </p:nvPr>
        </p:nvSpPr>
        <p:spPr>
          <a:xfrm>
            <a:off x="2858705" y="0"/>
            <a:ext cx="3426600" cy="868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a:latin typeface="Raleway"/>
                <a:ea typeface="Raleway"/>
                <a:cs typeface="Raleway"/>
                <a:sym typeface="Raleway"/>
              </a:rPr>
              <a:t>Summary</a:t>
            </a:r>
            <a:endParaRPr sz="4000">
              <a:latin typeface="Raleway"/>
              <a:ea typeface="Raleway"/>
              <a:cs typeface="Raleway"/>
              <a:sym typeface="Raleway"/>
            </a:endParaRPr>
          </a:p>
        </p:txBody>
      </p:sp>
      <p:sp>
        <p:nvSpPr>
          <p:cNvPr id="732" name="Google Shape;732;p62"/>
          <p:cNvSpPr/>
          <p:nvPr/>
        </p:nvSpPr>
        <p:spPr>
          <a:xfrm>
            <a:off x="304500" y="851313"/>
            <a:ext cx="8535000" cy="2715000"/>
          </a:xfrm>
          <a:prstGeom prst="rect">
            <a:avLst/>
          </a:prstGeom>
          <a:solidFill>
            <a:srgbClr val="B6D7A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Raleway"/>
              <a:ea typeface="Raleway"/>
              <a:cs typeface="Raleway"/>
              <a:sym typeface="Raleway"/>
            </a:endParaRPr>
          </a:p>
        </p:txBody>
      </p:sp>
      <p:sp>
        <p:nvSpPr>
          <p:cNvPr id="733" name="Google Shape;733;p62"/>
          <p:cNvSpPr/>
          <p:nvPr/>
        </p:nvSpPr>
        <p:spPr>
          <a:xfrm>
            <a:off x="304500" y="3730350"/>
            <a:ext cx="8535000" cy="12441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Raleway"/>
                <a:ea typeface="Raleway"/>
                <a:cs typeface="Raleway"/>
                <a:sym typeface="Raleway"/>
              </a:rPr>
              <a:t>Interested in reading more? </a:t>
            </a:r>
            <a:endParaRPr sz="1900" b="1">
              <a:latin typeface="Raleway"/>
              <a:ea typeface="Raleway"/>
              <a:cs typeface="Raleway"/>
              <a:sym typeface="Raleway"/>
            </a:endParaRPr>
          </a:p>
          <a:p>
            <a:pPr marL="0" lvl="0" indent="0" algn="ctr" rtl="0">
              <a:spcBef>
                <a:spcPts val="0"/>
              </a:spcBef>
              <a:spcAft>
                <a:spcPts val="0"/>
              </a:spcAft>
              <a:buNone/>
            </a:pPr>
            <a:r>
              <a:rPr lang="en" sz="1300">
                <a:latin typeface="Raleway"/>
                <a:ea typeface="Raleway"/>
                <a:cs typeface="Raleway"/>
                <a:sym typeface="Raleway"/>
              </a:rPr>
              <a:t>Dove, L.A., A.F. Thompson, D. Balwada, A.R. Gray, Observational Evidence of Ventilation Hotspots in the Southern Ocean, </a:t>
            </a:r>
            <a:r>
              <a:rPr lang="en" sz="1300" i="1">
                <a:latin typeface="Raleway"/>
                <a:ea typeface="Raleway"/>
                <a:cs typeface="Raleway"/>
                <a:sym typeface="Raleway"/>
              </a:rPr>
              <a:t>JGR: Oceans</a:t>
            </a:r>
            <a:r>
              <a:rPr lang="en" sz="1300">
                <a:latin typeface="Raleway"/>
                <a:ea typeface="Raleway"/>
                <a:cs typeface="Raleway"/>
                <a:sym typeface="Raleway"/>
              </a:rPr>
              <a:t> (2021)</a:t>
            </a:r>
            <a:endParaRPr sz="1300">
              <a:latin typeface="Raleway"/>
              <a:ea typeface="Raleway"/>
              <a:cs typeface="Raleway"/>
              <a:sym typeface="Raleway"/>
            </a:endParaRPr>
          </a:p>
          <a:p>
            <a:pPr marL="0" lvl="0" indent="0" algn="ctr" rtl="0">
              <a:spcBef>
                <a:spcPts val="0"/>
              </a:spcBef>
              <a:spcAft>
                <a:spcPts val="0"/>
              </a:spcAft>
              <a:buNone/>
            </a:pPr>
            <a:r>
              <a:rPr lang="en" sz="1300">
                <a:latin typeface="Raleway"/>
                <a:ea typeface="Raleway"/>
                <a:cs typeface="Raleway"/>
                <a:sym typeface="Raleway"/>
              </a:rPr>
              <a:t>Dove, L.A., D. Balwada, A.F. Thompson, A.R. Gray, Enhanced Ventilation in Energetic Regions of the Antarctic Circumpolar Current, </a:t>
            </a:r>
            <a:r>
              <a:rPr lang="en" sz="1300" i="1">
                <a:latin typeface="Raleway"/>
                <a:ea typeface="Raleway"/>
                <a:cs typeface="Raleway"/>
                <a:sym typeface="Raleway"/>
              </a:rPr>
              <a:t>GRL</a:t>
            </a:r>
            <a:r>
              <a:rPr lang="en" sz="1300">
                <a:latin typeface="Raleway"/>
                <a:ea typeface="Raleway"/>
                <a:cs typeface="Raleway"/>
                <a:sym typeface="Raleway"/>
              </a:rPr>
              <a:t> (2022)</a:t>
            </a:r>
            <a:endParaRPr sz="1300">
              <a:latin typeface="Raleway"/>
              <a:ea typeface="Raleway"/>
              <a:cs typeface="Raleway"/>
              <a:sym typeface="Raleway"/>
            </a:endParaRPr>
          </a:p>
        </p:txBody>
      </p:sp>
      <p:sp>
        <p:nvSpPr>
          <p:cNvPr id="734" name="Google Shape;734;p62"/>
          <p:cNvSpPr txBox="1"/>
          <p:nvPr/>
        </p:nvSpPr>
        <p:spPr>
          <a:xfrm>
            <a:off x="304500" y="1700925"/>
            <a:ext cx="18735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Flow- topography interactions</a:t>
            </a:r>
            <a:endParaRPr sz="1800">
              <a:latin typeface="Raleway SemiBold"/>
              <a:ea typeface="Raleway SemiBold"/>
              <a:cs typeface="Raleway SemiBold"/>
              <a:sym typeface="Raleway SemiBold"/>
            </a:endParaRPr>
          </a:p>
        </p:txBody>
      </p:sp>
      <p:sp>
        <p:nvSpPr>
          <p:cNvPr id="735" name="Google Shape;735;p62"/>
          <p:cNvSpPr txBox="1"/>
          <p:nvPr/>
        </p:nvSpPr>
        <p:spPr>
          <a:xfrm>
            <a:off x="2593387" y="1700913"/>
            <a:ext cx="15477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Mesoscale eddy kinetic energy</a:t>
            </a:r>
            <a:endParaRPr sz="1800">
              <a:latin typeface="Raleway SemiBold"/>
              <a:ea typeface="Raleway SemiBold"/>
              <a:cs typeface="Raleway SemiBold"/>
              <a:sym typeface="Raleway SemiBold"/>
            </a:endParaRPr>
          </a:p>
        </p:txBody>
      </p:sp>
      <p:sp>
        <p:nvSpPr>
          <p:cNvPr id="736" name="Google Shape;736;p62"/>
          <p:cNvSpPr txBox="1"/>
          <p:nvPr/>
        </p:nvSpPr>
        <p:spPr>
          <a:xfrm>
            <a:off x="4572000" y="1250563"/>
            <a:ext cx="1873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Frontogenesis</a:t>
            </a:r>
            <a:endParaRPr sz="1800">
              <a:latin typeface="Raleway SemiBold"/>
              <a:ea typeface="Raleway SemiBold"/>
              <a:cs typeface="Raleway SemiBold"/>
              <a:sym typeface="Raleway SemiBold"/>
            </a:endParaRPr>
          </a:p>
        </p:txBody>
      </p:sp>
      <p:sp>
        <p:nvSpPr>
          <p:cNvPr id="737" name="Google Shape;737;p62"/>
          <p:cNvSpPr txBox="1"/>
          <p:nvPr/>
        </p:nvSpPr>
        <p:spPr>
          <a:xfrm>
            <a:off x="4571988" y="2341563"/>
            <a:ext cx="18735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Lateral stirring along tilted isopycnals</a:t>
            </a:r>
            <a:endParaRPr sz="1800">
              <a:latin typeface="Raleway SemiBold"/>
              <a:ea typeface="Raleway SemiBold"/>
              <a:cs typeface="Raleway SemiBold"/>
              <a:sym typeface="Raleway SemiBold"/>
            </a:endParaRPr>
          </a:p>
        </p:txBody>
      </p:sp>
      <p:sp>
        <p:nvSpPr>
          <p:cNvPr id="738" name="Google Shape;738;p62"/>
          <p:cNvSpPr txBox="1"/>
          <p:nvPr/>
        </p:nvSpPr>
        <p:spPr>
          <a:xfrm>
            <a:off x="6876425" y="973525"/>
            <a:ext cx="1780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Submesoscale vertical velocities</a:t>
            </a:r>
            <a:endParaRPr sz="1800">
              <a:latin typeface="Raleway SemiBold"/>
              <a:ea typeface="Raleway SemiBold"/>
              <a:cs typeface="Raleway SemiBold"/>
              <a:sym typeface="Raleway SemiBold"/>
            </a:endParaRPr>
          </a:p>
        </p:txBody>
      </p:sp>
      <p:sp>
        <p:nvSpPr>
          <p:cNvPr id="739" name="Google Shape;739;p62"/>
          <p:cNvSpPr txBox="1"/>
          <p:nvPr/>
        </p:nvSpPr>
        <p:spPr>
          <a:xfrm>
            <a:off x="6876425" y="2541000"/>
            <a:ext cx="1780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Ventilation and CO</a:t>
            </a:r>
            <a:r>
              <a:rPr lang="en" sz="1800" baseline="-25000">
                <a:latin typeface="Raleway SemiBold"/>
                <a:ea typeface="Raleway SemiBold"/>
                <a:cs typeface="Raleway SemiBold"/>
                <a:sym typeface="Raleway SemiBold"/>
              </a:rPr>
              <a:t>2</a:t>
            </a:r>
            <a:r>
              <a:rPr lang="en" sz="1800">
                <a:latin typeface="Raleway SemiBold"/>
                <a:ea typeface="Raleway SemiBold"/>
                <a:cs typeface="Raleway SemiBold"/>
                <a:sym typeface="Raleway SemiBold"/>
              </a:rPr>
              <a:t> fluxes</a:t>
            </a:r>
            <a:endParaRPr sz="1800">
              <a:latin typeface="Raleway SemiBold"/>
              <a:ea typeface="Raleway SemiBold"/>
              <a:cs typeface="Raleway SemiBold"/>
              <a:sym typeface="Raleway SemiBold"/>
            </a:endParaRPr>
          </a:p>
        </p:txBody>
      </p:sp>
      <p:sp>
        <p:nvSpPr>
          <p:cNvPr id="740" name="Google Shape;740;p62"/>
          <p:cNvSpPr/>
          <p:nvPr/>
        </p:nvSpPr>
        <p:spPr>
          <a:xfrm>
            <a:off x="2020975" y="2109063"/>
            <a:ext cx="572400" cy="199500"/>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2"/>
          <p:cNvSpPr/>
          <p:nvPr/>
        </p:nvSpPr>
        <p:spPr>
          <a:xfrm rot="-1731726">
            <a:off x="4103933" y="1643463"/>
            <a:ext cx="572401" cy="199396"/>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2"/>
          <p:cNvSpPr/>
          <p:nvPr/>
        </p:nvSpPr>
        <p:spPr>
          <a:xfrm rot="1805920">
            <a:off x="4103885" y="2471998"/>
            <a:ext cx="572493" cy="199490"/>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2"/>
          <p:cNvSpPr/>
          <p:nvPr/>
        </p:nvSpPr>
        <p:spPr>
          <a:xfrm>
            <a:off x="6374475" y="1366375"/>
            <a:ext cx="572400" cy="199500"/>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2"/>
          <p:cNvSpPr/>
          <p:nvPr/>
        </p:nvSpPr>
        <p:spPr>
          <a:xfrm>
            <a:off x="6374475" y="2718150"/>
            <a:ext cx="572400" cy="199500"/>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2"/>
          <p:cNvSpPr/>
          <p:nvPr/>
        </p:nvSpPr>
        <p:spPr>
          <a:xfrm rot="5400000">
            <a:off x="7494675" y="2155050"/>
            <a:ext cx="572400" cy="199500"/>
          </a:xfrm>
          <a:prstGeom prst="rightArrow">
            <a:avLst>
              <a:gd name="adj1" fmla="val 50000"/>
              <a:gd name="adj2" fmla="val 50000"/>
            </a:avLst>
          </a:prstGeom>
          <a:solidFill>
            <a:srgbClr val="99999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Raleway"/>
                <a:ea typeface="Raleway"/>
                <a:cs typeface="Raleway"/>
                <a:sym typeface="Raleway"/>
              </a:rPr>
              <a:t>Extra slides</a:t>
            </a:r>
            <a:endParaRPr>
              <a:latin typeface="Raleway"/>
              <a:ea typeface="Raleway"/>
              <a:cs typeface="Raleway"/>
              <a:sym typeface="Raleway"/>
            </a:endParaRPr>
          </a:p>
        </p:txBody>
      </p:sp>
      <p:sp>
        <p:nvSpPr>
          <p:cNvPr id="751" name="Google Shape;751;p6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57" name="Google Shape;757;p6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58" name="Google Shape;758;p64"/>
          <p:cNvPicPr preferRelativeResize="0"/>
          <p:nvPr/>
        </p:nvPicPr>
        <p:blipFill>
          <a:blip r:embed="rId3">
            <a:alphaModFix/>
          </a:blip>
          <a:stretch>
            <a:fillRect/>
          </a:stretch>
        </p:blipFill>
        <p:spPr>
          <a:xfrm>
            <a:off x="1173151" y="483562"/>
            <a:ext cx="6797700" cy="4176375"/>
          </a:xfrm>
          <a:prstGeom prst="rect">
            <a:avLst/>
          </a:prstGeom>
          <a:noFill/>
          <a:ln>
            <a:noFill/>
          </a:ln>
        </p:spPr>
      </p:pic>
      <p:sp>
        <p:nvSpPr>
          <p:cNvPr id="759" name="Google Shape;759;p64"/>
          <p:cNvSpPr/>
          <p:nvPr/>
        </p:nvSpPr>
        <p:spPr>
          <a:xfrm>
            <a:off x="4653499" y="705475"/>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4"/>
          <p:cNvSpPr/>
          <p:nvPr/>
        </p:nvSpPr>
        <p:spPr>
          <a:xfrm>
            <a:off x="1587974" y="705475"/>
            <a:ext cx="229800" cy="20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66" name="Google Shape;766;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67" name="Google Shape;767;p65"/>
          <p:cNvPicPr preferRelativeResize="0"/>
          <p:nvPr/>
        </p:nvPicPr>
        <p:blipFill>
          <a:blip r:embed="rId3">
            <a:alphaModFix/>
          </a:blip>
          <a:stretch>
            <a:fillRect/>
          </a:stretch>
        </p:blipFill>
        <p:spPr>
          <a:xfrm>
            <a:off x="970801" y="0"/>
            <a:ext cx="7202398"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3" name="Google Shape;773;p6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74" name="Google Shape;774;p66"/>
          <p:cNvPicPr preferRelativeResize="0"/>
          <p:nvPr/>
        </p:nvPicPr>
        <p:blipFill>
          <a:blip r:embed="rId3">
            <a:alphaModFix/>
          </a:blip>
          <a:stretch>
            <a:fillRect/>
          </a:stretch>
        </p:blipFill>
        <p:spPr>
          <a:xfrm>
            <a:off x="2601629" y="0"/>
            <a:ext cx="3940742"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54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Submesoscale features are prevalent across the Southern Ocean but remain underobserved</a:t>
            </a:r>
            <a:endParaRPr>
              <a:latin typeface="Raleway"/>
              <a:ea typeface="Raleway"/>
              <a:cs typeface="Raleway"/>
              <a:sym typeface="Raleway"/>
            </a:endParaRPr>
          </a:p>
        </p:txBody>
      </p:sp>
      <p:pic>
        <p:nvPicPr>
          <p:cNvPr id="112" name="Google Shape;112;p18"/>
          <p:cNvPicPr preferRelativeResize="0"/>
          <p:nvPr/>
        </p:nvPicPr>
        <p:blipFill>
          <a:blip r:embed="rId3">
            <a:alphaModFix/>
          </a:blip>
          <a:stretch>
            <a:fillRect/>
          </a:stretch>
        </p:blipFill>
        <p:spPr>
          <a:xfrm>
            <a:off x="5264938" y="3261025"/>
            <a:ext cx="3879075" cy="1881600"/>
          </a:xfrm>
          <a:prstGeom prst="rect">
            <a:avLst/>
          </a:prstGeom>
          <a:noFill/>
          <a:ln>
            <a:noFill/>
          </a:ln>
        </p:spPr>
      </p:pic>
      <p:sp>
        <p:nvSpPr>
          <p:cNvPr id="113" name="Google Shape;113;p18"/>
          <p:cNvSpPr txBox="1"/>
          <p:nvPr/>
        </p:nvSpPr>
        <p:spPr>
          <a:xfrm>
            <a:off x="4402773" y="3667850"/>
            <a:ext cx="1045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Carbon export</a:t>
            </a:r>
            <a:endParaRPr sz="1800">
              <a:latin typeface="Raleway SemiBold"/>
              <a:ea typeface="Raleway SemiBold"/>
              <a:cs typeface="Raleway SemiBold"/>
              <a:sym typeface="Raleway SemiBold"/>
            </a:endParaRPr>
          </a:p>
        </p:txBody>
      </p:sp>
      <p:sp>
        <p:nvSpPr>
          <p:cNvPr id="114" name="Google Shape;114;p18"/>
          <p:cNvSpPr txBox="1"/>
          <p:nvPr/>
        </p:nvSpPr>
        <p:spPr>
          <a:xfrm>
            <a:off x="2143350" y="1056450"/>
            <a:ext cx="485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Heterogeneity of (sub)mesoscale structure</a:t>
            </a:r>
            <a:endParaRPr sz="1800">
              <a:latin typeface="Raleway SemiBold"/>
              <a:ea typeface="Raleway SemiBold"/>
              <a:cs typeface="Raleway SemiBold"/>
              <a:sym typeface="Raleway SemiBold"/>
            </a:endParaRPr>
          </a:p>
        </p:txBody>
      </p:sp>
      <p:sp>
        <p:nvSpPr>
          <p:cNvPr id="115" name="Google Shape;115;p18"/>
          <p:cNvSpPr txBox="1"/>
          <p:nvPr/>
        </p:nvSpPr>
        <p:spPr>
          <a:xfrm>
            <a:off x="4193726" y="474242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Omand+ (2015)</a:t>
            </a:r>
            <a:endParaRPr sz="1300">
              <a:latin typeface="Raleway"/>
              <a:ea typeface="Raleway"/>
              <a:cs typeface="Raleway"/>
              <a:sym typeface="Raleway"/>
            </a:endParaRPr>
          </a:p>
        </p:txBody>
      </p:sp>
      <p:pic>
        <p:nvPicPr>
          <p:cNvPr id="116" name="Google Shape;116;p18"/>
          <p:cNvPicPr preferRelativeResize="0"/>
          <p:nvPr/>
        </p:nvPicPr>
        <p:blipFill>
          <a:blip r:embed="rId4">
            <a:alphaModFix/>
          </a:blip>
          <a:stretch>
            <a:fillRect/>
          </a:stretch>
        </p:blipFill>
        <p:spPr>
          <a:xfrm>
            <a:off x="0" y="1414357"/>
            <a:ext cx="9144000" cy="1768886"/>
          </a:xfrm>
          <a:prstGeom prst="rect">
            <a:avLst/>
          </a:prstGeom>
          <a:noFill/>
          <a:ln>
            <a:noFill/>
          </a:ln>
        </p:spPr>
      </p:pic>
      <p:sp>
        <p:nvSpPr>
          <p:cNvPr id="117" name="Google Shape;117;p18"/>
          <p:cNvSpPr txBox="1"/>
          <p:nvPr/>
        </p:nvSpPr>
        <p:spPr>
          <a:xfrm>
            <a:off x="-251549" y="134697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Rosso+ (2015)</a:t>
            </a:r>
            <a:endParaRPr sz="1300">
              <a:latin typeface="Raleway"/>
              <a:ea typeface="Raleway"/>
              <a:cs typeface="Raleway"/>
              <a:sym typeface="Raleway"/>
            </a:endParaRPr>
          </a:p>
        </p:txBody>
      </p:sp>
      <p:pic>
        <p:nvPicPr>
          <p:cNvPr id="118" name="Google Shape;118;p18"/>
          <p:cNvPicPr preferRelativeResize="0"/>
          <p:nvPr/>
        </p:nvPicPr>
        <p:blipFill>
          <a:blip r:embed="rId5">
            <a:alphaModFix/>
          </a:blip>
          <a:stretch>
            <a:fillRect/>
          </a:stretch>
        </p:blipFill>
        <p:spPr>
          <a:xfrm>
            <a:off x="1166825" y="3183250"/>
            <a:ext cx="3235938" cy="1881600"/>
          </a:xfrm>
          <a:prstGeom prst="rect">
            <a:avLst/>
          </a:prstGeom>
          <a:noFill/>
          <a:ln>
            <a:noFill/>
          </a:ln>
        </p:spPr>
      </p:pic>
      <p:sp>
        <p:nvSpPr>
          <p:cNvPr id="119" name="Google Shape;119;p18"/>
          <p:cNvSpPr txBox="1"/>
          <p:nvPr/>
        </p:nvSpPr>
        <p:spPr>
          <a:xfrm>
            <a:off x="-69400" y="3529400"/>
            <a:ext cx="13473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Alignment with wind stress</a:t>
            </a:r>
            <a:endParaRPr sz="1800">
              <a:latin typeface="Raleway SemiBold"/>
              <a:ea typeface="Raleway SemiBold"/>
              <a:cs typeface="Raleway SemiBold"/>
              <a:sym typeface="Raleway SemiBold"/>
            </a:endParaRPr>
          </a:p>
        </p:txBody>
      </p:sp>
      <p:sp>
        <p:nvSpPr>
          <p:cNvPr id="120" name="Google Shape;120;p18"/>
          <p:cNvSpPr/>
          <p:nvPr/>
        </p:nvSpPr>
        <p:spPr>
          <a:xfrm>
            <a:off x="4146025" y="141435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5264950" y="3261025"/>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1216375" y="321970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txBox="1"/>
          <p:nvPr/>
        </p:nvSpPr>
        <p:spPr>
          <a:xfrm>
            <a:off x="-451025" y="4545200"/>
            <a:ext cx="1667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Bachman and Klocker (2020)</a:t>
            </a:r>
            <a:endParaRPr sz="1300">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311700" y="547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leway"/>
                <a:ea typeface="Raleway"/>
                <a:cs typeface="Raleway"/>
                <a:sym typeface="Raleway"/>
              </a:rPr>
              <a:t>Submesoscale features are prevalent across the Southern Ocean but remain underobserved</a:t>
            </a:r>
            <a:endParaRPr>
              <a:latin typeface="Raleway"/>
              <a:ea typeface="Raleway"/>
              <a:cs typeface="Raleway"/>
              <a:sym typeface="Raleway"/>
            </a:endParaRPr>
          </a:p>
        </p:txBody>
      </p:sp>
      <p:pic>
        <p:nvPicPr>
          <p:cNvPr id="129" name="Google Shape;129;p19"/>
          <p:cNvPicPr preferRelativeResize="0"/>
          <p:nvPr/>
        </p:nvPicPr>
        <p:blipFill>
          <a:blip r:embed="rId3">
            <a:alphaModFix/>
          </a:blip>
          <a:stretch>
            <a:fillRect/>
          </a:stretch>
        </p:blipFill>
        <p:spPr>
          <a:xfrm>
            <a:off x="5264938" y="3261025"/>
            <a:ext cx="3879075" cy="1881600"/>
          </a:xfrm>
          <a:prstGeom prst="rect">
            <a:avLst/>
          </a:prstGeom>
          <a:noFill/>
          <a:ln>
            <a:noFill/>
          </a:ln>
        </p:spPr>
      </p:pic>
      <p:sp>
        <p:nvSpPr>
          <p:cNvPr id="130" name="Google Shape;130;p19"/>
          <p:cNvSpPr txBox="1"/>
          <p:nvPr/>
        </p:nvSpPr>
        <p:spPr>
          <a:xfrm>
            <a:off x="4402773" y="3667850"/>
            <a:ext cx="1045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Carbon export</a:t>
            </a:r>
            <a:endParaRPr sz="1800">
              <a:latin typeface="Raleway SemiBold"/>
              <a:ea typeface="Raleway SemiBold"/>
              <a:cs typeface="Raleway SemiBold"/>
              <a:sym typeface="Raleway SemiBold"/>
            </a:endParaRPr>
          </a:p>
        </p:txBody>
      </p:sp>
      <p:sp>
        <p:nvSpPr>
          <p:cNvPr id="131" name="Google Shape;131;p19"/>
          <p:cNvSpPr txBox="1"/>
          <p:nvPr/>
        </p:nvSpPr>
        <p:spPr>
          <a:xfrm>
            <a:off x="2143350" y="1056450"/>
            <a:ext cx="485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Heterogeneity of (sub)mesoscale structure</a:t>
            </a:r>
            <a:endParaRPr sz="1800">
              <a:latin typeface="Raleway SemiBold"/>
              <a:ea typeface="Raleway SemiBold"/>
              <a:cs typeface="Raleway SemiBold"/>
              <a:sym typeface="Raleway SemiBold"/>
            </a:endParaRPr>
          </a:p>
        </p:txBody>
      </p:sp>
      <p:sp>
        <p:nvSpPr>
          <p:cNvPr id="132" name="Google Shape;132;p19"/>
          <p:cNvSpPr txBox="1"/>
          <p:nvPr/>
        </p:nvSpPr>
        <p:spPr>
          <a:xfrm>
            <a:off x="4193726" y="474242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Omand+ (2015)</a:t>
            </a:r>
            <a:endParaRPr sz="1300">
              <a:latin typeface="Raleway"/>
              <a:ea typeface="Raleway"/>
              <a:cs typeface="Raleway"/>
              <a:sym typeface="Raleway"/>
            </a:endParaRPr>
          </a:p>
        </p:txBody>
      </p:sp>
      <p:pic>
        <p:nvPicPr>
          <p:cNvPr id="133" name="Google Shape;133;p19"/>
          <p:cNvPicPr preferRelativeResize="0"/>
          <p:nvPr/>
        </p:nvPicPr>
        <p:blipFill>
          <a:blip r:embed="rId4">
            <a:alphaModFix/>
          </a:blip>
          <a:stretch>
            <a:fillRect/>
          </a:stretch>
        </p:blipFill>
        <p:spPr>
          <a:xfrm>
            <a:off x="0" y="1414357"/>
            <a:ext cx="9144000" cy="1768886"/>
          </a:xfrm>
          <a:prstGeom prst="rect">
            <a:avLst/>
          </a:prstGeom>
          <a:noFill/>
          <a:ln>
            <a:noFill/>
          </a:ln>
        </p:spPr>
      </p:pic>
      <p:sp>
        <p:nvSpPr>
          <p:cNvPr id="134" name="Google Shape;134;p19"/>
          <p:cNvSpPr txBox="1"/>
          <p:nvPr/>
        </p:nvSpPr>
        <p:spPr>
          <a:xfrm>
            <a:off x="-251549" y="1346975"/>
            <a:ext cx="1918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Rosso+ (2015)</a:t>
            </a:r>
            <a:endParaRPr sz="1300">
              <a:latin typeface="Raleway"/>
              <a:ea typeface="Raleway"/>
              <a:cs typeface="Raleway"/>
              <a:sym typeface="Raleway"/>
            </a:endParaRPr>
          </a:p>
        </p:txBody>
      </p:sp>
      <p:pic>
        <p:nvPicPr>
          <p:cNvPr id="135" name="Google Shape;135;p19"/>
          <p:cNvPicPr preferRelativeResize="0"/>
          <p:nvPr/>
        </p:nvPicPr>
        <p:blipFill>
          <a:blip r:embed="rId5">
            <a:alphaModFix/>
          </a:blip>
          <a:stretch>
            <a:fillRect/>
          </a:stretch>
        </p:blipFill>
        <p:spPr>
          <a:xfrm>
            <a:off x="1166825" y="3183250"/>
            <a:ext cx="3235938" cy="1881600"/>
          </a:xfrm>
          <a:prstGeom prst="rect">
            <a:avLst/>
          </a:prstGeom>
          <a:noFill/>
          <a:ln>
            <a:noFill/>
          </a:ln>
        </p:spPr>
      </p:pic>
      <p:sp>
        <p:nvSpPr>
          <p:cNvPr id="136" name="Google Shape;136;p19"/>
          <p:cNvSpPr txBox="1"/>
          <p:nvPr/>
        </p:nvSpPr>
        <p:spPr>
          <a:xfrm>
            <a:off x="-69400" y="3529400"/>
            <a:ext cx="13473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aleway SemiBold"/>
                <a:ea typeface="Raleway SemiBold"/>
                <a:cs typeface="Raleway SemiBold"/>
                <a:sym typeface="Raleway SemiBold"/>
              </a:rPr>
              <a:t>Alignment with wind stress</a:t>
            </a:r>
            <a:endParaRPr sz="1800">
              <a:latin typeface="Raleway SemiBold"/>
              <a:ea typeface="Raleway SemiBold"/>
              <a:cs typeface="Raleway SemiBold"/>
              <a:sym typeface="Raleway SemiBold"/>
            </a:endParaRPr>
          </a:p>
        </p:txBody>
      </p:sp>
      <p:sp>
        <p:nvSpPr>
          <p:cNvPr id="137" name="Google Shape;137;p19"/>
          <p:cNvSpPr txBox="1"/>
          <p:nvPr/>
        </p:nvSpPr>
        <p:spPr>
          <a:xfrm>
            <a:off x="-451025" y="4545200"/>
            <a:ext cx="1667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latin typeface="Raleway"/>
                <a:ea typeface="Raleway"/>
                <a:cs typeface="Raleway"/>
                <a:sym typeface="Raleway"/>
              </a:rPr>
              <a:t>Bachman and Klocker (2020)</a:t>
            </a:r>
            <a:endParaRPr sz="1300">
              <a:latin typeface="Raleway"/>
              <a:ea typeface="Raleway"/>
              <a:cs typeface="Raleway"/>
              <a:sym typeface="Raleway"/>
            </a:endParaRPr>
          </a:p>
        </p:txBody>
      </p:sp>
      <p:sp>
        <p:nvSpPr>
          <p:cNvPr id="138" name="Google Shape;138;p19"/>
          <p:cNvSpPr/>
          <p:nvPr/>
        </p:nvSpPr>
        <p:spPr>
          <a:xfrm>
            <a:off x="1934225" y="945425"/>
            <a:ext cx="5299500" cy="685200"/>
          </a:xfrm>
          <a:prstGeom prst="ellipse">
            <a:avLst/>
          </a:prstGeom>
          <a:noFill/>
          <a:ln w="2857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9"/>
          <p:cNvSpPr/>
          <p:nvPr/>
        </p:nvSpPr>
        <p:spPr>
          <a:xfrm>
            <a:off x="4146025" y="141435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p:nvPr/>
        </p:nvSpPr>
        <p:spPr>
          <a:xfrm>
            <a:off x="5264950" y="3261025"/>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1216375" y="3219700"/>
            <a:ext cx="256800" cy="16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p:cNvPicPr preferRelativeResize="0"/>
          <p:nvPr/>
        </p:nvPicPr>
        <p:blipFill>
          <a:blip r:embed="rId3">
            <a:alphaModFix/>
          </a:blip>
          <a:stretch>
            <a:fillRect/>
          </a:stretch>
        </p:blipFill>
        <p:spPr>
          <a:xfrm>
            <a:off x="1815747" y="0"/>
            <a:ext cx="5512505" cy="5143499"/>
          </a:xfrm>
          <a:prstGeom prst="rect">
            <a:avLst/>
          </a:prstGeom>
          <a:noFill/>
          <a:ln>
            <a:noFill/>
          </a:ln>
        </p:spPr>
      </p:pic>
      <p:sp>
        <p:nvSpPr>
          <p:cNvPr id="147" name="Google Shape;147;p20"/>
          <p:cNvSpPr/>
          <p:nvPr/>
        </p:nvSpPr>
        <p:spPr>
          <a:xfrm rot="-2850017">
            <a:off x="3107400" y="1529189"/>
            <a:ext cx="1181640" cy="542306"/>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rot="-7776129">
            <a:off x="3117028" y="3069132"/>
            <a:ext cx="962895" cy="687832"/>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p:nvPr/>
        </p:nvSpPr>
        <p:spPr>
          <a:xfrm rot="-2836614">
            <a:off x="2681122" y="1261649"/>
            <a:ext cx="1276133" cy="369188"/>
          </a:xfrm>
          <a:prstGeom prst="rect">
            <a:avLst/>
          </a:prstGeom>
          <a:solidFill>
            <a:srgbClr val="CCCCCC">
              <a:alpha val="636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Drake Passage</a:t>
            </a:r>
            <a:endParaRPr sz="1200"/>
          </a:p>
        </p:txBody>
      </p:sp>
      <p:sp>
        <p:nvSpPr>
          <p:cNvPr id="150" name="Google Shape;150;p20"/>
          <p:cNvSpPr txBox="1"/>
          <p:nvPr/>
        </p:nvSpPr>
        <p:spPr>
          <a:xfrm rot="2700000">
            <a:off x="5388004" y="685755"/>
            <a:ext cx="1276186" cy="369534"/>
          </a:xfrm>
          <a:prstGeom prst="rect">
            <a:avLst/>
          </a:prstGeom>
          <a:solidFill>
            <a:srgbClr val="CCCCCC">
              <a:alpha val="636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Crozet Plateau</a:t>
            </a:r>
            <a:endParaRPr sz="1200"/>
          </a:p>
        </p:txBody>
      </p:sp>
      <p:sp>
        <p:nvSpPr>
          <p:cNvPr id="151" name="Google Shape;151;p20"/>
          <p:cNvSpPr txBox="1"/>
          <p:nvPr/>
        </p:nvSpPr>
        <p:spPr>
          <a:xfrm rot="4537537">
            <a:off x="6300678" y="1783955"/>
            <a:ext cx="912362" cy="554083"/>
          </a:xfrm>
          <a:prstGeom prst="rect">
            <a:avLst/>
          </a:prstGeom>
          <a:solidFill>
            <a:srgbClr val="CCCCCC">
              <a:alpha val="636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Kerguelen Plateau</a:t>
            </a:r>
            <a:endParaRPr sz="1200"/>
          </a:p>
        </p:txBody>
      </p:sp>
      <p:sp>
        <p:nvSpPr>
          <p:cNvPr id="152" name="Google Shape;152;p20"/>
          <p:cNvSpPr txBox="1"/>
          <p:nvPr/>
        </p:nvSpPr>
        <p:spPr>
          <a:xfrm rot="-416881">
            <a:off x="4570563" y="4461809"/>
            <a:ext cx="843192" cy="553991"/>
          </a:xfrm>
          <a:prstGeom prst="rect">
            <a:avLst/>
          </a:prstGeom>
          <a:solidFill>
            <a:srgbClr val="CCCCCC">
              <a:alpha val="636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Campbell Plateau</a:t>
            </a:r>
            <a:endParaRPr sz="1200"/>
          </a:p>
        </p:txBody>
      </p:sp>
      <p:sp>
        <p:nvSpPr>
          <p:cNvPr id="153" name="Google Shape;153;p20"/>
          <p:cNvSpPr txBox="1"/>
          <p:nvPr/>
        </p:nvSpPr>
        <p:spPr>
          <a:xfrm rot="2968176">
            <a:off x="2462633" y="3604555"/>
            <a:ext cx="1393703" cy="369585"/>
          </a:xfrm>
          <a:prstGeom prst="rect">
            <a:avLst/>
          </a:prstGeom>
          <a:solidFill>
            <a:srgbClr val="CCCCCC">
              <a:alpha val="6369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East Pacific Rise</a:t>
            </a:r>
            <a:endParaRPr sz="1200"/>
          </a:p>
        </p:txBody>
      </p:sp>
      <p:sp>
        <p:nvSpPr>
          <p:cNvPr id="154" name="Google Shape;154;p20"/>
          <p:cNvSpPr/>
          <p:nvPr/>
        </p:nvSpPr>
        <p:spPr>
          <a:xfrm rot="10321887">
            <a:off x="4372951" y="3548847"/>
            <a:ext cx="962998" cy="873903"/>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0"/>
          <p:cNvSpPr/>
          <p:nvPr/>
        </p:nvSpPr>
        <p:spPr>
          <a:xfrm rot="2697434">
            <a:off x="5137995" y="908719"/>
            <a:ext cx="852559" cy="786161"/>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rot="4495483">
            <a:off x="5606482" y="1896966"/>
            <a:ext cx="938913" cy="687767"/>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 name="Google Shape;157;p20"/>
          <p:cNvPicPr preferRelativeResize="0"/>
          <p:nvPr/>
        </p:nvPicPr>
        <p:blipFill rotWithShape="1">
          <a:blip r:embed="rId4">
            <a:alphaModFix/>
          </a:blip>
          <a:srcRect l="14983" t="1195" r="7623"/>
          <a:stretch/>
        </p:blipFill>
        <p:spPr>
          <a:xfrm>
            <a:off x="7428500" y="181400"/>
            <a:ext cx="550250" cy="4780701"/>
          </a:xfrm>
          <a:prstGeom prst="rect">
            <a:avLst/>
          </a:prstGeom>
          <a:noFill/>
          <a:ln>
            <a:noFill/>
          </a:ln>
        </p:spPr>
      </p:pic>
      <p:sp>
        <p:nvSpPr>
          <p:cNvPr id="158" name="Google Shape;158;p20"/>
          <p:cNvSpPr txBox="1"/>
          <p:nvPr/>
        </p:nvSpPr>
        <p:spPr>
          <a:xfrm rot="-5400000">
            <a:off x="7617850" y="2387100"/>
            <a:ext cx="93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434343"/>
                </a:solidFill>
              </a:rPr>
              <a:t>Depth [m]</a:t>
            </a:r>
            <a:endParaRPr sz="1200">
              <a:solidFill>
                <a:srgbClr val="43434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a:blip r:embed="rId3">
            <a:alphaModFix/>
          </a:blip>
          <a:stretch>
            <a:fillRect/>
          </a:stretch>
        </p:blipFill>
        <p:spPr>
          <a:xfrm>
            <a:off x="1846769" y="0"/>
            <a:ext cx="5450463" cy="5143500"/>
          </a:xfrm>
          <a:prstGeom prst="rect">
            <a:avLst/>
          </a:prstGeom>
          <a:noFill/>
          <a:ln>
            <a:noFill/>
          </a:ln>
        </p:spPr>
      </p:pic>
      <p:sp>
        <p:nvSpPr>
          <p:cNvPr id="164" name="Google Shape;164;p21"/>
          <p:cNvSpPr/>
          <p:nvPr/>
        </p:nvSpPr>
        <p:spPr>
          <a:xfrm rot="-2850017">
            <a:off x="3107400" y="1529189"/>
            <a:ext cx="1181640" cy="542306"/>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p:nvPr/>
        </p:nvSpPr>
        <p:spPr>
          <a:xfrm rot="4495483">
            <a:off x="5606482" y="1896966"/>
            <a:ext cx="938913" cy="687767"/>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rot="10321887">
            <a:off x="4372951" y="3548847"/>
            <a:ext cx="962998" cy="873903"/>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rot="-7776129">
            <a:off x="3117028" y="3069132"/>
            <a:ext cx="962895" cy="687832"/>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rot="2697434">
            <a:off x="5137995" y="908719"/>
            <a:ext cx="852559" cy="786161"/>
          </a:xfrm>
          <a:prstGeom prst="rect">
            <a:avLst/>
          </a:prstGeom>
          <a:noFill/>
          <a:ln w="28575" cap="flat" cmpd="sng">
            <a:solidFill>
              <a:srgbClr val="A64D79"/>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21"/>
          <p:cNvPicPr preferRelativeResize="0"/>
          <p:nvPr/>
        </p:nvPicPr>
        <p:blipFill>
          <a:blip r:embed="rId4">
            <a:alphaModFix/>
          </a:blip>
          <a:stretch>
            <a:fillRect/>
          </a:stretch>
        </p:blipFill>
        <p:spPr>
          <a:xfrm>
            <a:off x="7297225" y="152400"/>
            <a:ext cx="818650" cy="4838700"/>
          </a:xfrm>
          <a:prstGeom prst="rect">
            <a:avLst/>
          </a:prstGeom>
          <a:noFill/>
          <a:ln>
            <a:noFill/>
          </a:ln>
        </p:spPr>
      </p:pic>
      <p:cxnSp>
        <p:nvCxnSpPr>
          <p:cNvPr id="170" name="Google Shape;170;p21"/>
          <p:cNvCxnSpPr/>
          <p:nvPr/>
        </p:nvCxnSpPr>
        <p:spPr>
          <a:xfrm>
            <a:off x="7341057" y="4991100"/>
            <a:ext cx="396300" cy="0"/>
          </a:xfrm>
          <a:prstGeom prst="straightConnector1">
            <a:avLst/>
          </a:prstGeom>
          <a:noFill/>
          <a:ln w="19050" cap="flat" cmpd="sng">
            <a:solidFill>
              <a:schemeClr val="dk2"/>
            </a:solidFill>
            <a:prstDash val="solid"/>
            <a:round/>
            <a:headEnd type="none" w="med" len="med"/>
            <a:tailEnd type="none" w="med" len="med"/>
          </a:ln>
        </p:spPr>
      </p:cxnSp>
      <p:sp>
        <p:nvSpPr>
          <p:cNvPr id="171" name="Google Shape;171;p21"/>
          <p:cNvSpPr txBox="1"/>
          <p:nvPr/>
        </p:nvSpPr>
        <p:spPr>
          <a:xfrm rot="-5400000">
            <a:off x="7082225" y="2371650"/>
            <a:ext cx="246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434343"/>
                </a:solidFill>
              </a:rPr>
              <a:t>log</a:t>
            </a:r>
            <a:r>
              <a:rPr lang="en" baseline="-25000">
                <a:solidFill>
                  <a:srgbClr val="434343"/>
                </a:solidFill>
              </a:rPr>
              <a:t>10</a:t>
            </a:r>
            <a:r>
              <a:rPr lang="en">
                <a:solidFill>
                  <a:srgbClr val="434343"/>
                </a:solidFill>
              </a:rPr>
              <a:t> Eddy Kinetic Energy</a:t>
            </a:r>
            <a:endParaRPr>
              <a:solidFill>
                <a:srgbClr val="434343"/>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2258</Words>
  <Application>Microsoft Macintosh PowerPoint</Application>
  <PresentationFormat>On-screen Show (16:9)</PresentationFormat>
  <Paragraphs>241</Paragraphs>
  <Slides>55</Slides>
  <Notes>55</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Raleway</vt:lpstr>
      <vt:lpstr>Arial</vt:lpstr>
      <vt:lpstr>Raleway SemiBold</vt:lpstr>
      <vt:lpstr>Roboto</vt:lpstr>
      <vt:lpstr>Helvetica Neue</vt:lpstr>
      <vt:lpstr>Simple Light</vt:lpstr>
      <vt:lpstr>PowerPoint Presentation</vt:lpstr>
      <vt:lpstr>PowerPoint Presentation</vt:lpstr>
      <vt:lpstr>PowerPoint Presentation</vt:lpstr>
      <vt:lpstr>Submesoscale features are prevalent across the Southern Ocean but remain underobserved</vt:lpstr>
      <vt:lpstr>Submesoscale features are prevalent across the Southern Ocean but remain underobserved</vt:lpstr>
      <vt:lpstr>Submesoscale features are prevalent across the Southern Ocean but remain underobserved</vt:lpstr>
      <vt:lpstr>Submesoscale features are prevalent across the Southern Ocean but remain underobserved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Argo floats have shown evidence of subduction from the surface in EKE hotspots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Processes that impact AOU distribution: ACC density structure</vt:lpstr>
      <vt:lpstr>Processes that impact AOU distribution: ACC density structure</vt:lpstr>
      <vt:lpstr>Processes that impact AOU distribution: Along-isopycnal stirring</vt:lpstr>
      <vt:lpstr>Processes that impact AOU distribution: Along-isopycnal stirring</vt:lpstr>
      <vt:lpstr>Processes that impact AOU distribution: Submesoscale vertical velocities</vt:lpstr>
      <vt:lpstr>Finite-size Lyapunov Exponents </vt:lpstr>
      <vt:lpstr>Finite-size Lyapunov Exponents </vt:lpstr>
      <vt:lpstr>Processes that impact AOU distribution: Submesoscale vertical velocities</vt:lpstr>
      <vt:lpstr>Processes that impact AOU distribution: Submesoscale vertical velocities</vt:lpstr>
      <vt:lpstr>Processes that impact AOU distribution: Submesoscale vertical velocities</vt:lpstr>
      <vt:lpstr>Processes that impact AOU distribution: Submesoscale vertical velocities</vt:lpstr>
      <vt:lpstr>Ventilation in the Southern Ocean </vt:lpstr>
      <vt:lpstr>Summary</vt:lpstr>
      <vt:lpstr>Extra slides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Dove, Lilian A. (Lily)</cp:lastModifiedBy>
  <cp:revision>5</cp:revision>
  <dcterms:modified xsi:type="dcterms:W3CDTF">2022-09-01T11:23:11Z</dcterms:modified>
</cp:coreProperties>
</file>