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tags/tag2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22.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1"/>
  </p:notesMasterIdLst>
  <p:sldIdLst>
    <p:sldId id="256" r:id="rId2"/>
    <p:sldId id="338" r:id="rId3"/>
    <p:sldId id="258" r:id="rId4"/>
    <p:sldId id="353" r:id="rId5"/>
    <p:sldId id="354" r:id="rId6"/>
    <p:sldId id="346" r:id="rId7"/>
    <p:sldId id="295" r:id="rId8"/>
    <p:sldId id="322" r:id="rId9"/>
    <p:sldId id="309" r:id="rId10"/>
    <p:sldId id="349" r:id="rId11"/>
    <p:sldId id="325" r:id="rId12"/>
    <p:sldId id="326" r:id="rId13"/>
    <p:sldId id="348" r:id="rId14"/>
    <p:sldId id="341" r:id="rId15"/>
    <p:sldId id="270" r:id="rId16"/>
    <p:sldId id="342" r:id="rId17"/>
    <p:sldId id="329" r:id="rId18"/>
    <p:sldId id="343" r:id="rId19"/>
    <p:sldId id="336" r:id="rId20"/>
    <p:sldId id="331" r:id="rId21"/>
    <p:sldId id="332" r:id="rId22"/>
    <p:sldId id="320" r:id="rId23"/>
    <p:sldId id="397" r:id="rId24"/>
    <p:sldId id="357" r:id="rId25"/>
    <p:sldId id="415" r:id="rId26"/>
    <p:sldId id="395" r:id="rId27"/>
    <p:sldId id="414" r:id="rId28"/>
    <p:sldId id="412" r:id="rId29"/>
    <p:sldId id="417" r:id="rId30"/>
    <p:sldId id="388" r:id="rId31"/>
    <p:sldId id="389" r:id="rId32"/>
    <p:sldId id="390" r:id="rId33"/>
    <p:sldId id="391" r:id="rId34"/>
    <p:sldId id="419" r:id="rId35"/>
    <p:sldId id="422" r:id="rId36"/>
    <p:sldId id="421" r:id="rId37"/>
    <p:sldId id="381" r:id="rId38"/>
    <p:sldId id="423" r:id="rId39"/>
    <p:sldId id="380" r:id="rId40"/>
    <p:sldId id="424" r:id="rId41"/>
    <p:sldId id="362" r:id="rId42"/>
    <p:sldId id="335" r:id="rId43"/>
    <p:sldId id="367" r:id="rId44"/>
    <p:sldId id="350" r:id="rId45"/>
    <p:sldId id="393" r:id="rId46"/>
    <p:sldId id="376" r:id="rId47"/>
    <p:sldId id="413" r:id="rId48"/>
    <p:sldId id="358" r:id="rId49"/>
    <p:sldId id="392"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65A6C1B-1F53-86B7-CAF1-7A1966AC4BAF}" name="Shailja D Gangrade" initials="SDG" userId="S::sgangrad@ucsd.edu::238bc0aa-0d36-4a1a-83cc-7400d7d8fe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2600"/>
    <a:srgbClr val="62A1AB"/>
    <a:srgbClr val="FF9300"/>
    <a:srgbClr val="FF40FF"/>
    <a:srgbClr val="00FDFF"/>
    <a:srgbClr val="009051"/>
    <a:srgbClr val="942092"/>
    <a:srgbClr val="FFFF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91297"/>
  </p:normalViewPr>
  <p:slideViewPr>
    <p:cSldViewPr snapToGrid="0" snapToObjects="1">
      <p:cViewPr varScale="1">
        <p:scale>
          <a:sx n="99" d="100"/>
          <a:sy n="99" d="100"/>
        </p:scale>
        <p:origin x="16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340057-7D83-AD42-847B-622646403426}" type="datetimeFigureOut">
              <a:rPr lang="en-US" smtClean="0"/>
              <a:t>8/30/22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19EE85-A973-5C4C-91F7-1577FA75E443}" type="slidenum">
              <a:rPr lang="en-US" smtClean="0"/>
              <a:t>‹#›</a:t>
            </a:fld>
            <a:endParaRPr lang="en-US"/>
          </a:p>
        </p:txBody>
      </p:sp>
    </p:spTree>
    <p:extLst>
      <p:ext uri="{BB962C8B-B14F-4D97-AF65-F5344CB8AC3E}">
        <p14:creationId xmlns:p14="http://schemas.microsoft.com/office/powerpoint/2010/main" val="1748502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1</a:t>
            </a:fld>
            <a:endParaRPr lang="en-US"/>
          </a:p>
        </p:txBody>
      </p:sp>
    </p:spTree>
    <p:extLst>
      <p:ext uri="{BB962C8B-B14F-4D97-AF65-F5344CB8AC3E}">
        <p14:creationId xmlns:p14="http://schemas.microsoft.com/office/powerpoint/2010/main" val="664745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use streamlines to see that waters at the front came from offshore and inshore, flowing into front</a:t>
            </a:r>
          </a:p>
          <a:p>
            <a:r>
              <a:rPr lang="en-US" dirty="0"/>
              <a:t>What we want to do is find our where the water parcels in the front came from…</a:t>
            </a:r>
          </a:p>
          <a:p>
            <a:r>
              <a:rPr lang="en-US" dirty="0"/>
              <a:t>HIGHLIGHT STREAMLINE</a:t>
            </a:r>
          </a:p>
          <a:p>
            <a:r>
              <a:rPr lang="en-US" dirty="0">
                <a:sym typeface="Wingdings" pitchFamily="2" charset="2"/>
              </a:rPr>
              <a:t>We tracked the particles to see where they came from when they would have entered the front</a:t>
            </a:r>
            <a:endParaRPr lang="en-US" dirty="0"/>
          </a:p>
          <a:p>
            <a:endParaRPr lang="en-US" dirty="0"/>
          </a:p>
          <a:p>
            <a:r>
              <a:rPr lang="en-US" dirty="0"/>
              <a:t>Use streamlines </a:t>
            </a:r>
            <a:r>
              <a:rPr lang="en-US" dirty="0">
                <a:sym typeface="Wingdings" pitchFamily="2" charset="2"/>
              </a:rPr>
              <a:t> pick a streamline in each to highlight (red)</a:t>
            </a:r>
          </a:p>
          <a:p>
            <a:r>
              <a:rPr lang="en-US" dirty="0">
                <a:sym typeface="Wingdings" pitchFamily="2" charset="2"/>
              </a:rPr>
              <a:t>We tracked the backward in time to identify the source regions</a:t>
            </a:r>
          </a:p>
          <a:p>
            <a:r>
              <a:rPr lang="en-US" dirty="0">
                <a:sym typeface="Wingdings" pitchFamily="2" charset="2"/>
              </a:rPr>
              <a:t>Then tracked the forward time to see when they entered the front</a:t>
            </a:r>
          </a:p>
          <a:p>
            <a:endParaRPr lang="en-US" dirty="0">
              <a:sym typeface="Wingdings" pitchFamily="2" charset="2"/>
            </a:endParaRPr>
          </a:p>
          <a:p>
            <a:r>
              <a:rPr lang="en-US" dirty="0">
                <a:sym typeface="Wingdings" pitchFamily="2" charset="2"/>
              </a:rPr>
              <a:t>AVISO</a:t>
            </a:r>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10</a:t>
            </a:fld>
            <a:endParaRPr lang="en-US"/>
          </a:p>
        </p:txBody>
      </p:sp>
    </p:spTree>
    <p:extLst>
      <p:ext uri="{BB962C8B-B14F-4D97-AF65-F5344CB8AC3E}">
        <p14:creationId xmlns:p14="http://schemas.microsoft.com/office/powerpoint/2010/main" val="1001310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FSLE represent regions of strong convergence; where streamlines converge – water parcels will follow these ridges.</a:t>
            </a:r>
          </a:p>
          <a:p>
            <a:r>
              <a:rPr lang="en-US" dirty="0"/>
              <a:t>We’ve identified the origins of the high chlorophyll, high oxygen, high biomass patches.</a:t>
            </a:r>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11</a:t>
            </a:fld>
            <a:endParaRPr lang="en-US"/>
          </a:p>
        </p:txBody>
      </p:sp>
    </p:spTree>
    <p:extLst>
      <p:ext uri="{BB962C8B-B14F-4D97-AF65-F5344CB8AC3E}">
        <p14:creationId xmlns:p14="http://schemas.microsoft.com/office/powerpoint/2010/main" val="880511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endParaRPr lang="en-US" dirty="0"/>
          </a:p>
          <a:p>
            <a:endParaRPr lang="en-US" dirty="0"/>
          </a:p>
          <a:p>
            <a:r>
              <a:rPr lang="en-US" dirty="0"/>
              <a:t>Used </a:t>
            </a:r>
            <a:r>
              <a:rPr lang="en-US" dirty="0" err="1"/>
              <a:t>ezgif.com</a:t>
            </a:r>
            <a:r>
              <a:rPr lang="en-US" dirty="0"/>
              <a:t> to change playback speed.</a:t>
            </a:r>
          </a:p>
        </p:txBody>
      </p:sp>
      <p:sp>
        <p:nvSpPr>
          <p:cNvPr id="4" name="Slide Number Placeholder 3"/>
          <p:cNvSpPr>
            <a:spLocks noGrp="1"/>
          </p:cNvSpPr>
          <p:nvPr>
            <p:ph type="sldNum" sz="quarter" idx="5"/>
          </p:nvPr>
        </p:nvSpPr>
        <p:spPr/>
        <p:txBody>
          <a:bodyPr/>
          <a:lstStyle/>
          <a:p>
            <a:fld id="{4219EE85-A973-5C4C-91F7-1577FA75E443}" type="slidenum">
              <a:rPr lang="en-US" smtClean="0"/>
              <a:t>12</a:t>
            </a:fld>
            <a:endParaRPr lang="en-US"/>
          </a:p>
        </p:txBody>
      </p:sp>
    </p:spTree>
    <p:extLst>
      <p:ext uri="{BB962C8B-B14F-4D97-AF65-F5344CB8AC3E}">
        <p14:creationId xmlns:p14="http://schemas.microsoft.com/office/powerpoint/2010/main" val="4130695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13</a:t>
            </a:fld>
            <a:endParaRPr lang="en-US"/>
          </a:p>
        </p:txBody>
      </p:sp>
    </p:spTree>
    <p:extLst>
      <p:ext uri="{BB962C8B-B14F-4D97-AF65-F5344CB8AC3E}">
        <p14:creationId xmlns:p14="http://schemas.microsoft.com/office/powerpoint/2010/main" val="1961731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14</a:t>
            </a:fld>
            <a:endParaRPr lang="en-US"/>
          </a:p>
        </p:txBody>
      </p:sp>
    </p:spTree>
    <p:extLst>
      <p:ext uri="{BB962C8B-B14F-4D97-AF65-F5344CB8AC3E}">
        <p14:creationId xmlns:p14="http://schemas.microsoft.com/office/powerpoint/2010/main" val="32396064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special about these dates?</a:t>
            </a:r>
          </a:p>
        </p:txBody>
      </p:sp>
      <p:sp>
        <p:nvSpPr>
          <p:cNvPr id="4" name="Slide Number Placeholder 3"/>
          <p:cNvSpPr>
            <a:spLocks noGrp="1"/>
          </p:cNvSpPr>
          <p:nvPr>
            <p:ph type="sldNum" sz="quarter" idx="5"/>
          </p:nvPr>
        </p:nvSpPr>
        <p:spPr/>
        <p:txBody>
          <a:bodyPr/>
          <a:lstStyle/>
          <a:p>
            <a:fld id="{4219EE85-A973-5C4C-91F7-1577FA75E443}" type="slidenum">
              <a:rPr lang="en-US" smtClean="0"/>
              <a:t>15</a:t>
            </a:fld>
            <a:endParaRPr lang="en-US"/>
          </a:p>
        </p:txBody>
      </p:sp>
    </p:spTree>
    <p:extLst>
      <p:ext uri="{BB962C8B-B14F-4D97-AF65-F5344CB8AC3E}">
        <p14:creationId xmlns:p14="http://schemas.microsoft.com/office/powerpoint/2010/main" val="35448049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16</a:t>
            </a:fld>
            <a:endParaRPr lang="en-US"/>
          </a:p>
        </p:txBody>
      </p:sp>
    </p:spTree>
    <p:extLst>
      <p:ext uri="{BB962C8B-B14F-4D97-AF65-F5344CB8AC3E}">
        <p14:creationId xmlns:p14="http://schemas.microsoft.com/office/powerpoint/2010/main" val="15113041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Biogeochemical variables are highly correlated with salinity (water mass tracer)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Hydrography is correlated with biogeochemical properties – would not be predicted by SPH.</a:t>
            </a:r>
          </a:p>
          <a:p>
            <a:endParaRPr lang="en-US" dirty="0"/>
          </a:p>
          <a:p>
            <a:r>
              <a:rPr lang="en-US" dirty="0"/>
              <a:t>This is consistent with the interpretation that patches of chlorophyll, indicates patches of water masses </a:t>
            </a:r>
            <a:r>
              <a:rPr lang="en-US" dirty="0" err="1"/>
              <a:t>advecting</a:t>
            </a:r>
            <a:r>
              <a:rPr lang="en-US" dirty="0"/>
              <a:t> through the front.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Nutrient </a:t>
            </a:r>
            <a:r>
              <a:rPr lang="en-US" dirty="0" err="1"/>
              <a:t>righ</a:t>
            </a:r>
            <a:r>
              <a:rPr lang="en-US" dirty="0"/>
              <a:t> high salinity water - </a:t>
            </a:r>
            <a:r>
              <a:rPr lang="en-US" dirty="0" err="1"/>
              <a:t>aloowing</a:t>
            </a:r>
            <a:r>
              <a:rPr lang="en-US" dirty="0"/>
              <a:t> for higher chlorophyll.</a:t>
            </a:r>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17</a:t>
            </a:fld>
            <a:endParaRPr lang="en-US"/>
          </a:p>
        </p:txBody>
      </p:sp>
    </p:spTree>
    <p:extLst>
      <p:ext uri="{BB962C8B-B14F-4D97-AF65-F5344CB8AC3E}">
        <p14:creationId xmlns:p14="http://schemas.microsoft.com/office/powerpoint/2010/main" val="459197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18</a:t>
            </a:fld>
            <a:endParaRPr lang="en-US"/>
          </a:p>
        </p:txBody>
      </p:sp>
    </p:spTree>
    <p:extLst>
      <p:ext uri="{BB962C8B-B14F-4D97-AF65-F5344CB8AC3E}">
        <p14:creationId xmlns:p14="http://schemas.microsoft.com/office/powerpoint/2010/main" val="3501187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maintaining the along-front gradient in the face of strong along front advection</a:t>
            </a:r>
          </a:p>
        </p:txBody>
      </p:sp>
      <p:sp>
        <p:nvSpPr>
          <p:cNvPr id="4" name="Slide Number Placeholder 3"/>
          <p:cNvSpPr>
            <a:spLocks noGrp="1"/>
          </p:cNvSpPr>
          <p:nvPr>
            <p:ph type="sldNum" sz="quarter" idx="5"/>
          </p:nvPr>
        </p:nvSpPr>
        <p:spPr/>
        <p:txBody>
          <a:bodyPr/>
          <a:lstStyle/>
          <a:p>
            <a:fld id="{4219EE85-A973-5C4C-91F7-1577FA75E443}" type="slidenum">
              <a:rPr lang="en-US" smtClean="0"/>
              <a:t>19</a:t>
            </a:fld>
            <a:endParaRPr lang="en-US"/>
          </a:p>
        </p:txBody>
      </p:sp>
    </p:spTree>
    <p:extLst>
      <p:ext uri="{BB962C8B-B14F-4D97-AF65-F5344CB8AC3E}">
        <p14:creationId xmlns:p14="http://schemas.microsoft.com/office/powerpoint/2010/main" val="507012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SUKHUMVITSET-TEXT" panose="02000506000000020004" pitchFamily="2" charset="-34"/>
              </a:rPr>
              <a:t>The CCE is located within a dynamic eastern boundary upwelling system</a:t>
            </a:r>
          </a:p>
          <a:p>
            <a:r>
              <a:rPr lang="en-US" dirty="0">
                <a:cs typeface="SUKHUMVITSET-TEXT" panose="02000506000000020004" pitchFamily="2" charset="-34"/>
              </a:rPr>
              <a:t>Mosaic of fronts, filaments, and eddies</a:t>
            </a:r>
          </a:p>
          <a:p>
            <a:r>
              <a:rPr lang="en-US" dirty="0">
                <a:cs typeface="SUKHUMVITSET-TEXT" panose="02000506000000020004" pitchFamily="2" charset="-34"/>
              </a:rPr>
              <a:t>Most recent extensive studies of fronts occurred in 2008 (A-Front) and 2012 (E-Front)</a:t>
            </a:r>
          </a:p>
          <a:p>
            <a:r>
              <a:rPr lang="en-US" dirty="0">
                <a:cs typeface="SUKHUMVITSET-TEXT" panose="02000506000000020004" pitchFamily="2" charset="-34"/>
              </a:rPr>
              <a:t>PERSISTENT BIOLOGICAL FEATURES AT FRONTS ON AVERAGE</a:t>
            </a:r>
          </a:p>
          <a:p>
            <a:r>
              <a:rPr lang="en-US" dirty="0">
                <a:cs typeface="SUKHUMVITSET-TEXT" panose="02000506000000020004" pitchFamily="2" charset="-34"/>
              </a:rPr>
              <a:t>There is a persistent phytoplankton patch… now here’s …. Transition to next slide.</a:t>
            </a:r>
          </a:p>
          <a:p>
            <a:endParaRPr lang="en-US" dirty="0">
              <a:cs typeface="SUKHUMVITSET-TEXT" panose="02000506000000020004" pitchFamily="2" charset="-34"/>
            </a:endParaRPr>
          </a:p>
          <a:p>
            <a:endParaRPr lang="en-US" dirty="0">
              <a:cs typeface="SUKHUMVITSET-TEXT" panose="02000506000000020004" pitchFamily="2" charset="-34"/>
            </a:endParaRPr>
          </a:p>
          <a:p>
            <a:r>
              <a:rPr lang="en-US" dirty="0">
                <a:cs typeface="SUKHUMVITSET-TEXT" panose="02000506000000020004" pitchFamily="2" charset="-34"/>
              </a:rPr>
              <a:t>Assessed nutrient supply, export fluxes, and gradients in biomass and community composition (</a:t>
            </a:r>
            <a:r>
              <a:rPr lang="en-US" dirty="0" err="1">
                <a:cs typeface="SUKHUMVITSET-TEXT" panose="02000506000000020004" pitchFamily="2" charset="-34"/>
              </a:rPr>
              <a:t>Ohman</a:t>
            </a:r>
            <a:r>
              <a:rPr lang="en-US" dirty="0">
                <a:cs typeface="SUKHUMVITSET-TEXT" panose="02000506000000020004" pitchFamily="2" charset="-34"/>
              </a:rPr>
              <a:t> et al., 2013)</a:t>
            </a:r>
          </a:p>
          <a:p>
            <a:r>
              <a:rPr lang="en-US" dirty="0">
                <a:cs typeface="SUKHUMVITSET-TEXT" panose="02000506000000020004" pitchFamily="2" charset="-34"/>
              </a:rPr>
              <a:t>Frontal features detected by satellites have increased over time (</a:t>
            </a:r>
            <a:r>
              <a:rPr lang="en-US" dirty="0" err="1">
                <a:cs typeface="SUKHUMVITSET-TEXT" panose="02000506000000020004" pitchFamily="2" charset="-34"/>
              </a:rPr>
              <a:t>Kahru</a:t>
            </a:r>
            <a:r>
              <a:rPr lang="en-US" dirty="0">
                <a:cs typeface="SUKHUMVITSET-TEXT" panose="02000506000000020004" pitchFamily="2" charset="-34"/>
              </a:rPr>
              <a:t> et al., 2012)</a:t>
            </a:r>
          </a:p>
          <a:p>
            <a:endParaRPr lang="en-US" dirty="0">
              <a:cs typeface="SUKHUMVITSET-TEXT" panose="02000506000000020004" pitchFamily="2" charset="-34"/>
            </a:endParaRPr>
          </a:p>
        </p:txBody>
      </p:sp>
      <p:sp>
        <p:nvSpPr>
          <p:cNvPr id="4" name="Slide Number Placeholder 3"/>
          <p:cNvSpPr>
            <a:spLocks noGrp="1"/>
          </p:cNvSpPr>
          <p:nvPr>
            <p:ph type="sldNum" sz="quarter" idx="5"/>
          </p:nvPr>
        </p:nvSpPr>
        <p:spPr/>
        <p:txBody>
          <a:bodyPr/>
          <a:lstStyle/>
          <a:p>
            <a:fld id="{4219EE85-A973-5C4C-91F7-1577FA75E443}" type="slidenum">
              <a:rPr lang="en-US" smtClean="0"/>
              <a:t>2</a:t>
            </a:fld>
            <a:endParaRPr lang="en-US"/>
          </a:p>
        </p:txBody>
      </p:sp>
    </p:spTree>
    <p:extLst>
      <p:ext uri="{BB962C8B-B14F-4D97-AF65-F5344CB8AC3E}">
        <p14:creationId xmlns:p14="http://schemas.microsoft.com/office/powerpoint/2010/main" val="9353607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Upwelling </a:t>
            </a:r>
            <a:r>
              <a:rPr lang="en-US" dirty="0" err="1"/>
              <a:t>sourc</a:t>
            </a:r>
            <a:r>
              <a:rPr lang="en-US" dirty="0"/>
              <a:t> </a:t>
            </a:r>
            <a:r>
              <a:rPr lang="en-US" dirty="0" err="1"/>
              <a:t>edepth</a:t>
            </a:r>
            <a:endParaRPr lang="en-US" dirty="0"/>
          </a:p>
          <a:p>
            <a:r>
              <a:rPr lang="en-US" dirty="0"/>
              <a:t>Nutrients vary</a:t>
            </a:r>
          </a:p>
          <a:p>
            <a:r>
              <a:rPr lang="en-US" dirty="0"/>
              <a:t>Stronger winds </a:t>
            </a:r>
            <a:r>
              <a:rPr lang="en-US" dirty="0">
                <a:sym typeface="Wingdings" pitchFamily="2" charset="2"/>
              </a:rPr>
              <a:t> stronger upwelling pulses  reaches deeper</a:t>
            </a:r>
            <a:endParaRPr lang="en-US" dirty="0"/>
          </a:p>
          <a:p>
            <a:r>
              <a:rPr lang="en-US" dirty="0"/>
              <a:t>Patches were different -&gt; coincidentally sampled</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20</a:t>
            </a:fld>
            <a:endParaRPr lang="en-US"/>
          </a:p>
        </p:txBody>
      </p:sp>
    </p:spTree>
    <p:extLst>
      <p:ext uri="{BB962C8B-B14F-4D97-AF65-F5344CB8AC3E}">
        <p14:creationId xmlns:p14="http://schemas.microsoft.com/office/powerpoint/2010/main" val="5416249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summary before</a:t>
            </a:r>
          </a:p>
          <a:p>
            <a:r>
              <a:rPr lang="en-US" dirty="0"/>
              <a:t>Patches were different -&gt; coincidentally sampled</a:t>
            </a:r>
          </a:p>
          <a:p>
            <a:endParaRPr lang="en-US" dirty="0"/>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21</a:t>
            </a:fld>
            <a:endParaRPr lang="en-US"/>
          </a:p>
        </p:txBody>
      </p:sp>
    </p:spTree>
    <p:extLst>
      <p:ext uri="{BB962C8B-B14F-4D97-AF65-F5344CB8AC3E}">
        <p14:creationId xmlns:p14="http://schemas.microsoft.com/office/powerpoint/2010/main" val="3276458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ARE HAPPENING ON VERY FINE SCALES (10s of KM)</a:t>
            </a:r>
          </a:p>
          <a:p>
            <a:endParaRPr lang="en-US" dirty="0"/>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22</a:t>
            </a:fld>
            <a:endParaRPr lang="en-US"/>
          </a:p>
        </p:txBody>
      </p:sp>
    </p:spTree>
    <p:extLst>
      <p:ext uri="{BB962C8B-B14F-4D97-AF65-F5344CB8AC3E}">
        <p14:creationId xmlns:p14="http://schemas.microsoft.com/office/powerpoint/2010/main" val="1038511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1" dirty="0">
                <a:latin typeface="Avenir Next" panose="020B0503020202020204" pitchFamily="34" charset="0"/>
              </a:rPr>
              <a:t>Let’s look hydrographic and biological patchiness </a:t>
            </a:r>
            <a:r>
              <a:rPr lang="en-US" sz="1200" b="1" i="1" u="sng" dirty="0">
                <a:latin typeface="Avenir Next" panose="020B0503020202020204" pitchFamily="34" charset="0"/>
              </a:rPr>
              <a:t>across the front</a:t>
            </a:r>
            <a:r>
              <a:rPr lang="en-US" sz="1200" b="1" i="1" dirty="0">
                <a:latin typeface="Avenir Next" panose="020B0503020202020204" pitchFamily="34" charset="0"/>
              </a:rPr>
              <a:t>.</a:t>
            </a:r>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23</a:t>
            </a:fld>
            <a:endParaRPr lang="en-US"/>
          </a:p>
        </p:txBody>
      </p:sp>
    </p:spTree>
    <p:extLst>
      <p:ext uri="{BB962C8B-B14F-4D97-AF65-F5344CB8AC3E}">
        <p14:creationId xmlns:p14="http://schemas.microsoft.com/office/powerpoint/2010/main" val="1766857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High-resolution horizontal/vertical scales --&gt; 5 km between samples.</a:t>
            </a:r>
          </a:p>
          <a:p>
            <a:endParaRPr lang="en-US" dirty="0"/>
          </a:p>
          <a:p>
            <a:r>
              <a:rPr lang="en-US" dirty="0"/>
              <a:t>NEED A MOTIVATING QUESTION / TRANSITION</a:t>
            </a:r>
          </a:p>
          <a:p>
            <a:endParaRPr lang="en-US" dirty="0"/>
          </a:p>
          <a:p>
            <a:r>
              <a:rPr lang="en-US" dirty="0"/>
              <a:t>So, we saw evidence of phytoplankton patches coming from inshore and </a:t>
            </a:r>
            <a:r>
              <a:rPr lang="en-US" dirty="0" err="1"/>
              <a:t>advecting</a:t>
            </a:r>
            <a:r>
              <a:rPr lang="en-US" dirty="0"/>
              <a:t> into/along the front. But what do we see in terms of community structure of plankton across the front?</a:t>
            </a:r>
          </a:p>
          <a:p>
            <a:endParaRPr lang="en-US" dirty="0"/>
          </a:p>
          <a:p>
            <a:r>
              <a:rPr lang="en-US" dirty="0"/>
              <a:t>We identified phytoplankton patches along the front, and traced their origins. Can we identify phytoplankton and zooplankton patches across the front? and trace their origins?</a:t>
            </a:r>
          </a:p>
        </p:txBody>
      </p:sp>
      <p:sp>
        <p:nvSpPr>
          <p:cNvPr id="4" name="Slide Number Placeholder 3"/>
          <p:cNvSpPr>
            <a:spLocks noGrp="1"/>
          </p:cNvSpPr>
          <p:nvPr>
            <p:ph type="sldNum" sz="quarter" idx="5"/>
          </p:nvPr>
        </p:nvSpPr>
        <p:spPr/>
        <p:txBody>
          <a:bodyPr/>
          <a:lstStyle/>
          <a:p>
            <a:fld id="{4219EE85-A973-5C4C-91F7-1577FA75E443}" type="slidenum">
              <a:rPr lang="en-US" smtClean="0"/>
              <a:t>24</a:t>
            </a:fld>
            <a:endParaRPr lang="en-US"/>
          </a:p>
        </p:txBody>
      </p:sp>
    </p:spTree>
    <p:extLst>
      <p:ext uri="{BB962C8B-B14F-4D97-AF65-F5344CB8AC3E}">
        <p14:creationId xmlns:p14="http://schemas.microsoft.com/office/powerpoint/2010/main" val="3095851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Taxonomic vs. spatial structure...</a:t>
            </a:r>
          </a:p>
          <a:p>
            <a:endParaRPr lang="en-US" dirty="0"/>
          </a:p>
          <a:p>
            <a:r>
              <a:rPr lang="en-US" dirty="0"/>
              <a:t>Simplify title - what can influence the plankton community across the front?</a:t>
            </a:r>
          </a:p>
          <a:p>
            <a:endParaRPr lang="en-US" dirty="0"/>
          </a:p>
          <a:p>
            <a:r>
              <a:rPr lang="en-US" dirty="0"/>
              <a:t>- We are look at all the properties</a:t>
            </a:r>
          </a:p>
          <a:p>
            <a:r>
              <a:rPr lang="en-US" dirty="0"/>
              <a:t>- Then list them</a:t>
            </a:r>
          </a:p>
          <a:p>
            <a:r>
              <a:rPr lang="en-US" dirty="0"/>
              <a:t>- So no we will look at each</a:t>
            </a:r>
          </a:p>
        </p:txBody>
      </p:sp>
      <p:sp>
        <p:nvSpPr>
          <p:cNvPr id="4" name="Slide Number Placeholder 3"/>
          <p:cNvSpPr>
            <a:spLocks noGrp="1"/>
          </p:cNvSpPr>
          <p:nvPr>
            <p:ph type="sldNum" sz="quarter" idx="5"/>
          </p:nvPr>
        </p:nvSpPr>
        <p:spPr/>
        <p:txBody>
          <a:bodyPr/>
          <a:lstStyle/>
          <a:p>
            <a:fld id="{4219EE85-A973-5C4C-91F7-1577FA75E443}" type="slidenum">
              <a:rPr lang="en-US" smtClean="0"/>
              <a:t>25</a:t>
            </a:fld>
            <a:endParaRPr lang="en-US"/>
          </a:p>
        </p:txBody>
      </p:sp>
    </p:spTree>
    <p:extLst>
      <p:ext uri="{BB962C8B-B14F-4D97-AF65-F5344CB8AC3E}">
        <p14:creationId xmlns:p14="http://schemas.microsoft.com/office/powerpoint/2010/main" val="3206130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PUT A MAP OF CC AND CU *** </a:t>
            </a:r>
          </a:p>
          <a:p>
            <a:endParaRPr lang="en-US" dirty="0"/>
          </a:p>
          <a:p>
            <a:endParaRPr lang="en-US" dirty="0"/>
          </a:p>
          <a:p>
            <a:r>
              <a:rPr lang="en-US" dirty="0"/>
              <a:t>Note: trajectories beyond a few weeks are not as statistically robust (due to random diffusivities, and compounding errors).</a:t>
            </a:r>
          </a:p>
          <a:p>
            <a:endParaRPr lang="en-US" dirty="0"/>
          </a:p>
          <a:p>
            <a:r>
              <a:rPr lang="en-US" dirty="0"/>
              <a:t>Association between biology and the hydrography across the front</a:t>
            </a:r>
          </a:p>
          <a:p>
            <a:r>
              <a:rPr lang="en-US" dirty="0"/>
              <a:t>CU waters --&gt; inshore origin –&gt; high diatom/medium copepods – biologically rich</a:t>
            </a:r>
          </a:p>
          <a:p>
            <a:r>
              <a:rPr lang="en-US" dirty="0"/>
              <a:t>CC waters </a:t>
            </a:r>
            <a:r>
              <a:rPr lang="en-US" dirty="0">
                <a:sym typeface="Wingdings" pitchFamily="2" charset="2"/>
              </a:rPr>
              <a:t> offshore origin  low diatom/copepods – biologically poor</a:t>
            </a:r>
          </a:p>
          <a:p>
            <a:r>
              <a:rPr lang="en-US" dirty="0">
                <a:sym typeface="Wingdings" pitchFamily="2" charset="2"/>
              </a:rPr>
              <a:t>Mixed CC/CU profiles  convergence  enhanced copepods  biological maximum</a:t>
            </a:r>
          </a:p>
          <a:p>
            <a:endParaRPr lang="en-US" dirty="0">
              <a:sym typeface="Wingdings" pitchFamily="2" charset="2"/>
            </a:endParaRPr>
          </a:p>
          <a:p>
            <a:endParaRPr lang="en-US" dirty="0">
              <a:sym typeface="Wingdings" pitchFamily="2" charset="2"/>
            </a:endParaRPr>
          </a:p>
          <a:p>
            <a:r>
              <a:rPr lang="en-US" dirty="0">
                <a:sym typeface="Wingdings" pitchFamily="2" charset="2"/>
              </a:rPr>
              <a:t>#1. diatom rich, nauplii rich , copepod adult poor</a:t>
            </a:r>
          </a:p>
          <a:p>
            <a:r>
              <a:rPr lang="en-US" dirty="0">
                <a:sym typeface="Wingdings" pitchFamily="2" charset="2"/>
              </a:rPr>
              <a:t>#4. ageostrophic nutrient injection, high diatom, low copepod</a:t>
            </a:r>
          </a:p>
          <a:p>
            <a:endParaRPr lang="en-US" dirty="0">
              <a:sym typeface="Wingdings" pitchFamily="2" charset="2"/>
            </a:endParaRPr>
          </a:p>
          <a:p>
            <a:r>
              <a:rPr lang="en-US" dirty="0">
                <a:sym typeface="Wingdings" pitchFamily="2" charset="2"/>
              </a:rPr>
              <a:t>#2/#4 you don’t know which contribute to the biological patterns - vertical layering/mixing</a:t>
            </a:r>
          </a:p>
        </p:txBody>
      </p:sp>
      <p:sp>
        <p:nvSpPr>
          <p:cNvPr id="4" name="Slide Number Placeholder 3"/>
          <p:cNvSpPr>
            <a:spLocks noGrp="1"/>
          </p:cNvSpPr>
          <p:nvPr>
            <p:ph type="sldNum" sz="quarter" idx="5"/>
          </p:nvPr>
        </p:nvSpPr>
        <p:spPr/>
        <p:txBody>
          <a:bodyPr/>
          <a:lstStyle/>
          <a:p>
            <a:fld id="{4219EE85-A973-5C4C-91F7-1577FA75E443}" type="slidenum">
              <a:rPr lang="en-US" smtClean="0"/>
              <a:t>26</a:t>
            </a:fld>
            <a:endParaRPr lang="en-US"/>
          </a:p>
        </p:txBody>
      </p:sp>
    </p:spTree>
    <p:extLst>
      <p:ext uri="{BB962C8B-B14F-4D97-AF65-F5344CB8AC3E}">
        <p14:creationId xmlns:p14="http://schemas.microsoft.com/office/powerpoint/2010/main" val="9782951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Taxonomic vs. spatial structure...</a:t>
            </a:r>
          </a:p>
          <a:p>
            <a:endParaRPr lang="en-US" dirty="0"/>
          </a:p>
          <a:p>
            <a:r>
              <a:rPr lang="en-US" dirty="0"/>
              <a:t>Simplify title - what can influence the plankton community across the front?</a:t>
            </a:r>
          </a:p>
          <a:p>
            <a:endParaRPr lang="en-US" dirty="0"/>
          </a:p>
          <a:p>
            <a:r>
              <a:rPr lang="en-US" dirty="0"/>
              <a:t>- We are look at all the properties</a:t>
            </a:r>
          </a:p>
          <a:p>
            <a:r>
              <a:rPr lang="en-US" dirty="0"/>
              <a:t>- Then list them</a:t>
            </a:r>
          </a:p>
          <a:p>
            <a:r>
              <a:rPr lang="en-US" dirty="0"/>
              <a:t>- So no we will look at each</a:t>
            </a:r>
          </a:p>
        </p:txBody>
      </p:sp>
      <p:sp>
        <p:nvSpPr>
          <p:cNvPr id="4" name="Slide Number Placeholder 3"/>
          <p:cNvSpPr>
            <a:spLocks noGrp="1"/>
          </p:cNvSpPr>
          <p:nvPr>
            <p:ph type="sldNum" sz="quarter" idx="5"/>
          </p:nvPr>
        </p:nvSpPr>
        <p:spPr/>
        <p:txBody>
          <a:bodyPr/>
          <a:lstStyle/>
          <a:p>
            <a:fld id="{4219EE85-A973-5C4C-91F7-1577FA75E443}" type="slidenum">
              <a:rPr lang="en-US" smtClean="0"/>
              <a:t>27</a:t>
            </a:fld>
            <a:endParaRPr lang="en-US"/>
          </a:p>
        </p:txBody>
      </p:sp>
    </p:spTree>
    <p:extLst>
      <p:ext uri="{BB962C8B-B14F-4D97-AF65-F5344CB8AC3E}">
        <p14:creationId xmlns:p14="http://schemas.microsoft.com/office/powerpoint/2010/main" val="3387882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PUT A MAP OF CC AND CU *** </a:t>
            </a:r>
          </a:p>
          <a:p>
            <a:endParaRPr lang="en-US" dirty="0"/>
          </a:p>
          <a:p>
            <a:endParaRPr lang="en-US" dirty="0"/>
          </a:p>
          <a:p>
            <a:r>
              <a:rPr lang="en-US" dirty="0"/>
              <a:t>Note: trajectories beyond a few weeks are not as statistically robust (due to random diffusivities, and compounding errors).</a:t>
            </a:r>
          </a:p>
          <a:p>
            <a:endParaRPr lang="en-US" dirty="0"/>
          </a:p>
          <a:p>
            <a:r>
              <a:rPr lang="en-US" dirty="0"/>
              <a:t>Association between biology and the hydrography across the front</a:t>
            </a:r>
          </a:p>
          <a:p>
            <a:r>
              <a:rPr lang="en-US" dirty="0"/>
              <a:t>CU waters --&gt; inshore origin –&gt; high diatom/medium copepods – biologically rich</a:t>
            </a:r>
          </a:p>
          <a:p>
            <a:r>
              <a:rPr lang="en-US" dirty="0"/>
              <a:t>CC waters </a:t>
            </a:r>
            <a:r>
              <a:rPr lang="en-US" dirty="0">
                <a:sym typeface="Wingdings" pitchFamily="2" charset="2"/>
              </a:rPr>
              <a:t> offshore origin  low diatom/copepods – biologically poor</a:t>
            </a:r>
          </a:p>
          <a:p>
            <a:r>
              <a:rPr lang="en-US" dirty="0">
                <a:sym typeface="Wingdings" pitchFamily="2" charset="2"/>
              </a:rPr>
              <a:t>Mixed CC/CU profiles  convergence  enhanced copepods  biological maximum</a:t>
            </a:r>
          </a:p>
          <a:p>
            <a:endParaRPr lang="en-US" dirty="0">
              <a:sym typeface="Wingdings" pitchFamily="2" charset="2"/>
            </a:endParaRPr>
          </a:p>
          <a:p>
            <a:endParaRPr lang="en-US" dirty="0">
              <a:sym typeface="Wingdings" pitchFamily="2" charset="2"/>
            </a:endParaRPr>
          </a:p>
          <a:p>
            <a:r>
              <a:rPr lang="en-US" dirty="0">
                <a:sym typeface="Wingdings" pitchFamily="2" charset="2"/>
              </a:rPr>
              <a:t>#1. diatom rich, nauplii rich , copepod adult poor</a:t>
            </a:r>
          </a:p>
          <a:p>
            <a:r>
              <a:rPr lang="en-US" dirty="0">
                <a:sym typeface="Wingdings" pitchFamily="2" charset="2"/>
              </a:rPr>
              <a:t>#4. ageostrophic nutrient injection, high diatom, low copepod</a:t>
            </a:r>
          </a:p>
          <a:p>
            <a:endParaRPr lang="en-US" dirty="0">
              <a:sym typeface="Wingdings" pitchFamily="2" charset="2"/>
            </a:endParaRPr>
          </a:p>
          <a:p>
            <a:r>
              <a:rPr lang="en-US" dirty="0">
                <a:sym typeface="Wingdings" pitchFamily="2" charset="2"/>
              </a:rPr>
              <a:t>#2/#4 you don’t know which contribute to the biological patterns - vertical layering/mixing</a:t>
            </a:r>
          </a:p>
        </p:txBody>
      </p:sp>
      <p:sp>
        <p:nvSpPr>
          <p:cNvPr id="4" name="Slide Number Placeholder 3"/>
          <p:cNvSpPr>
            <a:spLocks noGrp="1"/>
          </p:cNvSpPr>
          <p:nvPr>
            <p:ph type="sldNum" sz="quarter" idx="5"/>
          </p:nvPr>
        </p:nvSpPr>
        <p:spPr/>
        <p:txBody>
          <a:bodyPr/>
          <a:lstStyle/>
          <a:p>
            <a:fld id="{4219EE85-A973-5C4C-91F7-1577FA75E443}" type="slidenum">
              <a:rPr lang="en-US" smtClean="0"/>
              <a:t>28</a:t>
            </a:fld>
            <a:endParaRPr lang="en-US"/>
          </a:p>
        </p:txBody>
      </p:sp>
    </p:spTree>
    <p:extLst>
      <p:ext uri="{BB962C8B-B14F-4D97-AF65-F5344CB8AC3E}">
        <p14:creationId xmlns:p14="http://schemas.microsoft.com/office/powerpoint/2010/main" val="711447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Taxonomic vs. spatial structure...</a:t>
            </a:r>
          </a:p>
          <a:p>
            <a:endParaRPr lang="en-US" dirty="0"/>
          </a:p>
          <a:p>
            <a:r>
              <a:rPr lang="en-US" dirty="0"/>
              <a:t>Simplify title - what can influence the plankton community across the front?</a:t>
            </a:r>
          </a:p>
          <a:p>
            <a:endParaRPr lang="en-US" dirty="0"/>
          </a:p>
          <a:p>
            <a:r>
              <a:rPr lang="en-US" dirty="0"/>
              <a:t>- We are look at all the properties</a:t>
            </a:r>
          </a:p>
          <a:p>
            <a:r>
              <a:rPr lang="en-US" dirty="0"/>
              <a:t>- Then list them</a:t>
            </a:r>
          </a:p>
          <a:p>
            <a:r>
              <a:rPr lang="en-US" dirty="0"/>
              <a:t>- So no we will look at each</a:t>
            </a:r>
          </a:p>
        </p:txBody>
      </p:sp>
      <p:sp>
        <p:nvSpPr>
          <p:cNvPr id="4" name="Slide Number Placeholder 3"/>
          <p:cNvSpPr>
            <a:spLocks noGrp="1"/>
          </p:cNvSpPr>
          <p:nvPr>
            <p:ph type="sldNum" sz="quarter" idx="5"/>
          </p:nvPr>
        </p:nvSpPr>
        <p:spPr/>
        <p:txBody>
          <a:bodyPr/>
          <a:lstStyle/>
          <a:p>
            <a:fld id="{4219EE85-A973-5C4C-91F7-1577FA75E443}" type="slidenum">
              <a:rPr lang="en-US" smtClean="0"/>
              <a:t>29</a:t>
            </a:fld>
            <a:endParaRPr lang="en-US"/>
          </a:p>
        </p:txBody>
      </p:sp>
    </p:spTree>
    <p:extLst>
      <p:ext uri="{BB962C8B-B14F-4D97-AF65-F5344CB8AC3E}">
        <p14:creationId xmlns:p14="http://schemas.microsoft.com/office/powerpoint/2010/main" val="1675524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particular transect from Li et al. that shows that biological </a:t>
            </a:r>
            <a:r>
              <a:rPr lang="en-US" dirty="0" err="1"/>
              <a:t>featurea</a:t>
            </a:r>
            <a:r>
              <a:rPr lang="en-US" dirty="0"/>
              <a:t> (high </a:t>
            </a:r>
            <a:r>
              <a:rPr lang="en-US" dirty="0" err="1"/>
              <a:t>chl</a:t>
            </a:r>
            <a:r>
              <a:rPr lang="en-US" dirty="0"/>
              <a:t>) on the colder side of the front; because these features are so persistent, people tend to assume – sometimes implicitly</a:t>
            </a:r>
          </a:p>
          <a:p>
            <a:endParaRPr lang="en-US" dirty="0"/>
          </a:p>
          <a:p>
            <a:r>
              <a:rPr lang="en-US" dirty="0"/>
              <a:t>In order to study spatiotemporally dynamic fronts, some common assumptions are made.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all these fronts have strong along front velocities 50-80 km/d </a:t>
            </a:r>
            <a:r>
              <a:rPr lang="en-US" dirty="0">
                <a:sym typeface="Wingdings" pitchFamily="2" charset="2"/>
              </a:rPr>
              <a:t> residence time in any frontal feature may not be that long  could have important consequences when we consider these assumptions.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3</a:t>
            </a:fld>
            <a:endParaRPr lang="en-US"/>
          </a:p>
        </p:txBody>
      </p:sp>
    </p:spTree>
    <p:extLst>
      <p:ext uri="{BB962C8B-B14F-4D97-AF65-F5344CB8AC3E}">
        <p14:creationId xmlns:p14="http://schemas.microsoft.com/office/powerpoint/2010/main" val="35954716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Knowing that a single cross-frontal transect does not tell the whole story.</a:t>
            </a:r>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30</a:t>
            </a:fld>
            <a:endParaRPr lang="en-US"/>
          </a:p>
        </p:txBody>
      </p:sp>
    </p:spTree>
    <p:extLst>
      <p:ext uri="{BB962C8B-B14F-4D97-AF65-F5344CB8AC3E}">
        <p14:creationId xmlns:p14="http://schemas.microsoft.com/office/powerpoint/2010/main" val="909001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Taxonomic vs. spatial structure...</a:t>
            </a:r>
          </a:p>
          <a:p>
            <a:endParaRPr lang="en-US" dirty="0"/>
          </a:p>
          <a:p>
            <a:r>
              <a:rPr lang="en-US" dirty="0"/>
              <a:t>Simplify title - what can influence the plankton community across the front?</a:t>
            </a:r>
          </a:p>
          <a:p>
            <a:endParaRPr lang="en-US" dirty="0"/>
          </a:p>
          <a:p>
            <a:r>
              <a:rPr lang="en-US" dirty="0"/>
              <a:t>- We are look at all the properties</a:t>
            </a:r>
          </a:p>
          <a:p>
            <a:r>
              <a:rPr lang="en-US" dirty="0"/>
              <a:t>- Then list them</a:t>
            </a:r>
          </a:p>
          <a:p>
            <a:r>
              <a:rPr lang="en-US" dirty="0"/>
              <a:t>- So no we will look at each</a:t>
            </a:r>
          </a:p>
        </p:txBody>
      </p:sp>
      <p:sp>
        <p:nvSpPr>
          <p:cNvPr id="4" name="Slide Number Placeholder 3"/>
          <p:cNvSpPr>
            <a:spLocks noGrp="1"/>
          </p:cNvSpPr>
          <p:nvPr>
            <p:ph type="sldNum" sz="quarter" idx="5"/>
          </p:nvPr>
        </p:nvSpPr>
        <p:spPr/>
        <p:txBody>
          <a:bodyPr/>
          <a:lstStyle/>
          <a:p>
            <a:fld id="{4219EE85-A973-5C4C-91F7-1577FA75E443}" type="slidenum">
              <a:rPr lang="en-US" smtClean="0"/>
              <a:t>34</a:t>
            </a:fld>
            <a:endParaRPr lang="en-US"/>
          </a:p>
        </p:txBody>
      </p:sp>
    </p:spTree>
    <p:extLst>
      <p:ext uri="{BB962C8B-B14F-4D97-AF65-F5344CB8AC3E}">
        <p14:creationId xmlns:p14="http://schemas.microsoft.com/office/powerpoint/2010/main" val="3676243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35</a:t>
            </a:fld>
            <a:endParaRPr lang="en-US"/>
          </a:p>
        </p:txBody>
      </p:sp>
    </p:spTree>
    <p:extLst>
      <p:ext uri="{BB962C8B-B14F-4D97-AF65-F5344CB8AC3E}">
        <p14:creationId xmlns:p14="http://schemas.microsoft.com/office/powerpoint/2010/main" val="10610190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Taxonomic vs. spatial structure...</a:t>
            </a:r>
          </a:p>
          <a:p>
            <a:endParaRPr lang="en-US" dirty="0"/>
          </a:p>
          <a:p>
            <a:r>
              <a:rPr lang="en-US" dirty="0"/>
              <a:t>Simplify title - what can influence the plankton community across the front?</a:t>
            </a:r>
          </a:p>
          <a:p>
            <a:endParaRPr lang="en-US" dirty="0"/>
          </a:p>
          <a:p>
            <a:r>
              <a:rPr lang="en-US" dirty="0"/>
              <a:t>- We are look at all the properties</a:t>
            </a:r>
          </a:p>
          <a:p>
            <a:r>
              <a:rPr lang="en-US" dirty="0"/>
              <a:t>- Then list them</a:t>
            </a:r>
          </a:p>
          <a:p>
            <a:r>
              <a:rPr lang="en-US" dirty="0"/>
              <a:t>- So no we will look at each</a:t>
            </a:r>
          </a:p>
        </p:txBody>
      </p:sp>
      <p:sp>
        <p:nvSpPr>
          <p:cNvPr id="4" name="Slide Number Placeholder 3"/>
          <p:cNvSpPr>
            <a:spLocks noGrp="1"/>
          </p:cNvSpPr>
          <p:nvPr>
            <p:ph type="sldNum" sz="quarter" idx="5"/>
          </p:nvPr>
        </p:nvSpPr>
        <p:spPr/>
        <p:txBody>
          <a:bodyPr/>
          <a:lstStyle/>
          <a:p>
            <a:fld id="{4219EE85-A973-5C4C-91F7-1577FA75E443}" type="slidenum">
              <a:rPr lang="en-US" smtClean="0"/>
              <a:t>36</a:t>
            </a:fld>
            <a:endParaRPr lang="en-US"/>
          </a:p>
        </p:txBody>
      </p:sp>
    </p:spTree>
    <p:extLst>
      <p:ext uri="{BB962C8B-B14F-4D97-AF65-F5344CB8AC3E}">
        <p14:creationId xmlns:p14="http://schemas.microsoft.com/office/powerpoint/2010/main" val="33517193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Association between biology and the hydrography across the front</a:t>
            </a:r>
          </a:p>
          <a:p>
            <a:r>
              <a:rPr lang="en-US" dirty="0"/>
              <a:t>CU waters --&gt; inshore origin –&gt; high diatom/medium copepods – biologically rich</a:t>
            </a:r>
          </a:p>
          <a:p>
            <a:r>
              <a:rPr lang="en-US" dirty="0"/>
              <a:t>CC waters </a:t>
            </a:r>
            <a:r>
              <a:rPr lang="en-US" dirty="0">
                <a:sym typeface="Wingdings" pitchFamily="2" charset="2"/>
              </a:rPr>
              <a:t> offshore origin  low diatom/copepods – biologically poor</a:t>
            </a:r>
          </a:p>
          <a:p>
            <a:r>
              <a:rPr lang="en-US" dirty="0">
                <a:sym typeface="Wingdings" pitchFamily="2" charset="2"/>
              </a:rPr>
              <a:t>Mixed CC/CU profiles  convergence  enhanced copepods  biological maximum</a:t>
            </a:r>
          </a:p>
        </p:txBody>
      </p:sp>
      <p:sp>
        <p:nvSpPr>
          <p:cNvPr id="4" name="Slide Number Placeholder 3"/>
          <p:cNvSpPr>
            <a:spLocks noGrp="1"/>
          </p:cNvSpPr>
          <p:nvPr>
            <p:ph type="sldNum" sz="quarter" idx="5"/>
          </p:nvPr>
        </p:nvSpPr>
        <p:spPr/>
        <p:txBody>
          <a:bodyPr/>
          <a:lstStyle/>
          <a:p>
            <a:fld id="{4219EE85-A973-5C4C-91F7-1577FA75E443}" type="slidenum">
              <a:rPr lang="en-US" smtClean="0"/>
              <a:t>37</a:t>
            </a:fld>
            <a:endParaRPr lang="en-US"/>
          </a:p>
        </p:txBody>
      </p:sp>
    </p:spTree>
    <p:extLst>
      <p:ext uri="{BB962C8B-B14F-4D97-AF65-F5344CB8AC3E}">
        <p14:creationId xmlns:p14="http://schemas.microsoft.com/office/powerpoint/2010/main" val="23457147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Association between biology and the hydrography across the front</a:t>
            </a:r>
          </a:p>
          <a:p>
            <a:r>
              <a:rPr lang="en-US" dirty="0"/>
              <a:t>CU waters --&gt; inshore origin –&gt; high diatom/medium copepods – biologically rich</a:t>
            </a:r>
          </a:p>
          <a:p>
            <a:r>
              <a:rPr lang="en-US" dirty="0"/>
              <a:t>CC waters </a:t>
            </a:r>
            <a:r>
              <a:rPr lang="en-US" dirty="0">
                <a:sym typeface="Wingdings" pitchFamily="2" charset="2"/>
              </a:rPr>
              <a:t> offshore origin  low diatom/copepods – biologically poor</a:t>
            </a:r>
          </a:p>
          <a:p>
            <a:r>
              <a:rPr lang="en-US" dirty="0">
                <a:sym typeface="Wingdings" pitchFamily="2" charset="2"/>
              </a:rPr>
              <a:t>Mixed CC/CU profiles  convergence  enhanced copepods  biological maximum</a:t>
            </a:r>
          </a:p>
        </p:txBody>
      </p:sp>
      <p:sp>
        <p:nvSpPr>
          <p:cNvPr id="4" name="Slide Number Placeholder 3"/>
          <p:cNvSpPr>
            <a:spLocks noGrp="1"/>
          </p:cNvSpPr>
          <p:nvPr>
            <p:ph type="sldNum" sz="quarter" idx="5"/>
          </p:nvPr>
        </p:nvSpPr>
        <p:spPr/>
        <p:txBody>
          <a:bodyPr/>
          <a:lstStyle/>
          <a:p>
            <a:fld id="{4219EE85-A973-5C4C-91F7-1577FA75E443}" type="slidenum">
              <a:rPr lang="en-US" smtClean="0"/>
              <a:t>38</a:t>
            </a:fld>
            <a:endParaRPr lang="en-US"/>
          </a:p>
        </p:txBody>
      </p:sp>
    </p:spTree>
    <p:extLst>
      <p:ext uri="{BB962C8B-B14F-4D97-AF65-F5344CB8AC3E}">
        <p14:creationId xmlns:p14="http://schemas.microsoft.com/office/powerpoint/2010/main" val="35617411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note on the slides **</a:t>
            </a:r>
          </a:p>
          <a:p>
            <a:endParaRPr lang="en-US" dirty="0"/>
          </a:p>
          <a:p>
            <a:r>
              <a:rPr lang="en-US" dirty="0"/>
              <a:t>Trajectories are helpful because you can constrain things better.</a:t>
            </a:r>
          </a:p>
          <a:p>
            <a:r>
              <a:rPr lang="en-US" dirty="0"/>
              <a:t>Conclusion...</a:t>
            </a:r>
          </a:p>
          <a:p>
            <a:endParaRPr lang="en-US" dirty="0"/>
          </a:p>
          <a:p>
            <a:endParaRPr lang="en-US" dirty="0"/>
          </a:p>
          <a:p>
            <a:endParaRPr lang="en-US" dirty="0"/>
          </a:p>
          <a:p>
            <a:r>
              <a:rPr lang="en-US" dirty="0"/>
              <a:t>Note: trajectories beyond a few weeks are not as statistically robust (due to random diffusivities, and compounding errors).</a:t>
            </a:r>
          </a:p>
          <a:p>
            <a:endParaRPr lang="en-US" dirty="0"/>
          </a:p>
          <a:p>
            <a:r>
              <a:rPr lang="en-US" dirty="0"/>
              <a:t>Association between biology and the hydrography across the front</a:t>
            </a:r>
          </a:p>
          <a:p>
            <a:r>
              <a:rPr lang="en-US" dirty="0"/>
              <a:t>CU waters --&gt; inshore origin –&gt; high diatom/medium copepods – biologically rich</a:t>
            </a:r>
          </a:p>
          <a:p>
            <a:r>
              <a:rPr lang="en-US" dirty="0"/>
              <a:t>CC waters </a:t>
            </a:r>
            <a:r>
              <a:rPr lang="en-US" dirty="0">
                <a:sym typeface="Wingdings" pitchFamily="2" charset="2"/>
              </a:rPr>
              <a:t> offshore origin  low diatom/copepods – biologically poor</a:t>
            </a:r>
          </a:p>
          <a:p>
            <a:r>
              <a:rPr lang="en-US" dirty="0">
                <a:sym typeface="Wingdings" pitchFamily="2" charset="2"/>
              </a:rPr>
              <a:t>Mixed CC/CU profiles  convergence  enhanced copepods  biological maximum</a:t>
            </a:r>
          </a:p>
          <a:p>
            <a:endParaRPr lang="en-US" dirty="0">
              <a:sym typeface="Wingdings" pitchFamily="2" charset="2"/>
            </a:endParaRPr>
          </a:p>
          <a:p>
            <a:endParaRPr lang="en-US" dirty="0">
              <a:sym typeface="Wingdings" pitchFamily="2" charset="2"/>
            </a:endParaRPr>
          </a:p>
          <a:p>
            <a:r>
              <a:rPr lang="en-US" dirty="0">
                <a:sym typeface="Wingdings" pitchFamily="2" charset="2"/>
              </a:rPr>
              <a:t>#1. diatom rich, nauplii rich , copepod adult poor</a:t>
            </a:r>
          </a:p>
          <a:p>
            <a:r>
              <a:rPr lang="en-US" dirty="0">
                <a:sym typeface="Wingdings" pitchFamily="2" charset="2"/>
              </a:rPr>
              <a:t>#4. ageostrophic nutrient injection, high diatom, low copepod</a:t>
            </a:r>
          </a:p>
          <a:p>
            <a:endParaRPr lang="en-US" dirty="0">
              <a:sym typeface="Wingdings" pitchFamily="2" charset="2"/>
            </a:endParaRPr>
          </a:p>
          <a:p>
            <a:r>
              <a:rPr lang="en-US" dirty="0">
                <a:sym typeface="Wingdings" pitchFamily="2" charset="2"/>
              </a:rPr>
              <a:t>#2/#4 you don’t know which contribute to the biological patterns - vertical layering/mixing</a:t>
            </a:r>
          </a:p>
        </p:txBody>
      </p:sp>
      <p:sp>
        <p:nvSpPr>
          <p:cNvPr id="4" name="Slide Number Placeholder 3"/>
          <p:cNvSpPr>
            <a:spLocks noGrp="1"/>
          </p:cNvSpPr>
          <p:nvPr>
            <p:ph type="sldNum" sz="quarter" idx="5"/>
          </p:nvPr>
        </p:nvSpPr>
        <p:spPr/>
        <p:txBody>
          <a:bodyPr/>
          <a:lstStyle/>
          <a:p>
            <a:fld id="{4219EE85-A973-5C4C-91F7-1577FA75E443}" type="slidenum">
              <a:rPr lang="en-US" smtClean="0"/>
              <a:t>39</a:t>
            </a:fld>
            <a:endParaRPr lang="en-US"/>
          </a:p>
        </p:txBody>
      </p:sp>
    </p:spTree>
    <p:extLst>
      <p:ext uri="{BB962C8B-B14F-4D97-AF65-F5344CB8AC3E}">
        <p14:creationId xmlns:p14="http://schemas.microsoft.com/office/powerpoint/2010/main" val="10789910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Given what we know about along-front patchiness and upstream links to coastal wind-driven upwelling, we can now reframe our hypotheses regarding patterns in biological community structure </a:t>
            </a:r>
            <a:r>
              <a:rPr lang="en-US" b="1" dirty="0"/>
              <a:t>across</a:t>
            </a:r>
            <a:r>
              <a:rPr lang="en-US" dirty="0"/>
              <a:t> this same front…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Vertical integrated </a:t>
            </a:r>
            <a:r>
              <a:rPr lang="en-US" dirty="0">
                <a:sym typeface="Wingdings" pitchFamily="2" charset="2"/>
              </a:rPr>
              <a:t> SAMPLING THROUGH MULTIPLE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itchFamily="2" charset="2"/>
            </a:endParaRPr>
          </a:p>
          <a:p>
            <a:pPr marL="457200" indent="-457200">
              <a:lnSpc>
                <a:spcPct val="100000"/>
              </a:lnSpc>
              <a:buFont typeface="+mj-lt"/>
              <a:buAutoNum type="arabicPeriod"/>
            </a:pPr>
            <a:r>
              <a:rPr lang="en-US" sz="2000" dirty="0">
                <a:latin typeface="Avenir Next" panose="020B0503020202020204" pitchFamily="34" charset="0"/>
              </a:rPr>
              <a:t>The spatial and temporal pathways of waters determine community structure.</a:t>
            </a:r>
          </a:p>
          <a:p>
            <a:pPr lvl="1">
              <a:lnSpc>
                <a:spcPct val="100000"/>
              </a:lnSpc>
            </a:pPr>
            <a:r>
              <a:rPr lang="en-US" sz="1600" dirty="0">
                <a:latin typeface="Avenir Next" panose="020B0503020202020204" pitchFamily="34" charset="0"/>
              </a:rPr>
              <a:t>Understanding the advection histories of water masses (their trajectories) offers insight on the spatial and temporal origins of the community structures, which are independent of </a:t>
            </a:r>
            <a:r>
              <a:rPr lang="en-US" sz="1600" i="1" dirty="0">
                <a:latin typeface="Avenir Next" panose="020B0503020202020204" pitchFamily="34" charset="0"/>
              </a:rPr>
              <a:t>in situ</a:t>
            </a:r>
            <a:r>
              <a:rPr lang="en-US" sz="1600" dirty="0">
                <a:latin typeface="Avenir Next" panose="020B0503020202020204" pitchFamily="34" charset="0"/>
              </a:rPr>
              <a:t> frontal processes</a:t>
            </a:r>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40</a:t>
            </a:fld>
            <a:endParaRPr lang="en-US"/>
          </a:p>
        </p:txBody>
      </p:sp>
    </p:spTree>
    <p:extLst>
      <p:ext uri="{BB962C8B-B14F-4D97-AF65-F5344CB8AC3E}">
        <p14:creationId xmlns:p14="http://schemas.microsoft.com/office/powerpoint/2010/main" val="28213596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00000"/>
              </a:lnSpc>
            </a:pPr>
            <a:r>
              <a:rPr lang="en-US" sz="1800" dirty="0">
                <a:latin typeface="Avenir Next" panose="020B0503020202020204" pitchFamily="34" charset="0"/>
              </a:rPr>
              <a:t>(Improve scaling metrics – the diatom-rich, carbon-flux important proportion may be quite small at the front)</a:t>
            </a:r>
          </a:p>
          <a:p>
            <a:endParaRPr lang="en-US" dirty="0"/>
          </a:p>
          <a:p>
            <a:r>
              <a:rPr lang="en-US" dirty="0"/>
              <a:t>*** Better mechanistic understanding to better understand the functioning of fronts (to generalize).</a:t>
            </a:r>
          </a:p>
          <a:p>
            <a:r>
              <a:rPr lang="en-US" dirty="0"/>
              <a:t>*** Satellites are useful – we need a mechanistic understanding.</a:t>
            </a:r>
          </a:p>
        </p:txBody>
      </p:sp>
      <p:sp>
        <p:nvSpPr>
          <p:cNvPr id="4" name="Slide Number Placeholder 3"/>
          <p:cNvSpPr>
            <a:spLocks noGrp="1"/>
          </p:cNvSpPr>
          <p:nvPr>
            <p:ph type="sldNum" sz="quarter" idx="5"/>
          </p:nvPr>
        </p:nvSpPr>
        <p:spPr/>
        <p:txBody>
          <a:bodyPr/>
          <a:lstStyle/>
          <a:p>
            <a:fld id="{4219EE85-A973-5C4C-91F7-1577FA75E443}" type="slidenum">
              <a:rPr lang="en-US" smtClean="0"/>
              <a:t>41</a:t>
            </a:fld>
            <a:endParaRPr lang="en-US"/>
          </a:p>
        </p:txBody>
      </p:sp>
    </p:spTree>
    <p:extLst>
      <p:ext uri="{BB962C8B-B14F-4D97-AF65-F5344CB8AC3E}">
        <p14:creationId xmlns:p14="http://schemas.microsoft.com/office/powerpoint/2010/main" val="4277460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these sources of support. And especially Peter Franks, the Franks lab, Alain de </a:t>
            </a:r>
            <a:r>
              <a:rPr lang="en-US" dirty="0" err="1"/>
              <a:t>Verneil</a:t>
            </a:r>
            <a:r>
              <a:rPr lang="en-US" dirty="0"/>
              <a:t>, Mark </a:t>
            </a:r>
            <a:r>
              <a:rPr lang="en-US" dirty="0" err="1"/>
              <a:t>Ohman</a:t>
            </a:r>
            <a:r>
              <a:rPr lang="en-US" dirty="0"/>
              <a:t>, and Dave Jensen.</a:t>
            </a:r>
          </a:p>
        </p:txBody>
      </p:sp>
      <p:sp>
        <p:nvSpPr>
          <p:cNvPr id="4" name="Slide Number Placeholder 3"/>
          <p:cNvSpPr>
            <a:spLocks noGrp="1"/>
          </p:cNvSpPr>
          <p:nvPr>
            <p:ph type="sldNum" sz="quarter" idx="5"/>
          </p:nvPr>
        </p:nvSpPr>
        <p:spPr/>
        <p:txBody>
          <a:bodyPr/>
          <a:lstStyle/>
          <a:p>
            <a:fld id="{4219EE85-A973-5C4C-91F7-1577FA75E443}" type="slidenum">
              <a:rPr lang="en-US" smtClean="0"/>
              <a:t>42</a:t>
            </a:fld>
            <a:endParaRPr lang="en-US"/>
          </a:p>
        </p:txBody>
      </p:sp>
    </p:spTree>
    <p:extLst>
      <p:ext uri="{BB962C8B-B14F-4D97-AF65-F5344CB8AC3E}">
        <p14:creationId xmlns:p14="http://schemas.microsoft.com/office/powerpoint/2010/main" val="31627136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one particular transect from Li et al. that shows that biological </a:t>
            </a:r>
            <a:r>
              <a:rPr lang="en-US" dirty="0" err="1"/>
              <a:t>featurea</a:t>
            </a:r>
            <a:r>
              <a:rPr lang="en-US" dirty="0"/>
              <a:t> (high </a:t>
            </a:r>
            <a:r>
              <a:rPr lang="en-US" dirty="0" err="1"/>
              <a:t>chl</a:t>
            </a:r>
            <a:r>
              <a:rPr lang="en-US" dirty="0"/>
              <a:t>) on the colder side of the front; because these features are so persistent, people tend to assume – sometimes implicitly</a:t>
            </a:r>
          </a:p>
          <a:p>
            <a:endParaRPr lang="en-US" dirty="0"/>
          </a:p>
          <a:p>
            <a:r>
              <a:rPr lang="en-US" dirty="0"/>
              <a:t>In order to study spatiotemporally dynamic fronts, some common assumptions are made.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all these fronts have strong along front velocities 50-80 km/d </a:t>
            </a:r>
            <a:r>
              <a:rPr lang="en-US" dirty="0">
                <a:sym typeface="Wingdings" pitchFamily="2" charset="2"/>
              </a:rPr>
              <a:t> residence time in any frontal feature may not be that long  could have important consequences when we consider these assumptions.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4</a:t>
            </a:fld>
            <a:endParaRPr lang="en-US"/>
          </a:p>
        </p:txBody>
      </p:sp>
    </p:spTree>
    <p:extLst>
      <p:ext uri="{BB962C8B-B14F-4D97-AF65-F5344CB8AC3E}">
        <p14:creationId xmlns:p14="http://schemas.microsoft.com/office/powerpoint/2010/main" val="7651577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Waters that are sampled </a:t>
            </a:r>
            <a:r>
              <a:rPr lang="en-US" dirty="0" err="1"/>
              <a:t>veritcally</a:t>
            </a:r>
            <a:r>
              <a:rPr lang="en-US" dirty="0"/>
              <a:t>, just 10s of m apart, can be different water masses.</a:t>
            </a:r>
          </a:p>
        </p:txBody>
      </p:sp>
      <p:sp>
        <p:nvSpPr>
          <p:cNvPr id="4" name="Slide Number Placeholder 3"/>
          <p:cNvSpPr>
            <a:spLocks noGrp="1"/>
          </p:cNvSpPr>
          <p:nvPr>
            <p:ph type="sldNum" sz="quarter" idx="5"/>
          </p:nvPr>
        </p:nvSpPr>
        <p:spPr/>
        <p:txBody>
          <a:bodyPr/>
          <a:lstStyle/>
          <a:p>
            <a:fld id="{4219EE85-A973-5C4C-91F7-1577FA75E443}" type="slidenum">
              <a:rPr lang="en-US" smtClean="0"/>
              <a:t>46</a:t>
            </a:fld>
            <a:endParaRPr lang="en-US"/>
          </a:p>
        </p:txBody>
      </p:sp>
    </p:spTree>
    <p:extLst>
      <p:ext uri="{BB962C8B-B14F-4D97-AF65-F5344CB8AC3E}">
        <p14:creationId xmlns:p14="http://schemas.microsoft.com/office/powerpoint/2010/main" val="30121376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48</a:t>
            </a:fld>
            <a:endParaRPr lang="en-US"/>
          </a:p>
        </p:txBody>
      </p:sp>
    </p:spTree>
    <p:extLst>
      <p:ext uri="{BB962C8B-B14F-4D97-AF65-F5344CB8AC3E}">
        <p14:creationId xmlns:p14="http://schemas.microsoft.com/office/powerpoint/2010/main" val="40466233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49</a:t>
            </a:fld>
            <a:endParaRPr lang="en-US"/>
          </a:p>
        </p:txBody>
      </p:sp>
    </p:spTree>
    <p:extLst>
      <p:ext uri="{BB962C8B-B14F-4D97-AF65-F5344CB8AC3E}">
        <p14:creationId xmlns:p14="http://schemas.microsoft.com/office/powerpoint/2010/main" val="7573602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5</a:t>
            </a:fld>
            <a:endParaRPr lang="en-US"/>
          </a:p>
        </p:txBody>
      </p:sp>
    </p:spTree>
    <p:extLst>
      <p:ext uri="{BB962C8B-B14F-4D97-AF65-F5344CB8AC3E}">
        <p14:creationId xmlns:p14="http://schemas.microsoft.com/office/powerpoint/2010/main" val="2731261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CCE LTER Process cruise sampled this eddy-associated front offshore of Pt Conception in 2012</a:t>
            </a:r>
          </a:p>
          <a:p>
            <a:endParaRPr lang="en-US" dirty="0"/>
          </a:p>
          <a:p>
            <a:r>
              <a:rPr lang="en-US" dirty="0"/>
              <a:t>Satellite-derived SLA anomaly </a:t>
            </a:r>
            <a:r>
              <a:rPr lang="en-US" dirty="0">
                <a:sym typeface="Wingdings" pitchFamily="2" charset="2"/>
              </a:rPr>
              <a:t> anticyclonic eddy to the west and cyclonic eddy to the east</a:t>
            </a:r>
          </a:p>
          <a:p>
            <a:endParaRPr lang="en-US" dirty="0">
              <a:sym typeface="Wingdings" pitchFamily="2" charset="2"/>
            </a:endParaRPr>
          </a:p>
          <a:p>
            <a:r>
              <a:rPr lang="en-US" dirty="0">
                <a:sym typeface="Wingdings" pitchFamily="2" charset="2"/>
              </a:rPr>
              <a:t>SHOW SURVEYS</a:t>
            </a:r>
          </a:p>
          <a:p>
            <a:r>
              <a:rPr lang="en-US" dirty="0" err="1">
                <a:sym typeface="Wingdings" pitchFamily="2" charset="2"/>
              </a:rPr>
              <a:t>SeaSoar</a:t>
            </a:r>
            <a:r>
              <a:rPr lang="en-US" dirty="0">
                <a:sym typeface="Wingdings" pitchFamily="2" charset="2"/>
              </a:rPr>
              <a:t> sampling – towed vehicle that undulated between surface and ~300 m depth</a:t>
            </a:r>
          </a:p>
          <a:p>
            <a:endParaRPr lang="en-US" dirty="0">
              <a:sym typeface="Wingdings" pitchFamily="2" charset="2"/>
            </a:endParaRPr>
          </a:p>
          <a:p>
            <a:r>
              <a:rPr lang="en-US" dirty="0">
                <a:sym typeface="Wingdings" pitchFamily="2" charset="2"/>
              </a:rPr>
              <a:t>LOPC/CTD/Fluorometer on </a:t>
            </a:r>
            <a:r>
              <a:rPr lang="en-US" dirty="0" err="1">
                <a:sym typeface="Wingdings" pitchFamily="2" charset="2"/>
              </a:rPr>
              <a:t>SeaSoar</a:t>
            </a:r>
            <a:endParaRPr lang="en-US" dirty="0">
              <a:sym typeface="Wingdings" pitchFamily="2" charset="2"/>
            </a:endParaRPr>
          </a:p>
          <a:p>
            <a:endParaRPr lang="en-US" dirty="0">
              <a:sym typeface="Wingdings" pitchFamily="2" charset="2"/>
            </a:endParaRPr>
          </a:p>
          <a:p>
            <a:r>
              <a:rPr lang="en-US" dirty="0">
                <a:sym typeface="Wingdings" pitchFamily="2" charset="2"/>
              </a:rPr>
              <a:t>Survey 1 against flow, south to north</a:t>
            </a:r>
          </a:p>
          <a:p>
            <a:r>
              <a:rPr lang="en-US" dirty="0">
                <a:sym typeface="Wingdings" pitchFamily="2" charset="2"/>
              </a:rPr>
              <a:t>Three weeks later  Survey 2 with flow</a:t>
            </a:r>
          </a:p>
          <a:p>
            <a:r>
              <a:rPr lang="en-US" dirty="0">
                <a:sym typeface="Wingdings" pitchFamily="2" charset="2"/>
              </a:rPr>
              <a:t>Cross-frontal transects + some along-front resolution</a:t>
            </a:r>
          </a:p>
          <a:p>
            <a:endParaRPr lang="en-US" dirty="0">
              <a:sym typeface="Wingdings" pitchFamily="2" charset="2"/>
            </a:endParaRPr>
          </a:p>
          <a:p>
            <a:r>
              <a:rPr lang="en-US" dirty="0">
                <a:sym typeface="Wingdings" pitchFamily="2" charset="2"/>
              </a:rPr>
              <a:t>ALONG FRONT VELOCITIES</a:t>
            </a:r>
          </a:p>
          <a:p>
            <a:r>
              <a:rPr lang="en-US" dirty="0">
                <a:sym typeface="Wingdings" pitchFamily="2" charset="2"/>
              </a:rPr>
              <a:t>RESIDENCE TIME</a:t>
            </a:r>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6</a:t>
            </a:fld>
            <a:endParaRPr lang="en-US"/>
          </a:p>
        </p:txBody>
      </p:sp>
    </p:spTree>
    <p:extLst>
      <p:ext uri="{BB962C8B-B14F-4D97-AF65-F5344CB8AC3E}">
        <p14:creationId xmlns:p14="http://schemas.microsoft.com/office/powerpoint/2010/main" val="1429433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striking feature of both </a:t>
            </a:r>
            <a:r>
              <a:rPr lang="en-US" sz="1200" kern="1200" dirty="0" err="1">
                <a:solidFill>
                  <a:schemeClr val="tx1"/>
                </a:solidFill>
                <a:effectLst/>
                <a:latin typeface="+mn-lt"/>
                <a:ea typeface="+mn-ea"/>
                <a:cs typeface="+mn-cs"/>
              </a:rPr>
              <a:t>SeaSoar</a:t>
            </a:r>
            <a:r>
              <a:rPr lang="en-US" sz="1200" kern="1200" dirty="0">
                <a:solidFill>
                  <a:schemeClr val="tx1"/>
                </a:solidFill>
                <a:effectLst/>
                <a:latin typeface="+mn-lt"/>
                <a:ea typeface="+mn-ea"/>
                <a:cs typeface="+mn-cs"/>
              </a:rPr>
              <a:t> surveys was the presence of a patch of high phytoplankton biomass at the northern boundary of each survey. The biomass decreased in the along-front direction (north-to-south), leading to strong along-front chlorophyll gradients.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Consider whether this was at steady state</a:t>
            </a:r>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7</a:t>
            </a:fld>
            <a:endParaRPr lang="en-US"/>
          </a:p>
        </p:txBody>
      </p:sp>
    </p:spTree>
    <p:extLst>
      <p:ext uri="{BB962C8B-B14F-4D97-AF65-F5344CB8AC3E}">
        <p14:creationId xmlns:p14="http://schemas.microsoft.com/office/powerpoint/2010/main" val="427010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Loss maintaining the along-front gradient in the face of strong along front advection; in situ dynamics don't change much over time in this steady-state system.</a:t>
            </a:r>
          </a:p>
          <a:p>
            <a:r>
              <a:rPr lang="en-US" dirty="0"/>
              <a:t>For PPH, If we sampled at t1 and t2 we might see two different patches at the northern end.</a:t>
            </a:r>
          </a:p>
          <a:p>
            <a:endParaRPr lang="en-US" dirty="0"/>
          </a:p>
          <a:p>
            <a:r>
              <a:rPr lang="en-US" dirty="0"/>
              <a:t>In my upcoming publication on this work, I delve into the SPH in more detail, but for this presentation, I will focus on investigating the PPH. And once of the major motivations is that we can consider the residence of waters in the front.</a:t>
            </a:r>
          </a:p>
        </p:txBody>
      </p:sp>
      <p:sp>
        <p:nvSpPr>
          <p:cNvPr id="4" name="Slide Number Placeholder 3"/>
          <p:cNvSpPr>
            <a:spLocks noGrp="1"/>
          </p:cNvSpPr>
          <p:nvPr>
            <p:ph type="sldNum" sz="quarter" idx="5"/>
          </p:nvPr>
        </p:nvSpPr>
        <p:spPr/>
        <p:txBody>
          <a:bodyPr/>
          <a:lstStyle/>
          <a:p>
            <a:fld id="{4219EE85-A973-5C4C-91F7-1577FA75E443}" type="slidenum">
              <a:rPr lang="en-US" smtClean="0"/>
              <a:t>8</a:t>
            </a:fld>
            <a:endParaRPr lang="en-US"/>
          </a:p>
        </p:txBody>
      </p:sp>
    </p:spTree>
    <p:extLst>
      <p:ext uri="{BB962C8B-B14F-4D97-AF65-F5344CB8AC3E}">
        <p14:creationId xmlns:p14="http://schemas.microsoft.com/office/powerpoint/2010/main" val="2303720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"advection histories"</a:t>
            </a:r>
          </a:p>
          <a:p>
            <a:endParaRPr lang="en-US" dirty="0"/>
          </a:p>
        </p:txBody>
      </p:sp>
      <p:sp>
        <p:nvSpPr>
          <p:cNvPr id="4" name="Slide Number Placeholder 3"/>
          <p:cNvSpPr>
            <a:spLocks noGrp="1"/>
          </p:cNvSpPr>
          <p:nvPr>
            <p:ph type="sldNum" sz="quarter" idx="5"/>
          </p:nvPr>
        </p:nvSpPr>
        <p:spPr/>
        <p:txBody>
          <a:bodyPr/>
          <a:lstStyle/>
          <a:p>
            <a:fld id="{4219EE85-A973-5C4C-91F7-1577FA75E443}" type="slidenum">
              <a:rPr lang="en-US" smtClean="0"/>
              <a:t>9</a:t>
            </a:fld>
            <a:endParaRPr lang="en-US"/>
          </a:p>
        </p:txBody>
      </p:sp>
    </p:spTree>
    <p:extLst>
      <p:ext uri="{BB962C8B-B14F-4D97-AF65-F5344CB8AC3E}">
        <p14:creationId xmlns:p14="http://schemas.microsoft.com/office/powerpoint/2010/main" val="326286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67278-F51F-7844-81A8-444AC8D76F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AC13DA-8042-7146-A654-0025C8F18B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EC6A8E-5955-C047-B4C5-810C1B7E468C}"/>
              </a:ext>
            </a:extLst>
          </p:cNvPr>
          <p:cNvSpPr>
            <a:spLocks noGrp="1"/>
          </p:cNvSpPr>
          <p:nvPr>
            <p:ph type="dt" sz="half" idx="10"/>
          </p:nvPr>
        </p:nvSpPr>
        <p:spPr/>
        <p:txBody>
          <a:bodyPr/>
          <a:lstStyle/>
          <a:p>
            <a:fld id="{E78B1F7F-F2C5-D844-BE7D-2820883FCA6C}" type="datetime1">
              <a:rPr lang="en-US" smtClean="0"/>
              <a:t>8/30/22</a:t>
            </a:fld>
            <a:endParaRPr lang="en-US"/>
          </a:p>
        </p:txBody>
      </p:sp>
      <p:sp>
        <p:nvSpPr>
          <p:cNvPr id="5" name="Footer Placeholder 4">
            <a:extLst>
              <a:ext uri="{FF2B5EF4-FFF2-40B4-BE49-F238E27FC236}">
                <a16:creationId xmlns:a16="http://schemas.microsoft.com/office/drawing/2014/main" id="{5E141808-DEF6-3847-ABA5-AA4F84B03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0109C9-7B62-C148-AD8F-D84B9485402D}"/>
              </a:ext>
            </a:extLst>
          </p:cNvPr>
          <p:cNvSpPr>
            <a:spLocks noGrp="1"/>
          </p:cNvSpPr>
          <p:nvPr>
            <p:ph type="sldNum" sz="quarter" idx="12"/>
          </p:nvPr>
        </p:nvSpPr>
        <p:spPr>
          <a:xfrm>
            <a:off x="9448800" y="23813"/>
            <a:ext cx="2743200" cy="365125"/>
          </a:xfrm>
        </p:spPr>
        <p:txBody>
          <a:bodyPr/>
          <a:lstStyle/>
          <a:p>
            <a:fld id="{FC9F44F7-003B-7845-A73C-08F738A712E4}" type="slidenum">
              <a:rPr lang="en-US" smtClean="0"/>
              <a:t>‹#›</a:t>
            </a:fld>
            <a:endParaRPr lang="en-US"/>
          </a:p>
        </p:txBody>
      </p:sp>
    </p:spTree>
    <p:extLst>
      <p:ext uri="{BB962C8B-B14F-4D97-AF65-F5344CB8AC3E}">
        <p14:creationId xmlns:p14="http://schemas.microsoft.com/office/powerpoint/2010/main" val="36052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C9B5D-9FBC-6047-9164-4551656F8E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CD9AD2-FE7C-834C-B3F1-714CAF988CE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F6D329-06E1-614A-B13B-98E8A350F073}"/>
              </a:ext>
            </a:extLst>
          </p:cNvPr>
          <p:cNvSpPr>
            <a:spLocks noGrp="1"/>
          </p:cNvSpPr>
          <p:nvPr>
            <p:ph type="dt" sz="half" idx="10"/>
          </p:nvPr>
        </p:nvSpPr>
        <p:spPr/>
        <p:txBody>
          <a:bodyPr/>
          <a:lstStyle/>
          <a:p>
            <a:fld id="{74ADC46A-8EF5-144C-8910-9333B021BC1B}" type="datetime1">
              <a:rPr lang="en-US" smtClean="0"/>
              <a:t>8/30/22</a:t>
            </a:fld>
            <a:endParaRPr lang="en-US"/>
          </a:p>
        </p:txBody>
      </p:sp>
      <p:sp>
        <p:nvSpPr>
          <p:cNvPr id="5" name="Footer Placeholder 4">
            <a:extLst>
              <a:ext uri="{FF2B5EF4-FFF2-40B4-BE49-F238E27FC236}">
                <a16:creationId xmlns:a16="http://schemas.microsoft.com/office/drawing/2014/main" id="{610BCF25-1500-8C40-839A-7345EBA57C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22BAC-E445-9F44-8AEC-E1C81FC8F005}"/>
              </a:ext>
            </a:extLst>
          </p:cNvPr>
          <p:cNvSpPr>
            <a:spLocks noGrp="1"/>
          </p:cNvSpPr>
          <p:nvPr>
            <p:ph type="sldNum" sz="quarter" idx="12"/>
          </p:nvPr>
        </p:nvSpPr>
        <p:spPr/>
        <p:txBody>
          <a:bodyPr/>
          <a:lstStyle/>
          <a:p>
            <a:fld id="{FC9F44F7-003B-7845-A73C-08F738A712E4}" type="slidenum">
              <a:rPr lang="en-US" smtClean="0"/>
              <a:t>‹#›</a:t>
            </a:fld>
            <a:endParaRPr lang="en-US"/>
          </a:p>
        </p:txBody>
      </p:sp>
    </p:spTree>
    <p:extLst>
      <p:ext uri="{BB962C8B-B14F-4D97-AF65-F5344CB8AC3E}">
        <p14:creationId xmlns:p14="http://schemas.microsoft.com/office/powerpoint/2010/main" val="1233188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8E49CF-5023-D64E-BE38-DADACAE0281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6757B1-BE43-DA45-9792-AFC3746608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14D81-DCF3-9146-9C6E-50DB1FF42BA7}"/>
              </a:ext>
            </a:extLst>
          </p:cNvPr>
          <p:cNvSpPr>
            <a:spLocks noGrp="1"/>
          </p:cNvSpPr>
          <p:nvPr>
            <p:ph type="dt" sz="half" idx="10"/>
          </p:nvPr>
        </p:nvSpPr>
        <p:spPr/>
        <p:txBody>
          <a:bodyPr/>
          <a:lstStyle/>
          <a:p>
            <a:fld id="{3BA881D7-BC81-2941-ACAB-0DFDF4F335F3}" type="datetime1">
              <a:rPr lang="en-US" smtClean="0"/>
              <a:t>8/30/22</a:t>
            </a:fld>
            <a:endParaRPr lang="en-US"/>
          </a:p>
        </p:txBody>
      </p:sp>
      <p:sp>
        <p:nvSpPr>
          <p:cNvPr id="5" name="Footer Placeholder 4">
            <a:extLst>
              <a:ext uri="{FF2B5EF4-FFF2-40B4-BE49-F238E27FC236}">
                <a16:creationId xmlns:a16="http://schemas.microsoft.com/office/drawing/2014/main" id="{37C26F31-FBCB-B942-9C63-91C7B0A72C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B389B-F7DD-AF41-8D17-ADE94473F90D}"/>
              </a:ext>
            </a:extLst>
          </p:cNvPr>
          <p:cNvSpPr>
            <a:spLocks noGrp="1"/>
          </p:cNvSpPr>
          <p:nvPr>
            <p:ph type="sldNum" sz="quarter" idx="12"/>
          </p:nvPr>
        </p:nvSpPr>
        <p:spPr/>
        <p:txBody>
          <a:bodyPr/>
          <a:lstStyle/>
          <a:p>
            <a:fld id="{FC9F44F7-003B-7845-A73C-08F738A712E4}" type="slidenum">
              <a:rPr lang="en-US" smtClean="0"/>
              <a:t>‹#›</a:t>
            </a:fld>
            <a:endParaRPr lang="en-US"/>
          </a:p>
        </p:txBody>
      </p:sp>
    </p:spTree>
    <p:extLst>
      <p:ext uri="{BB962C8B-B14F-4D97-AF65-F5344CB8AC3E}">
        <p14:creationId xmlns:p14="http://schemas.microsoft.com/office/powerpoint/2010/main" val="139264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83D7-CC59-D943-AA77-0986421CB0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A4D558-EA1C-394C-9A22-4B386C362C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9C8676-0AC4-E248-88AE-21E7C53EFD83}"/>
              </a:ext>
            </a:extLst>
          </p:cNvPr>
          <p:cNvSpPr>
            <a:spLocks noGrp="1"/>
          </p:cNvSpPr>
          <p:nvPr>
            <p:ph type="dt" sz="half" idx="10"/>
          </p:nvPr>
        </p:nvSpPr>
        <p:spPr/>
        <p:txBody>
          <a:bodyPr/>
          <a:lstStyle/>
          <a:p>
            <a:fld id="{2BD15A10-A803-854C-8E53-77A10AD255DE}" type="datetime1">
              <a:rPr lang="en-US" smtClean="0"/>
              <a:t>8/30/22</a:t>
            </a:fld>
            <a:endParaRPr lang="en-US"/>
          </a:p>
        </p:txBody>
      </p:sp>
      <p:sp>
        <p:nvSpPr>
          <p:cNvPr id="5" name="Footer Placeholder 4">
            <a:extLst>
              <a:ext uri="{FF2B5EF4-FFF2-40B4-BE49-F238E27FC236}">
                <a16:creationId xmlns:a16="http://schemas.microsoft.com/office/drawing/2014/main" id="{154EFB00-B289-4F43-AA54-54AF659DC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8BB0D1-998F-0240-80E9-4633DAE43815}"/>
              </a:ext>
            </a:extLst>
          </p:cNvPr>
          <p:cNvSpPr>
            <a:spLocks noGrp="1"/>
          </p:cNvSpPr>
          <p:nvPr>
            <p:ph type="sldNum" sz="quarter" idx="12"/>
          </p:nvPr>
        </p:nvSpPr>
        <p:spPr/>
        <p:txBody>
          <a:bodyPr/>
          <a:lstStyle/>
          <a:p>
            <a:fld id="{FC9F44F7-003B-7845-A73C-08F738A712E4}" type="slidenum">
              <a:rPr lang="en-US" smtClean="0"/>
              <a:t>‹#›</a:t>
            </a:fld>
            <a:endParaRPr lang="en-US"/>
          </a:p>
        </p:txBody>
      </p:sp>
    </p:spTree>
    <p:extLst>
      <p:ext uri="{BB962C8B-B14F-4D97-AF65-F5344CB8AC3E}">
        <p14:creationId xmlns:p14="http://schemas.microsoft.com/office/powerpoint/2010/main" val="2069220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982FB-C641-8740-88CD-0CA6F202670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1DCC6E7-04BF-6143-8A27-9AA1B12B42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CF4247-B422-5441-8A92-2696DD3E9C0D}"/>
              </a:ext>
            </a:extLst>
          </p:cNvPr>
          <p:cNvSpPr>
            <a:spLocks noGrp="1"/>
          </p:cNvSpPr>
          <p:nvPr>
            <p:ph type="dt" sz="half" idx="10"/>
          </p:nvPr>
        </p:nvSpPr>
        <p:spPr/>
        <p:txBody>
          <a:bodyPr/>
          <a:lstStyle/>
          <a:p>
            <a:fld id="{DBBADAEA-D073-B647-8054-BF57F708271A}" type="datetime1">
              <a:rPr lang="en-US" smtClean="0"/>
              <a:t>8/30/22</a:t>
            </a:fld>
            <a:endParaRPr lang="en-US"/>
          </a:p>
        </p:txBody>
      </p:sp>
      <p:sp>
        <p:nvSpPr>
          <p:cNvPr id="5" name="Footer Placeholder 4">
            <a:extLst>
              <a:ext uri="{FF2B5EF4-FFF2-40B4-BE49-F238E27FC236}">
                <a16:creationId xmlns:a16="http://schemas.microsoft.com/office/drawing/2014/main" id="{B4E5C4B3-4BB8-4746-9D8D-853D0A4FB7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1D36E-C77F-BB45-86CA-EE55C66D727B}"/>
              </a:ext>
            </a:extLst>
          </p:cNvPr>
          <p:cNvSpPr>
            <a:spLocks noGrp="1"/>
          </p:cNvSpPr>
          <p:nvPr>
            <p:ph type="sldNum" sz="quarter" idx="12"/>
          </p:nvPr>
        </p:nvSpPr>
        <p:spPr/>
        <p:txBody>
          <a:bodyPr/>
          <a:lstStyle/>
          <a:p>
            <a:fld id="{FC9F44F7-003B-7845-A73C-08F738A712E4}" type="slidenum">
              <a:rPr lang="en-US" smtClean="0"/>
              <a:t>‹#›</a:t>
            </a:fld>
            <a:endParaRPr lang="en-US"/>
          </a:p>
        </p:txBody>
      </p:sp>
    </p:spTree>
    <p:extLst>
      <p:ext uri="{BB962C8B-B14F-4D97-AF65-F5344CB8AC3E}">
        <p14:creationId xmlns:p14="http://schemas.microsoft.com/office/powerpoint/2010/main" val="2252269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86EDA-45BB-614F-BDEA-DC8BD9473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CB68D-AE22-DD44-B3E0-8D80B9FBCA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9C5585-5274-DE4B-947C-21EF0A8B5E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CA547B-1771-AF49-9DF5-684427A48841}"/>
              </a:ext>
            </a:extLst>
          </p:cNvPr>
          <p:cNvSpPr>
            <a:spLocks noGrp="1"/>
          </p:cNvSpPr>
          <p:nvPr>
            <p:ph type="dt" sz="half" idx="10"/>
          </p:nvPr>
        </p:nvSpPr>
        <p:spPr/>
        <p:txBody>
          <a:bodyPr/>
          <a:lstStyle/>
          <a:p>
            <a:fld id="{A282BFAD-9265-8B4F-A6A0-54240C838759}" type="datetime1">
              <a:rPr lang="en-US" smtClean="0"/>
              <a:t>8/30/22</a:t>
            </a:fld>
            <a:endParaRPr lang="en-US"/>
          </a:p>
        </p:txBody>
      </p:sp>
      <p:sp>
        <p:nvSpPr>
          <p:cNvPr id="6" name="Footer Placeholder 5">
            <a:extLst>
              <a:ext uri="{FF2B5EF4-FFF2-40B4-BE49-F238E27FC236}">
                <a16:creationId xmlns:a16="http://schemas.microsoft.com/office/drawing/2014/main" id="{D58F8849-4740-E147-BF7E-D311DC9E93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804B1C-DB4D-634F-9788-D1FD4A9FBFC6}"/>
              </a:ext>
            </a:extLst>
          </p:cNvPr>
          <p:cNvSpPr>
            <a:spLocks noGrp="1"/>
          </p:cNvSpPr>
          <p:nvPr>
            <p:ph type="sldNum" sz="quarter" idx="12"/>
          </p:nvPr>
        </p:nvSpPr>
        <p:spPr/>
        <p:txBody>
          <a:bodyPr/>
          <a:lstStyle/>
          <a:p>
            <a:fld id="{FC9F44F7-003B-7845-A73C-08F738A712E4}" type="slidenum">
              <a:rPr lang="en-US" smtClean="0"/>
              <a:t>‹#›</a:t>
            </a:fld>
            <a:endParaRPr lang="en-US"/>
          </a:p>
        </p:txBody>
      </p:sp>
    </p:spTree>
    <p:extLst>
      <p:ext uri="{BB962C8B-B14F-4D97-AF65-F5344CB8AC3E}">
        <p14:creationId xmlns:p14="http://schemas.microsoft.com/office/powerpoint/2010/main" val="2538879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58254-4A81-0E4D-9A07-2C4118B038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1D2531-AD7F-644B-B2B5-E6CC03D6D61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A41DA72-92A8-004C-A429-FC6DF03214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0045B7-9C8B-9646-9144-0716392A83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9FC4C0-4785-264E-A037-EB629EE7EF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CFBA2A-C9C5-F84A-BE30-DF0E014DD0B0}"/>
              </a:ext>
            </a:extLst>
          </p:cNvPr>
          <p:cNvSpPr>
            <a:spLocks noGrp="1"/>
          </p:cNvSpPr>
          <p:nvPr>
            <p:ph type="dt" sz="half" idx="10"/>
          </p:nvPr>
        </p:nvSpPr>
        <p:spPr/>
        <p:txBody>
          <a:bodyPr/>
          <a:lstStyle/>
          <a:p>
            <a:fld id="{63F44C59-5C95-7D4B-BC99-52E1A8EB2DF1}" type="datetime1">
              <a:rPr lang="en-US" smtClean="0"/>
              <a:t>8/30/22</a:t>
            </a:fld>
            <a:endParaRPr lang="en-US"/>
          </a:p>
        </p:txBody>
      </p:sp>
      <p:sp>
        <p:nvSpPr>
          <p:cNvPr id="8" name="Footer Placeholder 7">
            <a:extLst>
              <a:ext uri="{FF2B5EF4-FFF2-40B4-BE49-F238E27FC236}">
                <a16:creationId xmlns:a16="http://schemas.microsoft.com/office/drawing/2014/main" id="{A553A752-103D-B640-8C96-4053144E868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366E30A-F2D0-EB49-BFCE-DFDEDDF427F6}"/>
              </a:ext>
            </a:extLst>
          </p:cNvPr>
          <p:cNvSpPr>
            <a:spLocks noGrp="1"/>
          </p:cNvSpPr>
          <p:nvPr>
            <p:ph type="sldNum" sz="quarter" idx="12"/>
          </p:nvPr>
        </p:nvSpPr>
        <p:spPr/>
        <p:txBody>
          <a:bodyPr/>
          <a:lstStyle/>
          <a:p>
            <a:fld id="{FC9F44F7-003B-7845-A73C-08F738A712E4}" type="slidenum">
              <a:rPr lang="en-US" smtClean="0"/>
              <a:t>‹#›</a:t>
            </a:fld>
            <a:endParaRPr lang="en-US"/>
          </a:p>
        </p:txBody>
      </p:sp>
    </p:spTree>
    <p:extLst>
      <p:ext uri="{BB962C8B-B14F-4D97-AF65-F5344CB8AC3E}">
        <p14:creationId xmlns:p14="http://schemas.microsoft.com/office/powerpoint/2010/main" val="810307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7D1D2-2436-124E-9BE7-30BB8C9C36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E95B60-3EFC-A942-88AA-582CC5DA917F}"/>
              </a:ext>
            </a:extLst>
          </p:cNvPr>
          <p:cNvSpPr>
            <a:spLocks noGrp="1"/>
          </p:cNvSpPr>
          <p:nvPr>
            <p:ph type="dt" sz="half" idx="10"/>
          </p:nvPr>
        </p:nvSpPr>
        <p:spPr/>
        <p:txBody>
          <a:bodyPr/>
          <a:lstStyle/>
          <a:p>
            <a:fld id="{78EC7DB1-A3CD-1145-A86B-D959E40E3135}" type="datetime1">
              <a:rPr lang="en-US" smtClean="0"/>
              <a:t>8/30/22</a:t>
            </a:fld>
            <a:endParaRPr lang="en-US"/>
          </a:p>
        </p:txBody>
      </p:sp>
      <p:sp>
        <p:nvSpPr>
          <p:cNvPr id="4" name="Footer Placeholder 3">
            <a:extLst>
              <a:ext uri="{FF2B5EF4-FFF2-40B4-BE49-F238E27FC236}">
                <a16:creationId xmlns:a16="http://schemas.microsoft.com/office/drawing/2014/main" id="{18D0D45C-3FE4-F44F-90DD-C5788902400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247112-F466-4245-9150-849754462D8E}"/>
              </a:ext>
            </a:extLst>
          </p:cNvPr>
          <p:cNvSpPr>
            <a:spLocks noGrp="1"/>
          </p:cNvSpPr>
          <p:nvPr>
            <p:ph type="sldNum" sz="quarter" idx="12"/>
          </p:nvPr>
        </p:nvSpPr>
        <p:spPr/>
        <p:txBody>
          <a:bodyPr/>
          <a:lstStyle/>
          <a:p>
            <a:fld id="{FC9F44F7-003B-7845-A73C-08F738A712E4}" type="slidenum">
              <a:rPr lang="en-US" smtClean="0"/>
              <a:t>‹#›</a:t>
            </a:fld>
            <a:endParaRPr lang="en-US"/>
          </a:p>
        </p:txBody>
      </p:sp>
    </p:spTree>
    <p:extLst>
      <p:ext uri="{BB962C8B-B14F-4D97-AF65-F5344CB8AC3E}">
        <p14:creationId xmlns:p14="http://schemas.microsoft.com/office/powerpoint/2010/main" val="2616235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016A5B6-5B19-6A41-86D8-F1574E3B5F62}"/>
              </a:ext>
            </a:extLst>
          </p:cNvPr>
          <p:cNvSpPr>
            <a:spLocks noGrp="1"/>
          </p:cNvSpPr>
          <p:nvPr>
            <p:ph type="dt" sz="half" idx="10"/>
          </p:nvPr>
        </p:nvSpPr>
        <p:spPr/>
        <p:txBody>
          <a:bodyPr/>
          <a:lstStyle/>
          <a:p>
            <a:fld id="{CFBD48E2-01C4-F245-92B3-F7F0724C5032}" type="datetime1">
              <a:rPr lang="en-US" smtClean="0"/>
              <a:t>8/30/22</a:t>
            </a:fld>
            <a:endParaRPr lang="en-US"/>
          </a:p>
        </p:txBody>
      </p:sp>
      <p:sp>
        <p:nvSpPr>
          <p:cNvPr id="3" name="Footer Placeholder 2">
            <a:extLst>
              <a:ext uri="{FF2B5EF4-FFF2-40B4-BE49-F238E27FC236}">
                <a16:creationId xmlns:a16="http://schemas.microsoft.com/office/drawing/2014/main" id="{A7A0E7EF-0F27-F745-A409-402F1E9466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CEAA8-F42F-F242-9194-289517FF5AAF}"/>
              </a:ext>
            </a:extLst>
          </p:cNvPr>
          <p:cNvSpPr>
            <a:spLocks noGrp="1"/>
          </p:cNvSpPr>
          <p:nvPr>
            <p:ph type="sldNum" sz="quarter" idx="12"/>
          </p:nvPr>
        </p:nvSpPr>
        <p:spPr/>
        <p:txBody>
          <a:bodyPr/>
          <a:lstStyle/>
          <a:p>
            <a:fld id="{FC9F44F7-003B-7845-A73C-08F738A712E4}" type="slidenum">
              <a:rPr lang="en-US" smtClean="0"/>
              <a:t>‹#›</a:t>
            </a:fld>
            <a:endParaRPr lang="en-US"/>
          </a:p>
        </p:txBody>
      </p:sp>
    </p:spTree>
    <p:extLst>
      <p:ext uri="{BB962C8B-B14F-4D97-AF65-F5344CB8AC3E}">
        <p14:creationId xmlns:p14="http://schemas.microsoft.com/office/powerpoint/2010/main" val="1731576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1B96B-2715-514E-AEE7-1D99CC7CDF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F3B3617-42DE-E84A-81B7-FAB5E5A35E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F5BD4E9-5DE6-A94D-9164-F574EEB4EA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D459C1-98AB-4D4C-B6B1-29D81BB46610}"/>
              </a:ext>
            </a:extLst>
          </p:cNvPr>
          <p:cNvSpPr>
            <a:spLocks noGrp="1"/>
          </p:cNvSpPr>
          <p:nvPr>
            <p:ph type="dt" sz="half" idx="10"/>
          </p:nvPr>
        </p:nvSpPr>
        <p:spPr/>
        <p:txBody>
          <a:bodyPr/>
          <a:lstStyle/>
          <a:p>
            <a:fld id="{B0AEC313-1711-914F-A1A5-5D8AA95DC51E}" type="datetime1">
              <a:rPr lang="en-US" smtClean="0"/>
              <a:t>8/30/22</a:t>
            </a:fld>
            <a:endParaRPr lang="en-US"/>
          </a:p>
        </p:txBody>
      </p:sp>
      <p:sp>
        <p:nvSpPr>
          <p:cNvPr id="6" name="Footer Placeholder 5">
            <a:extLst>
              <a:ext uri="{FF2B5EF4-FFF2-40B4-BE49-F238E27FC236}">
                <a16:creationId xmlns:a16="http://schemas.microsoft.com/office/drawing/2014/main" id="{7D5B2BB5-CDE8-2741-9DE2-34B612B6F9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D96C5-7471-0047-B416-6085E6E18519}"/>
              </a:ext>
            </a:extLst>
          </p:cNvPr>
          <p:cNvSpPr>
            <a:spLocks noGrp="1"/>
          </p:cNvSpPr>
          <p:nvPr>
            <p:ph type="sldNum" sz="quarter" idx="12"/>
          </p:nvPr>
        </p:nvSpPr>
        <p:spPr/>
        <p:txBody>
          <a:bodyPr/>
          <a:lstStyle/>
          <a:p>
            <a:fld id="{FC9F44F7-003B-7845-A73C-08F738A712E4}" type="slidenum">
              <a:rPr lang="en-US" smtClean="0"/>
              <a:t>‹#›</a:t>
            </a:fld>
            <a:endParaRPr lang="en-US"/>
          </a:p>
        </p:txBody>
      </p:sp>
    </p:spTree>
    <p:extLst>
      <p:ext uri="{BB962C8B-B14F-4D97-AF65-F5344CB8AC3E}">
        <p14:creationId xmlns:p14="http://schemas.microsoft.com/office/powerpoint/2010/main" val="157708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0E145-9A2C-374E-A649-FFBCF31418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55466-4F15-4F48-B0C7-3400BDCC10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5FA5A6-8FA1-C047-907D-F115EF05C5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5B06BD-4C99-4E48-9477-2610FA755694}"/>
              </a:ext>
            </a:extLst>
          </p:cNvPr>
          <p:cNvSpPr>
            <a:spLocks noGrp="1"/>
          </p:cNvSpPr>
          <p:nvPr>
            <p:ph type="dt" sz="half" idx="10"/>
          </p:nvPr>
        </p:nvSpPr>
        <p:spPr/>
        <p:txBody>
          <a:bodyPr/>
          <a:lstStyle/>
          <a:p>
            <a:fld id="{F37EA32C-DFF9-F043-973F-E5C88659FF5C}" type="datetime1">
              <a:rPr lang="en-US" smtClean="0"/>
              <a:t>8/30/22</a:t>
            </a:fld>
            <a:endParaRPr lang="en-US"/>
          </a:p>
        </p:txBody>
      </p:sp>
      <p:sp>
        <p:nvSpPr>
          <p:cNvPr id="6" name="Footer Placeholder 5">
            <a:extLst>
              <a:ext uri="{FF2B5EF4-FFF2-40B4-BE49-F238E27FC236}">
                <a16:creationId xmlns:a16="http://schemas.microsoft.com/office/drawing/2014/main" id="{D7EC5AE7-0120-2341-B791-E464E8E5F4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CD392-F600-3B4B-B04B-0C77CB5AC0C9}"/>
              </a:ext>
            </a:extLst>
          </p:cNvPr>
          <p:cNvSpPr>
            <a:spLocks noGrp="1"/>
          </p:cNvSpPr>
          <p:nvPr>
            <p:ph type="sldNum" sz="quarter" idx="12"/>
          </p:nvPr>
        </p:nvSpPr>
        <p:spPr/>
        <p:txBody>
          <a:bodyPr/>
          <a:lstStyle/>
          <a:p>
            <a:fld id="{FC9F44F7-003B-7845-A73C-08F738A712E4}" type="slidenum">
              <a:rPr lang="en-US" smtClean="0"/>
              <a:t>‹#›</a:t>
            </a:fld>
            <a:endParaRPr lang="en-US"/>
          </a:p>
        </p:txBody>
      </p:sp>
    </p:spTree>
    <p:extLst>
      <p:ext uri="{BB962C8B-B14F-4D97-AF65-F5344CB8AC3E}">
        <p14:creationId xmlns:p14="http://schemas.microsoft.com/office/powerpoint/2010/main" val="2336166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BE58B69-E16B-554F-B495-6CC67DD3AA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E7BE42-0E70-0845-9A68-EA06A24680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8740B-D3B3-BA46-B4F2-9683BD10B8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DB9754-3F5B-1D48-8669-8CF94EB2CEC3}" type="datetime1">
              <a:rPr lang="en-US" smtClean="0"/>
              <a:t>8/30/22</a:t>
            </a:fld>
            <a:endParaRPr lang="en-US"/>
          </a:p>
        </p:txBody>
      </p:sp>
      <p:sp>
        <p:nvSpPr>
          <p:cNvPr id="5" name="Footer Placeholder 4">
            <a:extLst>
              <a:ext uri="{FF2B5EF4-FFF2-40B4-BE49-F238E27FC236}">
                <a16:creationId xmlns:a16="http://schemas.microsoft.com/office/drawing/2014/main" id="{E65AA688-3BC4-A44D-BEBB-41221CE1BD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9E0AB9F-F200-DB4A-99EB-ACA52AA16BCA}"/>
              </a:ext>
            </a:extLst>
          </p:cNvPr>
          <p:cNvSpPr>
            <a:spLocks noGrp="1"/>
          </p:cNvSpPr>
          <p:nvPr>
            <p:ph type="sldNum" sz="quarter" idx="4"/>
          </p:nvPr>
        </p:nvSpPr>
        <p:spPr>
          <a:xfrm>
            <a:off x="9448800" y="31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9F44F7-003B-7845-A73C-08F738A712E4}" type="slidenum">
              <a:rPr lang="en-US" smtClean="0"/>
              <a:t>‹#›</a:t>
            </a:fld>
            <a:endParaRPr lang="en-US"/>
          </a:p>
        </p:txBody>
      </p:sp>
    </p:spTree>
    <p:extLst>
      <p:ext uri="{BB962C8B-B14F-4D97-AF65-F5344CB8AC3E}">
        <p14:creationId xmlns:p14="http://schemas.microsoft.com/office/powerpoint/2010/main" val="3648246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5.emf"/><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0.xml"/><Relationship Id="rId6" Type="http://schemas.openxmlformats.org/officeDocument/2006/relationships/image" Target="../media/image16.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11.xml"/><Relationship Id="rId6" Type="http://schemas.openxmlformats.org/officeDocument/2006/relationships/image" Target="../media/image17.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19.tiff"/><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0.em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1.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notesSlide" Target="../notesSlides/notesSlide19.xm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slideLayout" Target="../slideLayouts/slideLayout2.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tags" Target="../tags/tag18.xml"/><Relationship Id="rId6" Type="http://schemas.openxmlformats.org/officeDocument/2006/relationships/image" Target="NUL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12.png"/><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10.emf"/><Relationship Id="rId7" Type="http://schemas.microsoft.com/office/2007/relationships/hdphoto" Target="../media/hdphoto1.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5.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9.wdp"/><Relationship Id="rId3" Type="http://schemas.openxmlformats.org/officeDocument/2006/relationships/image" Target="../media/image47.png"/><Relationship Id="rId7" Type="http://schemas.microsoft.com/office/2007/relationships/hdphoto" Target="../media/hdphoto5.wdp"/><Relationship Id="rId12" Type="http://schemas.microsoft.com/office/2007/relationships/hdphoto" Target="../media/hdphoto2.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41.png"/><Relationship Id="rId5" Type="http://schemas.microsoft.com/office/2007/relationships/hdphoto" Target="../media/hdphoto3.wdp"/><Relationship Id="rId10" Type="http://schemas.microsoft.com/office/2007/relationships/hdphoto" Target="../media/hdphoto8.wdp"/><Relationship Id="rId4" Type="http://schemas.openxmlformats.org/officeDocument/2006/relationships/image" Target="../media/image42.png"/><Relationship Id="rId9" Type="http://schemas.microsoft.com/office/2007/relationships/hdphoto" Target="../media/hdphoto7.wdp"/></Relationships>
</file>

<file path=ppt/slides/_rels/slide41.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38.xml"/><Relationship Id="rId7"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3.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2.emf"/><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notesSlide" Target="../notesSlides/notesSlide8.xm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17" Type="http://schemas.openxmlformats.org/officeDocument/2006/relationships/image" Target="NULL"/><Relationship Id="rId2" Type="http://schemas.openxmlformats.org/officeDocument/2006/relationships/slideLayout" Target="../slideLayouts/slideLayout2.xml"/><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tags" Target="../tags/tag7.xml"/><Relationship Id="rId6" Type="http://schemas.openxmlformats.org/officeDocument/2006/relationships/image" Target="NULL"/><Relationship Id="rId11"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12.png"/><Relationship Id="rId19"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1FEC590B-3306-47E9-BD67-97F3F76169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1" name="Color">
              <a:extLst>
                <a:ext uri="{FF2B5EF4-FFF2-40B4-BE49-F238E27FC236}">
                  <a16:creationId xmlns:a16="http://schemas.microsoft.com/office/drawing/2014/main" id="{54F87DBC-E43C-4CE4-A8C5-61E3D6819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lor">
              <a:extLst>
                <a:ext uri="{FF2B5EF4-FFF2-40B4-BE49-F238E27FC236}">
                  <a16:creationId xmlns:a16="http://schemas.microsoft.com/office/drawing/2014/main" id="{CD39A88A-7F84-4ACA-877B-E28BC26CD8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4" name="Group 13">
            <a:extLst>
              <a:ext uri="{FF2B5EF4-FFF2-40B4-BE49-F238E27FC236}">
                <a16:creationId xmlns:a16="http://schemas.microsoft.com/office/drawing/2014/main" id="{A47AAF5E-1692-48C9-98FB-6432BF0BC4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5" name="Freeform: Shape 14">
              <a:extLst>
                <a:ext uri="{FF2B5EF4-FFF2-40B4-BE49-F238E27FC236}">
                  <a16:creationId xmlns:a16="http://schemas.microsoft.com/office/drawing/2014/main" id="{5F36A26D-E71D-4663-B197-8B7BFA37AD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6" name="Freeform: Shape 15">
              <a:extLst>
                <a:ext uri="{FF2B5EF4-FFF2-40B4-BE49-F238E27FC236}">
                  <a16:creationId xmlns:a16="http://schemas.microsoft.com/office/drawing/2014/main" id="{8A821CEB-DA96-4952-93B9-81F9C42BAD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18C8EDE0-D69B-4F65-9AB7-DDE7EAD78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546F0982-BF10-4BF6-842A-F631654FF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2B313509-2128-42CA-81B6-C9EC23E44C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1589188C-E06E-4F8A-BDD1-02ADF1408F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6B4E610F-FCD0-483F-B9F2-6DF2C28FE8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9948727-C730-694F-8404-BDA5A2976373}"/>
              </a:ext>
            </a:extLst>
          </p:cNvPr>
          <p:cNvSpPr>
            <a:spLocks noGrp="1"/>
          </p:cNvSpPr>
          <p:nvPr>
            <p:ph type="ctrTitle"/>
          </p:nvPr>
        </p:nvSpPr>
        <p:spPr>
          <a:xfrm>
            <a:off x="818321" y="1731373"/>
            <a:ext cx="10558405" cy="2264019"/>
          </a:xfrm>
        </p:spPr>
        <p:txBody>
          <a:bodyPr anchor="b">
            <a:noAutofit/>
          </a:bodyPr>
          <a:lstStyle/>
          <a:p>
            <a:r>
              <a:rPr lang="en-US" sz="5000" b="1" dirty="0">
                <a:solidFill>
                  <a:schemeClr val="bg1"/>
                </a:solidFill>
                <a:latin typeface="Avenir Book" panose="02000503020000020003" pitchFamily="2" charset="0"/>
              </a:rPr>
              <a:t>Tracing the origins of</a:t>
            </a:r>
            <a:br>
              <a:rPr lang="en-US" sz="5000" b="1" dirty="0">
                <a:solidFill>
                  <a:schemeClr val="bg1"/>
                </a:solidFill>
                <a:latin typeface="Avenir Book" panose="02000503020000020003" pitchFamily="2" charset="0"/>
              </a:rPr>
            </a:br>
            <a:r>
              <a:rPr lang="en-US" sz="5000" b="1" dirty="0" err="1">
                <a:solidFill>
                  <a:schemeClr val="bg1"/>
                </a:solidFill>
                <a:latin typeface="Avenir Book" panose="02000503020000020003" pitchFamily="2" charset="0"/>
              </a:rPr>
              <a:t>finescale</a:t>
            </a:r>
            <a:r>
              <a:rPr lang="en-US" sz="5000" b="1" dirty="0">
                <a:solidFill>
                  <a:schemeClr val="bg1"/>
                </a:solidFill>
                <a:latin typeface="Avenir Book" panose="02000503020000020003" pitchFamily="2" charset="0"/>
              </a:rPr>
              <a:t> plankton patchiness</a:t>
            </a:r>
            <a:br>
              <a:rPr lang="en-US" sz="5000" b="1" dirty="0">
                <a:solidFill>
                  <a:schemeClr val="bg1"/>
                </a:solidFill>
                <a:latin typeface="Avenir Book" panose="02000503020000020003" pitchFamily="2" charset="0"/>
              </a:rPr>
            </a:br>
            <a:r>
              <a:rPr lang="en-US" sz="5000" b="1" dirty="0">
                <a:solidFill>
                  <a:schemeClr val="bg1"/>
                </a:solidFill>
                <a:latin typeface="Avenir Book" panose="02000503020000020003" pitchFamily="2" charset="0"/>
              </a:rPr>
              <a:t>along and across a front</a:t>
            </a:r>
          </a:p>
        </p:txBody>
      </p:sp>
      <p:sp>
        <p:nvSpPr>
          <p:cNvPr id="3" name="Subtitle 2">
            <a:extLst>
              <a:ext uri="{FF2B5EF4-FFF2-40B4-BE49-F238E27FC236}">
                <a16:creationId xmlns:a16="http://schemas.microsoft.com/office/drawing/2014/main" id="{639CB477-AE50-F544-A3DC-2E8FB3ADCA5A}"/>
              </a:ext>
            </a:extLst>
          </p:cNvPr>
          <p:cNvSpPr>
            <a:spLocks noGrp="1"/>
          </p:cNvSpPr>
          <p:nvPr>
            <p:ph type="subTitle" idx="1"/>
          </p:nvPr>
        </p:nvSpPr>
        <p:spPr>
          <a:xfrm>
            <a:off x="818321" y="4221077"/>
            <a:ext cx="10558405" cy="722696"/>
          </a:xfrm>
        </p:spPr>
        <p:txBody>
          <a:bodyPr anchor="t">
            <a:normAutofit/>
          </a:bodyPr>
          <a:lstStyle/>
          <a:p>
            <a:r>
              <a:rPr lang="en-US" sz="2200" b="1" u="sng" dirty="0">
                <a:solidFill>
                  <a:schemeClr val="bg1"/>
                </a:solidFill>
                <a:latin typeface="Avenir Book" panose="02000503020000020003" pitchFamily="2" charset="0"/>
              </a:rPr>
              <a:t>Shailja Gangrade</a:t>
            </a:r>
            <a:r>
              <a:rPr lang="en-US" sz="2200" b="1" baseline="30000" dirty="0">
                <a:solidFill>
                  <a:schemeClr val="bg1"/>
                </a:solidFill>
                <a:latin typeface="Avenir Book" panose="02000503020000020003" pitchFamily="2" charset="0"/>
              </a:rPr>
              <a:t>1</a:t>
            </a:r>
            <a:r>
              <a:rPr lang="en-US" sz="2200" dirty="0">
                <a:solidFill>
                  <a:schemeClr val="bg1"/>
                </a:solidFill>
                <a:latin typeface="Avenir Book" panose="02000503020000020003" pitchFamily="2" charset="0"/>
              </a:rPr>
              <a:t>, </a:t>
            </a:r>
            <a:r>
              <a:rPr lang="en-US" sz="2200" dirty="0" err="1">
                <a:solidFill>
                  <a:schemeClr val="bg1"/>
                </a:solidFill>
                <a:latin typeface="Avenir Book" panose="02000503020000020003" pitchFamily="2" charset="0"/>
              </a:rPr>
              <a:t>Inès</a:t>
            </a:r>
            <a:r>
              <a:rPr lang="en-US" sz="2200" dirty="0">
                <a:solidFill>
                  <a:schemeClr val="bg1"/>
                </a:solidFill>
                <a:latin typeface="Avenir Book" panose="02000503020000020003" pitchFamily="2" charset="0"/>
              </a:rPr>
              <a:t> Mangolte</a:t>
            </a:r>
            <a:r>
              <a:rPr lang="en-US" sz="2200" baseline="30000" dirty="0">
                <a:solidFill>
                  <a:schemeClr val="bg1"/>
                </a:solidFill>
                <a:latin typeface="Avenir Book" panose="02000503020000020003" pitchFamily="2" charset="0"/>
              </a:rPr>
              <a:t>2</a:t>
            </a:r>
            <a:r>
              <a:rPr lang="en-US" sz="2200" dirty="0">
                <a:solidFill>
                  <a:schemeClr val="bg1"/>
                </a:solidFill>
                <a:latin typeface="Avenir Book" panose="02000503020000020003" pitchFamily="2" charset="0"/>
              </a:rPr>
              <a:t>, Marina Lévy</a:t>
            </a:r>
            <a:r>
              <a:rPr lang="en-US" sz="2200" baseline="30000" dirty="0">
                <a:solidFill>
                  <a:schemeClr val="bg1"/>
                </a:solidFill>
                <a:latin typeface="Avenir Book" panose="02000503020000020003" pitchFamily="2" charset="0"/>
              </a:rPr>
              <a:t>2</a:t>
            </a:r>
            <a:r>
              <a:rPr lang="en-US" sz="2200" dirty="0">
                <a:solidFill>
                  <a:schemeClr val="bg1"/>
                </a:solidFill>
                <a:latin typeface="Avenir Book" panose="02000503020000020003" pitchFamily="2" charset="0"/>
              </a:rPr>
              <a:t>, &amp; Peter J.S. Franks</a:t>
            </a:r>
            <a:r>
              <a:rPr lang="en-US" sz="2200" baseline="30000" dirty="0">
                <a:solidFill>
                  <a:schemeClr val="bg1"/>
                </a:solidFill>
                <a:latin typeface="Avenir Book" panose="02000503020000020003" pitchFamily="2" charset="0"/>
              </a:rPr>
              <a:t>1</a:t>
            </a:r>
            <a:endParaRPr lang="en-US" sz="2200" dirty="0">
              <a:solidFill>
                <a:schemeClr val="bg1"/>
              </a:solidFill>
              <a:latin typeface="Avenir Book" panose="02000503020000020003" pitchFamily="2" charset="0"/>
            </a:endParaRPr>
          </a:p>
          <a:p>
            <a:endParaRPr lang="en-US" sz="2200" dirty="0">
              <a:solidFill>
                <a:schemeClr val="bg1"/>
              </a:solidFill>
              <a:latin typeface="Avenir Book" panose="02000503020000020003" pitchFamily="2" charset="0"/>
            </a:endParaRPr>
          </a:p>
        </p:txBody>
      </p:sp>
      <p:pic>
        <p:nvPicPr>
          <p:cNvPr id="22" name="Picture 21" descr="A picture containing graphical user interface&#10;&#10;Description automatically generated">
            <a:extLst>
              <a:ext uri="{FF2B5EF4-FFF2-40B4-BE49-F238E27FC236}">
                <a16:creationId xmlns:a16="http://schemas.microsoft.com/office/drawing/2014/main" id="{BD71868E-6396-9041-82A7-526562741871}"/>
              </a:ext>
            </a:extLst>
          </p:cNvPr>
          <p:cNvPicPr>
            <a:picLocks noChangeAspect="1"/>
          </p:cNvPicPr>
          <p:nvPr/>
        </p:nvPicPr>
        <p:blipFill>
          <a:blip r:embed="rId3"/>
          <a:stretch>
            <a:fillRect/>
          </a:stretch>
        </p:blipFill>
        <p:spPr>
          <a:xfrm>
            <a:off x="3179613" y="5933268"/>
            <a:ext cx="3038546" cy="506425"/>
          </a:xfrm>
          <a:prstGeom prst="rect">
            <a:avLst/>
          </a:prstGeom>
        </p:spPr>
      </p:pic>
      <p:pic>
        <p:nvPicPr>
          <p:cNvPr id="28" name="Picture 27" descr="A picture containing logo&#10;&#10;Description automatically generated">
            <a:extLst>
              <a:ext uri="{FF2B5EF4-FFF2-40B4-BE49-F238E27FC236}">
                <a16:creationId xmlns:a16="http://schemas.microsoft.com/office/drawing/2014/main" id="{C0AAD577-DB32-8646-8131-0E42AD793C03}"/>
              </a:ext>
            </a:extLst>
          </p:cNvPr>
          <p:cNvPicPr>
            <a:picLocks noChangeAspect="1"/>
          </p:cNvPicPr>
          <p:nvPr/>
        </p:nvPicPr>
        <p:blipFill>
          <a:blip r:embed="rId4"/>
          <a:stretch>
            <a:fillRect/>
          </a:stretch>
        </p:blipFill>
        <p:spPr>
          <a:xfrm>
            <a:off x="8785408" y="5578613"/>
            <a:ext cx="1033254" cy="1017997"/>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B1F1CC1-68AC-8642-B74F-734CC62C2452}"/>
              </a:ext>
            </a:extLst>
          </p:cNvPr>
          <p:cNvPicPr>
            <a:picLocks noChangeAspect="1"/>
          </p:cNvPicPr>
          <p:nvPr/>
        </p:nvPicPr>
        <p:blipFill>
          <a:blip r:embed="rId5"/>
          <a:stretch>
            <a:fillRect/>
          </a:stretch>
        </p:blipFill>
        <p:spPr>
          <a:xfrm>
            <a:off x="6329203" y="5798001"/>
            <a:ext cx="2096807" cy="562688"/>
          </a:xfrm>
          <a:prstGeom prst="rect">
            <a:avLst/>
          </a:prstGeom>
        </p:spPr>
      </p:pic>
      <p:pic>
        <p:nvPicPr>
          <p:cNvPr id="1026" name="Picture 2" descr="logo IPSL">
            <a:extLst>
              <a:ext uri="{FF2B5EF4-FFF2-40B4-BE49-F238E27FC236}">
                <a16:creationId xmlns:a16="http://schemas.microsoft.com/office/drawing/2014/main" id="{A8E7640B-8A39-5478-69B2-55B4B7AAAD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4876" y="5546822"/>
            <a:ext cx="1894678" cy="10497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B67E72-5034-7AA3-A522-812F8A1B4EF6}"/>
              </a:ext>
            </a:extLst>
          </p:cNvPr>
          <p:cNvSpPr txBox="1"/>
          <p:nvPr/>
        </p:nvSpPr>
        <p:spPr>
          <a:xfrm>
            <a:off x="1063153" y="6001815"/>
            <a:ext cx="2069797" cy="369332"/>
          </a:xfrm>
          <a:prstGeom prst="rect">
            <a:avLst/>
          </a:prstGeom>
          <a:noFill/>
        </p:spPr>
        <p:txBody>
          <a:bodyPr wrap="none" rtlCol="0">
            <a:spAutoFit/>
          </a:bodyPr>
          <a:lstStyle/>
          <a:p>
            <a:r>
              <a:rPr lang="en-US" dirty="0">
                <a:solidFill>
                  <a:schemeClr val="bg1"/>
                </a:solidFill>
                <a:latin typeface="Avenir Book" panose="02000503020000020003" pitchFamily="2" charset="0"/>
              </a:rPr>
              <a:t>@</a:t>
            </a:r>
            <a:r>
              <a:rPr lang="en-US" dirty="0" err="1">
                <a:solidFill>
                  <a:schemeClr val="bg1"/>
                </a:solidFill>
                <a:latin typeface="Avenir Book" panose="02000503020000020003" pitchFamily="2" charset="0"/>
              </a:rPr>
              <a:t>ShailjaGangrade</a:t>
            </a:r>
            <a:endParaRPr lang="en-US" dirty="0">
              <a:solidFill>
                <a:schemeClr val="bg1"/>
              </a:solidFill>
              <a:latin typeface="Avenir Book" panose="02000503020000020003" pitchFamily="2" charset="0"/>
            </a:endParaRPr>
          </a:p>
        </p:txBody>
      </p:sp>
      <p:pic>
        <p:nvPicPr>
          <p:cNvPr id="1028" name="Picture 4">
            <a:extLst>
              <a:ext uri="{FF2B5EF4-FFF2-40B4-BE49-F238E27FC236}">
                <a16:creationId xmlns:a16="http://schemas.microsoft.com/office/drawing/2014/main" id="{827FCF66-5019-76E2-BF56-AFC0E0297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2171" y="5858828"/>
            <a:ext cx="706183" cy="5808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8DF501-AB6E-30D8-22A7-C5C8BA0B1C1D}"/>
              </a:ext>
            </a:extLst>
          </p:cNvPr>
          <p:cNvSpPr txBox="1"/>
          <p:nvPr/>
        </p:nvSpPr>
        <p:spPr>
          <a:xfrm>
            <a:off x="1789898" y="4588634"/>
            <a:ext cx="2093843" cy="307777"/>
          </a:xfrm>
          <a:prstGeom prst="rect">
            <a:avLst/>
          </a:prstGeom>
          <a:noFill/>
        </p:spPr>
        <p:txBody>
          <a:bodyPr wrap="none" rtlCol="0">
            <a:spAutoFit/>
          </a:bodyPr>
          <a:lstStyle/>
          <a:p>
            <a:r>
              <a:rPr lang="en-US" sz="1400" i="1" dirty="0">
                <a:solidFill>
                  <a:schemeClr val="bg1"/>
                </a:solidFill>
                <a:latin typeface="Avenir Next" panose="020B0503020202020204" pitchFamily="34" charset="0"/>
              </a:rPr>
              <a:t>“Shell</a:t>
            </a:r>
            <a:r>
              <a:rPr lang="en-US" sz="1400" dirty="0">
                <a:solidFill>
                  <a:schemeClr val="bg1"/>
                </a:solidFill>
                <a:latin typeface="Avenir Next" panose="020B0503020202020204" pitchFamily="34" charset="0"/>
              </a:rPr>
              <a:t>-</a:t>
            </a:r>
            <a:r>
              <a:rPr lang="en-US" sz="1400" i="1" dirty="0">
                <a:solidFill>
                  <a:schemeClr val="bg1"/>
                </a:solidFill>
                <a:latin typeface="Avenir Next" panose="020B0503020202020204" pitchFamily="34" charset="0"/>
              </a:rPr>
              <a:t>ja Gung-rah-day”</a:t>
            </a:r>
            <a:endParaRPr lang="en-US" sz="1400" dirty="0">
              <a:solidFill>
                <a:schemeClr val="bg1"/>
              </a:solidFill>
              <a:latin typeface="Avenir Next" panose="020B0503020202020204" pitchFamily="34" charset="0"/>
            </a:endParaRPr>
          </a:p>
        </p:txBody>
      </p:sp>
      <p:sp>
        <p:nvSpPr>
          <p:cNvPr id="7" name="TextBox 6">
            <a:extLst>
              <a:ext uri="{FF2B5EF4-FFF2-40B4-BE49-F238E27FC236}">
                <a16:creationId xmlns:a16="http://schemas.microsoft.com/office/drawing/2014/main" id="{85883BA9-FAE5-46DB-1D3D-E14A00BF8826}"/>
              </a:ext>
            </a:extLst>
          </p:cNvPr>
          <p:cNvSpPr txBox="1"/>
          <p:nvPr/>
        </p:nvSpPr>
        <p:spPr>
          <a:xfrm>
            <a:off x="1675911" y="4902372"/>
            <a:ext cx="8840177" cy="646331"/>
          </a:xfrm>
          <a:prstGeom prst="rect">
            <a:avLst/>
          </a:prstGeom>
          <a:noFill/>
        </p:spPr>
        <p:txBody>
          <a:bodyPr wrap="none" rtlCol="0">
            <a:spAutoFit/>
          </a:bodyPr>
          <a:lstStyle/>
          <a:p>
            <a:r>
              <a:rPr lang="en-US" sz="1200" baseline="30000" dirty="0">
                <a:solidFill>
                  <a:schemeClr val="bg1"/>
                </a:solidFill>
                <a:latin typeface="Avenir Book" panose="02000503020000020003" pitchFamily="2" charset="0"/>
              </a:rPr>
              <a:t>1 </a:t>
            </a:r>
            <a:r>
              <a:rPr lang="en-US" sz="1200" dirty="0">
                <a:solidFill>
                  <a:schemeClr val="bg1"/>
                </a:solidFill>
                <a:latin typeface="Avenir Book" panose="02000503020000020003" pitchFamily="2" charset="0"/>
              </a:rPr>
              <a:t>Scripps Institution of Oceanography, University of California San Diego (UCSD), La Jolla, California, USA</a:t>
            </a:r>
          </a:p>
          <a:p>
            <a:r>
              <a:rPr lang="en-US" sz="1200" baseline="30000" dirty="0">
                <a:solidFill>
                  <a:schemeClr val="bg1"/>
                </a:solidFill>
                <a:latin typeface="Avenir Book" panose="02000503020000020003" pitchFamily="2" charset="0"/>
              </a:rPr>
              <a:t>2 </a:t>
            </a:r>
            <a:r>
              <a:rPr lang="en-US" sz="1200" dirty="0">
                <a:solidFill>
                  <a:schemeClr val="bg1"/>
                </a:solidFill>
                <a:latin typeface="Avenir Book" panose="02000503020000020003" pitchFamily="2" charset="0"/>
              </a:rPr>
              <a:t>Sorbonne Université, </a:t>
            </a:r>
            <a:r>
              <a:rPr lang="en-US" sz="1200" dirty="0" err="1">
                <a:solidFill>
                  <a:schemeClr val="bg1"/>
                </a:solidFill>
                <a:latin typeface="Avenir Book" panose="02000503020000020003" pitchFamily="2" charset="0"/>
              </a:rPr>
              <a:t>Laboratoire</a:t>
            </a:r>
            <a:r>
              <a:rPr lang="en-US" sz="1200" dirty="0">
                <a:solidFill>
                  <a:schemeClr val="bg1"/>
                </a:solidFill>
                <a:latin typeface="Avenir Book" panose="02000503020000020003" pitchFamily="2" charset="0"/>
              </a:rPr>
              <a:t> </a:t>
            </a:r>
            <a:r>
              <a:rPr lang="en-US" sz="1200" dirty="0" err="1">
                <a:solidFill>
                  <a:schemeClr val="bg1"/>
                </a:solidFill>
                <a:latin typeface="Avenir Book" panose="02000503020000020003" pitchFamily="2" charset="0"/>
              </a:rPr>
              <a:t>d’Océanographie</a:t>
            </a:r>
            <a:r>
              <a:rPr lang="en-US" sz="1200" dirty="0">
                <a:solidFill>
                  <a:schemeClr val="bg1"/>
                </a:solidFill>
                <a:latin typeface="Avenir Book" panose="02000503020000020003" pitchFamily="2" charset="0"/>
              </a:rPr>
              <a:t> et du </a:t>
            </a:r>
            <a:r>
              <a:rPr lang="en-US" sz="1200" dirty="0" err="1">
                <a:solidFill>
                  <a:schemeClr val="bg1"/>
                </a:solidFill>
                <a:latin typeface="Avenir Book" panose="02000503020000020003" pitchFamily="2" charset="0"/>
              </a:rPr>
              <a:t>Climat</a:t>
            </a:r>
            <a:r>
              <a:rPr lang="en-US" sz="1200" dirty="0">
                <a:solidFill>
                  <a:schemeClr val="bg1"/>
                </a:solidFill>
                <a:latin typeface="Avenir Book" panose="02000503020000020003" pitchFamily="2" charset="0"/>
              </a:rPr>
              <a:t> (LOCEAN), </a:t>
            </a:r>
            <a:r>
              <a:rPr lang="en-US" sz="1200" dirty="0" err="1">
                <a:solidFill>
                  <a:schemeClr val="bg1"/>
                </a:solidFill>
                <a:latin typeface="Avenir Book" panose="02000503020000020003" pitchFamily="2" charset="0"/>
              </a:rPr>
              <a:t>Institut</a:t>
            </a:r>
            <a:r>
              <a:rPr lang="en-US" sz="1200" dirty="0">
                <a:solidFill>
                  <a:schemeClr val="bg1"/>
                </a:solidFill>
                <a:latin typeface="Avenir Book" panose="02000503020000020003" pitchFamily="2" charset="0"/>
              </a:rPr>
              <a:t> Pierre-Simon Laplace (IPSL), Paris, France</a:t>
            </a:r>
          </a:p>
          <a:p>
            <a:endParaRPr lang="en-US" sz="1200" dirty="0"/>
          </a:p>
        </p:txBody>
      </p:sp>
      <p:sp>
        <p:nvSpPr>
          <p:cNvPr id="9" name="TextBox 8">
            <a:extLst>
              <a:ext uri="{FF2B5EF4-FFF2-40B4-BE49-F238E27FC236}">
                <a16:creationId xmlns:a16="http://schemas.microsoft.com/office/drawing/2014/main" id="{37A9731C-B7D3-4501-C208-39E5A7D84E7F}"/>
              </a:ext>
            </a:extLst>
          </p:cNvPr>
          <p:cNvSpPr txBox="1"/>
          <p:nvPr/>
        </p:nvSpPr>
        <p:spPr>
          <a:xfrm>
            <a:off x="10844785" y="1255855"/>
            <a:ext cx="1347216" cy="461665"/>
          </a:xfrm>
          <a:prstGeom prst="rect">
            <a:avLst/>
          </a:prstGeom>
          <a:noFill/>
        </p:spPr>
        <p:txBody>
          <a:bodyPr wrap="square" rtlCol="0">
            <a:spAutoFit/>
          </a:bodyPr>
          <a:lstStyle/>
          <a:p>
            <a:pPr algn="ctr"/>
            <a:r>
              <a:rPr lang="en-US" sz="1200" i="1" dirty="0">
                <a:solidFill>
                  <a:schemeClr val="bg1"/>
                </a:solidFill>
                <a:latin typeface="Avenir Book" panose="02000503020000020003" pitchFamily="2" charset="0"/>
              </a:rPr>
              <a:t>31 August 2022</a:t>
            </a:r>
          </a:p>
          <a:p>
            <a:pPr algn="ctr"/>
            <a:r>
              <a:rPr lang="en-US" sz="1200" i="1" dirty="0">
                <a:solidFill>
                  <a:schemeClr val="bg1"/>
                </a:solidFill>
                <a:latin typeface="Avenir Book" panose="02000503020000020003" pitchFamily="2" charset="0"/>
              </a:rPr>
              <a:t>Providence, RI</a:t>
            </a:r>
          </a:p>
        </p:txBody>
      </p:sp>
      <p:pic>
        <p:nvPicPr>
          <p:cNvPr id="1032" name="Picture 8">
            <a:extLst>
              <a:ext uri="{FF2B5EF4-FFF2-40B4-BE49-F238E27FC236}">
                <a16:creationId xmlns:a16="http://schemas.microsoft.com/office/drawing/2014/main" id="{94956C8C-399C-EB20-8FE4-7CAE72BEB3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46847" y="-20307"/>
            <a:ext cx="1242102" cy="1242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424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B09914-1BDA-D846-B189-1F6B56CC3246}"/>
              </a:ext>
            </a:extLst>
          </p:cNvPr>
          <p:cNvSpPr>
            <a:spLocks noGrp="1"/>
          </p:cNvSpPr>
          <p:nvPr>
            <p:ph type="sldNum" sz="quarter" idx="12"/>
          </p:nvPr>
        </p:nvSpPr>
        <p:spPr/>
        <p:txBody>
          <a:bodyPr/>
          <a:lstStyle/>
          <a:p>
            <a:fld id="{FC9F44F7-003B-7845-A73C-08F738A712E4}" type="slidenum">
              <a:rPr lang="en-US" smtClean="0"/>
              <a:t>10</a:t>
            </a:fld>
            <a:endParaRPr lang="en-US"/>
          </a:p>
        </p:txBody>
      </p:sp>
      <p:pic>
        <p:nvPicPr>
          <p:cNvPr id="7" name="Picture 6">
            <a:extLst>
              <a:ext uri="{FF2B5EF4-FFF2-40B4-BE49-F238E27FC236}">
                <a16:creationId xmlns:a16="http://schemas.microsoft.com/office/drawing/2014/main" id="{D65E71C5-5BB6-994D-8930-2F232F68B349}"/>
              </a:ext>
            </a:extLst>
          </p:cNvPr>
          <p:cNvPicPr>
            <a:picLocks noChangeAspect="1"/>
          </p:cNvPicPr>
          <p:nvPr/>
        </p:nvPicPr>
        <p:blipFill>
          <a:blip r:embed="rId4"/>
          <a:stretch>
            <a:fillRect/>
          </a:stretch>
        </p:blipFill>
        <p:spPr>
          <a:xfrm>
            <a:off x="1220709" y="891148"/>
            <a:ext cx="9750582" cy="4572000"/>
          </a:xfrm>
          <a:prstGeom prst="rect">
            <a:avLst/>
          </a:prstGeom>
        </p:spPr>
      </p:pic>
      <p:sp>
        <p:nvSpPr>
          <p:cNvPr id="2" name="TextBox 1">
            <a:extLst>
              <a:ext uri="{FF2B5EF4-FFF2-40B4-BE49-F238E27FC236}">
                <a16:creationId xmlns:a16="http://schemas.microsoft.com/office/drawing/2014/main" id="{A5764BB9-9115-9043-9255-66CB596AA132}"/>
              </a:ext>
            </a:extLst>
          </p:cNvPr>
          <p:cNvSpPr txBox="1"/>
          <p:nvPr/>
        </p:nvSpPr>
        <p:spPr>
          <a:xfrm>
            <a:off x="1482810" y="5463148"/>
            <a:ext cx="8192530" cy="1200329"/>
          </a:xfrm>
          <a:prstGeom prst="rect">
            <a:avLst/>
          </a:prstGeom>
          <a:noFill/>
        </p:spPr>
        <p:txBody>
          <a:bodyPr wrap="square" rtlCol="0">
            <a:spAutoFit/>
          </a:bodyPr>
          <a:lstStyle/>
          <a:p>
            <a:r>
              <a:rPr lang="en-US" dirty="0">
                <a:latin typeface="Avenir Next" panose="020B0503020202020204" pitchFamily="34" charset="0"/>
              </a:rPr>
              <a:t>Use these satellite-derived velocities to trace water parcels backward-in-time from front to identify:</a:t>
            </a:r>
          </a:p>
          <a:p>
            <a:pPr marL="285750" indent="-285750">
              <a:buFont typeface="Arial" panose="020B0604020202020204" pitchFamily="34" charset="0"/>
              <a:buChar char="•"/>
            </a:pPr>
            <a:r>
              <a:rPr lang="en-US" dirty="0">
                <a:latin typeface="Avenir Next" panose="020B0503020202020204" pitchFamily="34" charset="0"/>
              </a:rPr>
              <a:t>Geographic source regions</a:t>
            </a:r>
          </a:p>
          <a:p>
            <a:pPr marL="285750" indent="-285750">
              <a:buFont typeface="Arial" panose="020B0604020202020204" pitchFamily="34" charset="0"/>
              <a:buChar char="•"/>
            </a:pPr>
            <a:r>
              <a:rPr lang="en-US" dirty="0">
                <a:latin typeface="Avenir Next" panose="020B0503020202020204" pitchFamily="34" charset="0"/>
              </a:rPr>
              <a:t>Temporal origins </a:t>
            </a:r>
          </a:p>
        </p:txBody>
      </p:sp>
      <p:sp>
        <p:nvSpPr>
          <p:cNvPr id="8" name="Title 1">
            <a:extLst>
              <a:ext uri="{FF2B5EF4-FFF2-40B4-BE49-F238E27FC236}">
                <a16:creationId xmlns:a16="http://schemas.microsoft.com/office/drawing/2014/main" id="{2F51666A-D6C9-3D48-B277-2D3CEBF7FCDE}"/>
              </a:ext>
            </a:extLst>
          </p:cNvPr>
          <p:cNvSpPr>
            <a:spLocks noGrp="1"/>
          </p:cNvSpPr>
          <p:nvPr>
            <p:ph type="title"/>
          </p:nvPr>
        </p:nvSpPr>
        <p:spPr>
          <a:xfrm>
            <a:off x="158579" y="1"/>
            <a:ext cx="10962502" cy="1128026"/>
          </a:xfrm>
        </p:spPr>
        <p:txBody>
          <a:bodyPr>
            <a:normAutofit/>
          </a:bodyPr>
          <a:lstStyle/>
          <a:p>
            <a:r>
              <a:rPr lang="en-US" sz="2800" dirty="0">
                <a:latin typeface="Avenir Book" panose="02000503020000020003" pitchFamily="2" charset="0"/>
              </a:rPr>
              <a:t>Streamlines trace backward to coastal upwelling origins of patches</a:t>
            </a:r>
          </a:p>
        </p:txBody>
      </p:sp>
      <p:sp>
        <p:nvSpPr>
          <p:cNvPr id="19" name="TextBox 18">
            <a:extLst>
              <a:ext uri="{FF2B5EF4-FFF2-40B4-BE49-F238E27FC236}">
                <a16:creationId xmlns:a16="http://schemas.microsoft.com/office/drawing/2014/main" id="{FE73F549-1C5B-6F46-81CD-3000F2235410}"/>
              </a:ext>
            </a:extLst>
          </p:cNvPr>
          <p:cNvSpPr txBox="1"/>
          <p:nvPr/>
        </p:nvSpPr>
        <p:spPr>
          <a:xfrm>
            <a:off x="4078388" y="1297703"/>
            <a:ext cx="821059"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Monterey Bay</a:t>
            </a:r>
          </a:p>
        </p:txBody>
      </p:sp>
      <p:sp>
        <p:nvSpPr>
          <p:cNvPr id="21" name="TextBox 20">
            <a:extLst>
              <a:ext uri="{FF2B5EF4-FFF2-40B4-BE49-F238E27FC236}">
                <a16:creationId xmlns:a16="http://schemas.microsoft.com/office/drawing/2014/main" id="{E26B00DB-F19F-A14F-A865-BCE8C2A694D7}"/>
              </a:ext>
            </a:extLst>
          </p:cNvPr>
          <p:cNvSpPr txBox="1"/>
          <p:nvPr/>
        </p:nvSpPr>
        <p:spPr>
          <a:xfrm>
            <a:off x="4781274" y="2585283"/>
            <a:ext cx="659155"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Morro Bay</a:t>
            </a:r>
          </a:p>
        </p:txBody>
      </p:sp>
      <p:sp>
        <p:nvSpPr>
          <p:cNvPr id="23" name="TextBox 22">
            <a:extLst>
              <a:ext uri="{FF2B5EF4-FFF2-40B4-BE49-F238E27FC236}">
                <a16:creationId xmlns:a16="http://schemas.microsoft.com/office/drawing/2014/main" id="{0B9D58B4-8C42-444F-B86E-A1C10B061BBD}"/>
              </a:ext>
            </a:extLst>
          </p:cNvPr>
          <p:cNvSpPr txBox="1"/>
          <p:nvPr/>
        </p:nvSpPr>
        <p:spPr>
          <a:xfrm>
            <a:off x="9345763" y="2585283"/>
            <a:ext cx="659155"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Morro Bay</a:t>
            </a:r>
          </a:p>
        </p:txBody>
      </p:sp>
      <p:sp>
        <p:nvSpPr>
          <p:cNvPr id="24" name="TextBox 23">
            <a:extLst>
              <a:ext uri="{FF2B5EF4-FFF2-40B4-BE49-F238E27FC236}">
                <a16:creationId xmlns:a16="http://schemas.microsoft.com/office/drawing/2014/main" id="{CD316FA8-70A0-5B45-8DA8-75FB83AD4986}"/>
              </a:ext>
            </a:extLst>
          </p:cNvPr>
          <p:cNvSpPr txBox="1"/>
          <p:nvPr/>
        </p:nvSpPr>
        <p:spPr>
          <a:xfrm>
            <a:off x="8578186" y="1297703"/>
            <a:ext cx="821059"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Monterey Bay</a:t>
            </a:r>
          </a:p>
        </p:txBody>
      </p:sp>
      <p:pic>
        <p:nvPicPr>
          <p:cNvPr id="5" name="Picture 4">
            <a:extLst>
              <a:ext uri="{FF2B5EF4-FFF2-40B4-BE49-F238E27FC236}">
                <a16:creationId xmlns:a16="http://schemas.microsoft.com/office/drawing/2014/main" id="{A0AA34CF-5239-A74D-B177-F61A5A33413E}"/>
              </a:ext>
            </a:extLst>
          </p:cNvPr>
          <p:cNvPicPr>
            <a:picLocks noChangeAspect="1"/>
          </p:cNvPicPr>
          <p:nvPr/>
        </p:nvPicPr>
        <p:blipFill>
          <a:blip r:embed="rId5"/>
          <a:stretch>
            <a:fillRect/>
          </a:stretch>
        </p:blipFill>
        <p:spPr>
          <a:xfrm>
            <a:off x="1220709" y="890805"/>
            <a:ext cx="9750582" cy="4572000"/>
          </a:xfrm>
          <a:prstGeom prst="rect">
            <a:avLst/>
          </a:prstGeom>
        </p:spPr>
      </p:pic>
      <p:cxnSp>
        <p:nvCxnSpPr>
          <p:cNvPr id="26" name="Straight Arrow Connector 25">
            <a:extLst>
              <a:ext uri="{FF2B5EF4-FFF2-40B4-BE49-F238E27FC236}">
                <a16:creationId xmlns:a16="http://schemas.microsoft.com/office/drawing/2014/main" id="{3A86822D-5AC4-B74D-9ABF-62500D7F677C}"/>
              </a:ext>
            </a:extLst>
          </p:cNvPr>
          <p:cNvCxnSpPr/>
          <p:nvPr/>
        </p:nvCxnSpPr>
        <p:spPr>
          <a:xfrm flipH="1">
            <a:off x="4168300" y="1690042"/>
            <a:ext cx="320617" cy="247135"/>
          </a:xfrm>
          <a:prstGeom prst="straightConnector1">
            <a:avLst/>
          </a:prstGeom>
          <a:ln w="3810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962FEAF1-C276-AB4B-BB9F-2216772EDF1E}"/>
              </a:ext>
            </a:extLst>
          </p:cNvPr>
          <p:cNvCxnSpPr/>
          <p:nvPr/>
        </p:nvCxnSpPr>
        <p:spPr>
          <a:xfrm flipH="1">
            <a:off x="8828406" y="1763468"/>
            <a:ext cx="320617" cy="247135"/>
          </a:xfrm>
          <a:prstGeom prst="straightConnector1">
            <a:avLst/>
          </a:prstGeom>
          <a:ln w="38100">
            <a:solidFill>
              <a:srgbClr val="FF26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158AB5A-F52D-0A4D-8364-D96160E11695}"/>
              </a:ext>
            </a:extLst>
          </p:cNvPr>
          <p:cNvCxnSpPr>
            <a:cxnSpLocks/>
            <a:stCxn id="31" idx="1"/>
          </p:cNvCxnSpPr>
          <p:nvPr/>
        </p:nvCxnSpPr>
        <p:spPr>
          <a:xfrm flipH="1">
            <a:off x="8417877" y="2431700"/>
            <a:ext cx="602887" cy="262125"/>
          </a:xfrm>
          <a:prstGeom prst="straightConnector1">
            <a:avLst/>
          </a:prstGeom>
          <a:ln w="38100">
            <a:solidFill>
              <a:srgbClr val="FF26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FD6F5976-B1BB-6742-BAF7-43F1979565FB}"/>
              </a:ext>
            </a:extLst>
          </p:cNvPr>
          <p:cNvSpPr txBox="1"/>
          <p:nvPr/>
        </p:nvSpPr>
        <p:spPr>
          <a:xfrm>
            <a:off x="4374607" y="1519797"/>
            <a:ext cx="1065822" cy="400110"/>
          </a:xfrm>
          <a:prstGeom prst="rect">
            <a:avLst/>
          </a:prstGeom>
          <a:noFill/>
        </p:spPr>
        <p:txBody>
          <a:bodyPr wrap="square" rtlCol="0">
            <a:spAutoFit/>
          </a:bodyPr>
          <a:lstStyle/>
          <a:p>
            <a:pPr algn="ctr"/>
            <a:r>
              <a:rPr lang="en-US" sz="1000" dirty="0">
                <a:solidFill>
                  <a:srgbClr val="FF0000"/>
                </a:solidFill>
                <a:latin typeface="Avenir Next" panose="020B0503020202020204" pitchFamily="34" charset="0"/>
              </a:rPr>
              <a:t>Upwelling region ~36 ºN</a:t>
            </a:r>
          </a:p>
        </p:txBody>
      </p:sp>
      <p:sp>
        <p:nvSpPr>
          <p:cNvPr id="30" name="TextBox 29">
            <a:extLst>
              <a:ext uri="{FF2B5EF4-FFF2-40B4-BE49-F238E27FC236}">
                <a16:creationId xmlns:a16="http://schemas.microsoft.com/office/drawing/2014/main" id="{89D9794E-7FE5-904A-BCD1-6EC413B475A3}"/>
              </a:ext>
            </a:extLst>
          </p:cNvPr>
          <p:cNvSpPr txBox="1"/>
          <p:nvPr/>
        </p:nvSpPr>
        <p:spPr>
          <a:xfrm>
            <a:off x="8994335" y="1575523"/>
            <a:ext cx="1065822" cy="400110"/>
          </a:xfrm>
          <a:prstGeom prst="rect">
            <a:avLst/>
          </a:prstGeom>
          <a:noFill/>
        </p:spPr>
        <p:txBody>
          <a:bodyPr wrap="square" rtlCol="0">
            <a:spAutoFit/>
          </a:bodyPr>
          <a:lstStyle/>
          <a:p>
            <a:pPr algn="ctr"/>
            <a:r>
              <a:rPr lang="en-US" sz="1000" dirty="0">
                <a:solidFill>
                  <a:srgbClr val="FF0000"/>
                </a:solidFill>
                <a:latin typeface="Avenir Next" panose="020B0503020202020204" pitchFamily="34" charset="0"/>
              </a:rPr>
              <a:t>Upwelling region ~36 ºN</a:t>
            </a:r>
          </a:p>
        </p:txBody>
      </p:sp>
      <p:sp>
        <p:nvSpPr>
          <p:cNvPr id="31" name="TextBox 30">
            <a:extLst>
              <a:ext uri="{FF2B5EF4-FFF2-40B4-BE49-F238E27FC236}">
                <a16:creationId xmlns:a16="http://schemas.microsoft.com/office/drawing/2014/main" id="{43ADD942-31C4-2F44-BEDA-496C03472EF3}"/>
              </a:ext>
            </a:extLst>
          </p:cNvPr>
          <p:cNvSpPr txBox="1"/>
          <p:nvPr/>
        </p:nvSpPr>
        <p:spPr>
          <a:xfrm>
            <a:off x="9020764" y="2231645"/>
            <a:ext cx="1065822" cy="400110"/>
          </a:xfrm>
          <a:prstGeom prst="rect">
            <a:avLst/>
          </a:prstGeom>
          <a:noFill/>
        </p:spPr>
        <p:txBody>
          <a:bodyPr wrap="square" rtlCol="0">
            <a:spAutoFit/>
          </a:bodyPr>
          <a:lstStyle/>
          <a:p>
            <a:pPr algn="ctr"/>
            <a:r>
              <a:rPr lang="en-US" sz="1000" dirty="0">
                <a:solidFill>
                  <a:srgbClr val="FF0000"/>
                </a:solidFill>
                <a:latin typeface="Avenir Next" panose="020B0503020202020204" pitchFamily="34" charset="0"/>
              </a:rPr>
              <a:t>Cyclonic eddy east of front</a:t>
            </a:r>
          </a:p>
        </p:txBody>
      </p:sp>
      <p:sp>
        <p:nvSpPr>
          <p:cNvPr id="32" name="TextBox 31">
            <a:extLst>
              <a:ext uri="{FF2B5EF4-FFF2-40B4-BE49-F238E27FC236}">
                <a16:creationId xmlns:a16="http://schemas.microsoft.com/office/drawing/2014/main" id="{118F4239-AF49-0441-8986-5B4E25F0F549}"/>
              </a:ext>
            </a:extLst>
          </p:cNvPr>
          <p:cNvSpPr txBox="1"/>
          <p:nvPr/>
        </p:nvSpPr>
        <p:spPr>
          <a:xfrm>
            <a:off x="4078388" y="1301489"/>
            <a:ext cx="821059"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Monterey Bay</a:t>
            </a:r>
          </a:p>
        </p:txBody>
      </p:sp>
      <p:sp>
        <p:nvSpPr>
          <p:cNvPr id="33" name="TextBox 32">
            <a:extLst>
              <a:ext uri="{FF2B5EF4-FFF2-40B4-BE49-F238E27FC236}">
                <a16:creationId xmlns:a16="http://schemas.microsoft.com/office/drawing/2014/main" id="{FD6C5A75-22F5-AC49-AABB-243C585E59C7}"/>
              </a:ext>
            </a:extLst>
          </p:cNvPr>
          <p:cNvSpPr txBox="1"/>
          <p:nvPr/>
        </p:nvSpPr>
        <p:spPr>
          <a:xfrm>
            <a:off x="4781274" y="2589069"/>
            <a:ext cx="659155" cy="215444"/>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Morro Bay</a:t>
            </a:r>
          </a:p>
        </p:txBody>
      </p:sp>
      <p:sp>
        <p:nvSpPr>
          <p:cNvPr id="34" name="TextBox 33">
            <a:extLst>
              <a:ext uri="{FF2B5EF4-FFF2-40B4-BE49-F238E27FC236}">
                <a16:creationId xmlns:a16="http://schemas.microsoft.com/office/drawing/2014/main" id="{2104A3C2-73D0-A846-A8BB-B7C42655D32F}"/>
              </a:ext>
            </a:extLst>
          </p:cNvPr>
          <p:cNvSpPr txBox="1"/>
          <p:nvPr/>
        </p:nvSpPr>
        <p:spPr>
          <a:xfrm>
            <a:off x="9345763" y="2589069"/>
            <a:ext cx="659155"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Morro Bay</a:t>
            </a:r>
          </a:p>
        </p:txBody>
      </p:sp>
      <p:sp>
        <p:nvSpPr>
          <p:cNvPr id="35" name="TextBox 34">
            <a:extLst>
              <a:ext uri="{FF2B5EF4-FFF2-40B4-BE49-F238E27FC236}">
                <a16:creationId xmlns:a16="http://schemas.microsoft.com/office/drawing/2014/main" id="{756E03B6-6FB0-7C4C-8406-B6479B4B8BD1}"/>
              </a:ext>
            </a:extLst>
          </p:cNvPr>
          <p:cNvSpPr txBox="1"/>
          <p:nvPr/>
        </p:nvSpPr>
        <p:spPr>
          <a:xfrm>
            <a:off x="8578186" y="1301489"/>
            <a:ext cx="821059"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Monterey Bay</a:t>
            </a:r>
          </a:p>
        </p:txBody>
      </p:sp>
      <p:sp>
        <p:nvSpPr>
          <p:cNvPr id="36" name="TextBox 35">
            <a:extLst>
              <a:ext uri="{FF2B5EF4-FFF2-40B4-BE49-F238E27FC236}">
                <a16:creationId xmlns:a16="http://schemas.microsoft.com/office/drawing/2014/main" id="{D53E468A-9849-EF4D-988C-7760CAB5B069}"/>
              </a:ext>
            </a:extLst>
          </p:cNvPr>
          <p:cNvSpPr txBox="1"/>
          <p:nvPr/>
        </p:nvSpPr>
        <p:spPr>
          <a:xfrm>
            <a:off x="7599783" y="825580"/>
            <a:ext cx="1095173" cy="369332"/>
          </a:xfrm>
          <a:prstGeom prst="rect">
            <a:avLst/>
          </a:prstGeom>
          <a:solidFill>
            <a:schemeClr val="bg1"/>
          </a:solidFill>
        </p:spPr>
        <p:txBody>
          <a:bodyPr wrap="none" rtlCol="0">
            <a:spAutoFit/>
          </a:bodyPr>
          <a:lstStyle/>
          <a:p>
            <a:pPr algn="ctr"/>
            <a:r>
              <a:rPr lang="en-US" dirty="0">
                <a:latin typeface="Arial" panose="020B0604020202020204" pitchFamily="34" charset="0"/>
                <a:cs typeface="Arial" panose="020B0604020202020204" pitchFamily="34" charset="0"/>
              </a:rPr>
              <a:t>Survey 2</a:t>
            </a:r>
          </a:p>
        </p:txBody>
      </p:sp>
      <p:sp>
        <p:nvSpPr>
          <p:cNvPr id="37" name="TextBox 36">
            <a:extLst>
              <a:ext uri="{FF2B5EF4-FFF2-40B4-BE49-F238E27FC236}">
                <a16:creationId xmlns:a16="http://schemas.microsoft.com/office/drawing/2014/main" id="{21A5F072-A358-CD41-A755-DF2959987E57}"/>
              </a:ext>
            </a:extLst>
          </p:cNvPr>
          <p:cNvSpPr txBox="1"/>
          <p:nvPr/>
        </p:nvSpPr>
        <p:spPr>
          <a:xfrm>
            <a:off x="2949459" y="832003"/>
            <a:ext cx="1095173" cy="369332"/>
          </a:xfrm>
          <a:prstGeom prst="rect">
            <a:avLst/>
          </a:prstGeom>
          <a:solidFill>
            <a:schemeClr val="bg1"/>
          </a:solidFill>
        </p:spPr>
        <p:txBody>
          <a:bodyPr wrap="none" rtlCol="0">
            <a:spAutoFit/>
          </a:bodyPr>
          <a:lstStyle/>
          <a:p>
            <a:pPr algn="ctr"/>
            <a:r>
              <a:rPr lang="en-US" dirty="0">
                <a:latin typeface="Arial" panose="020B0604020202020204" pitchFamily="34" charset="0"/>
                <a:cs typeface="Arial" panose="020B0604020202020204" pitchFamily="34" charset="0"/>
              </a:rPr>
              <a:t>Survey 1</a:t>
            </a:r>
          </a:p>
        </p:txBody>
      </p:sp>
      <p:sp>
        <p:nvSpPr>
          <p:cNvPr id="3" name="TextBox 2">
            <a:extLst>
              <a:ext uri="{FF2B5EF4-FFF2-40B4-BE49-F238E27FC236}">
                <a16:creationId xmlns:a16="http://schemas.microsoft.com/office/drawing/2014/main" id="{D84C813C-3FFE-6587-BB7F-ED490DC49B3A}"/>
              </a:ext>
            </a:extLst>
          </p:cNvPr>
          <p:cNvSpPr txBox="1"/>
          <p:nvPr/>
        </p:nvSpPr>
        <p:spPr>
          <a:xfrm>
            <a:off x="9937441" y="6566423"/>
            <a:ext cx="2203295" cy="276999"/>
          </a:xfrm>
          <a:prstGeom prst="rect">
            <a:avLst/>
          </a:prstGeom>
          <a:noFill/>
        </p:spPr>
        <p:txBody>
          <a:bodyPr wrap="none" rtlCol="0">
            <a:spAutoFit/>
          </a:bodyPr>
          <a:lstStyle/>
          <a:p>
            <a:r>
              <a:rPr lang="en-US" sz="1200" dirty="0">
                <a:latin typeface="Avenir Book" panose="02000503020000020003" pitchFamily="2" charset="0"/>
              </a:rPr>
              <a:t>Gangrade &amp; Franks, in review</a:t>
            </a:r>
          </a:p>
        </p:txBody>
      </p:sp>
    </p:spTree>
    <p:custDataLst>
      <p:tags r:id="rId1"/>
    </p:custDataLst>
    <p:extLst>
      <p:ext uri="{BB962C8B-B14F-4D97-AF65-F5344CB8AC3E}">
        <p14:creationId xmlns:p14="http://schemas.microsoft.com/office/powerpoint/2010/main" val="165427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p:bldP spid="30" grpId="0"/>
      <p:bldP spid="31" grpId="0"/>
      <p:bldP spid="32" grpId="0"/>
      <p:bldP spid="33" grpId="0"/>
      <p:bldP spid="34" grpId="0"/>
      <p:bldP spid="3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3BA078-413B-5D4C-9C67-D147404B20C2}"/>
              </a:ext>
            </a:extLst>
          </p:cNvPr>
          <p:cNvSpPr>
            <a:spLocks noGrp="1"/>
          </p:cNvSpPr>
          <p:nvPr>
            <p:ph type="sldNum" sz="quarter" idx="12"/>
          </p:nvPr>
        </p:nvSpPr>
        <p:spPr/>
        <p:txBody>
          <a:bodyPr/>
          <a:lstStyle/>
          <a:p>
            <a:fld id="{FC9F44F7-003B-7845-A73C-08F738A712E4}" type="slidenum">
              <a:rPr lang="en-US" smtClean="0"/>
              <a:t>11</a:t>
            </a:fld>
            <a:endParaRPr lang="en-US"/>
          </a:p>
        </p:txBody>
      </p:sp>
      <p:sp>
        <p:nvSpPr>
          <p:cNvPr id="5" name="TextBox 4">
            <a:extLst>
              <a:ext uri="{FF2B5EF4-FFF2-40B4-BE49-F238E27FC236}">
                <a16:creationId xmlns:a16="http://schemas.microsoft.com/office/drawing/2014/main" id="{5733C731-6656-4D49-87C7-74F70D2C7952}"/>
              </a:ext>
            </a:extLst>
          </p:cNvPr>
          <p:cNvSpPr txBox="1"/>
          <p:nvPr/>
        </p:nvSpPr>
        <p:spPr>
          <a:xfrm>
            <a:off x="258960" y="365125"/>
            <a:ext cx="11807528" cy="461665"/>
          </a:xfrm>
          <a:prstGeom prst="rect">
            <a:avLst/>
          </a:prstGeom>
          <a:noFill/>
        </p:spPr>
        <p:txBody>
          <a:bodyPr wrap="none" rtlCol="0">
            <a:spAutoFit/>
          </a:bodyPr>
          <a:lstStyle/>
          <a:p>
            <a:r>
              <a:rPr lang="en-US" sz="2400" dirty="0">
                <a:latin typeface="Avenir Next" panose="020B0503020202020204" pitchFamily="34" charset="0"/>
              </a:rPr>
              <a:t>High-chlorophyll waters in </a:t>
            </a:r>
            <a:r>
              <a:rPr lang="en-US" sz="2400" b="1" dirty="0">
                <a:latin typeface="Avenir Next" panose="020B0503020202020204" pitchFamily="34" charset="0"/>
              </a:rPr>
              <a:t>Survey 1 </a:t>
            </a:r>
            <a:r>
              <a:rPr lang="en-US" sz="2400" dirty="0">
                <a:latin typeface="Avenir Next" panose="020B0503020202020204" pitchFamily="34" charset="0"/>
              </a:rPr>
              <a:t>originated in a narrow coastal upwelling region</a:t>
            </a:r>
            <a:endParaRPr lang="en-US" sz="2400" b="1" dirty="0">
              <a:latin typeface="Avenir Next" panose="020B0503020202020204" pitchFamily="34" charset="0"/>
            </a:endParaRPr>
          </a:p>
        </p:txBody>
      </p:sp>
      <p:pic>
        <p:nvPicPr>
          <p:cNvPr id="7" name="SS01_patch_backward_onlynearshore_annotated_slow_v2" descr="SS01_patch_backward_onlynearshore_annotated_slow_v2">
            <a:hlinkClick r:id="" action="ppaction://media"/>
            <a:extLst>
              <a:ext uri="{FF2B5EF4-FFF2-40B4-BE49-F238E27FC236}">
                <a16:creationId xmlns:a16="http://schemas.microsoft.com/office/drawing/2014/main" id="{EB23E1C1-8F02-C143-B321-AC6C4AC76530}"/>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194560" y="826790"/>
            <a:ext cx="7802880" cy="5852160"/>
          </a:xfrm>
          <a:prstGeom prst="rect">
            <a:avLst/>
          </a:prstGeom>
        </p:spPr>
      </p:pic>
      <p:sp>
        <p:nvSpPr>
          <p:cNvPr id="2" name="TextBox 1">
            <a:extLst>
              <a:ext uri="{FF2B5EF4-FFF2-40B4-BE49-F238E27FC236}">
                <a16:creationId xmlns:a16="http://schemas.microsoft.com/office/drawing/2014/main" id="{CB226DC9-BAD1-BCBA-240B-D8362E65AE23}"/>
              </a:ext>
            </a:extLst>
          </p:cNvPr>
          <p:cNvSpPr txBox="1"/>
          <p:nvPr/>
        </p:nvSpPr>
        <p:spPr>
          <a:xfrm>
            <a:off x="9937441" y="6566423"/>
            <a:ext cx="2203295" cy="276999"/>
          </a:xfrm>
          <a:prstGeom prst="rect">
            <a:avLst/>
          </a:prstGeom>
          <a:noFill/>
        </p:spPr>
        <p:txBody>
          <a:bodyPr wrap="none" rtlCol="0">
            <a:spAutoFit/>
          </a:bodyPr>
          <a:lstStyle/>
          <a:p>
            <a:r>
              <a:rPr lang="en-US" sz="1200" dirty="0">
                <a:latin typeface="Avenir Book" panose="02000503020000020003" pitchFamily="2" charset="0"/>
              </a:rPr>
              <a:t>Gangrade &amp; Franks, in review</a:t>
            </a:r>
          </a:p>
        </p:txBody>
      </p:sp>
    </p:spTree>
    <p:custDataLst>
      <p:tags r:id="rId1"/>
    </p:custDataLst>
    <p:extLst>
      <p:ext uri="{BB962C8B-B14F-4D97-AF65-F5344CB8AC3E}">
        <p14:creationId xmlns:p14="http://schemas.microsoft.com/office/powerpoint/2010/main" val="410656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3BA078-413B-5D4C-9C67-D147404B20C2}"/>
              </a:ext>
            </a:extLst>
          </p:cNvPr>
          <p:cNvSpPr>
            <a:spLocks noGrp="1"/>
          </p:cNvSpPr>
          <p:nvPr>
            <p:ph type="sldNum" sz="quarter" idx="12"/>
          </p:nvPr>
        </p:nvSpPr>
        <p:spPr/>
        <p:txBody>
          <a:bodyPr/>
          <a:lstStyle/>
          <a:p>
            <a:fld id="{FC9F44F7-003B-7845-A73C-08F738A712E4}" type="slidenum">
              <a:rPr lang="en-US" smtClean="0"/>
              <a:t>12</a:t>
            </a:fld>
            <a:endParaRPr lang="en-US"/>
          </a:p>
        </p:txBody>
      </p:sp>
      <p:sp>
        <p:nvSpPr>
          <p:cNvPr id="11" name="TextBox 10">
            <a:extLst>
              <a:ext uri="{FF2B5EF4-FFF2-40B4-BE49-F238E27FC236}">
                <a16:creationId xmlns:a16="http://schemas.microsoft.com/office/drawing/2014/main" id="{BFDE85FD-8F2E-514E-9BFD-9FE9A6A91C0F}"/>
              </a:ext>
            </a:extLst>
          </p:cNvPr>
          <p:cNvSpPr txBox="1"/>
          <p:nvPr/>
        </p:nvSpPr>
        <p:spPr>
          <a:xfrm>
            <a:off x="258960" y="365125"/>
            <a:ext cx="11959812" cy="461665"/>
          </a:xfrm>
          <a:prstGeom prst="rect">
            <a:avLst/>
          </a:prstGeom>
          <a:noFill/>
        </p:spPr>
        <p:txBody>
          <a:bodyPr wrap="none" rtlCol="0">
            <a:spAutoFit/>
          </a:bodyPr>
          <a:lstStyle/>
          <a:p>
            <a:r>
              <a:rPr lang="en-US" sz="2400" dirty="0">
                <a:latin typeface="Avenir Next" panose="020B0503020202020204" pitchFamily="34" charset="0"/>
              </a:rPr>
              <a:t>High-chlorophyll waters in </a:t>
            </a:r>
            <a:r>
              <a:rPr lang="en-US" sz="2400" b="1" dirty="0">
                <a:latin typeface="Avenir Next" panose="020B0503020202020204" pitchFamily="34" charset="0"/>
              </a:rPr>
              <a:t>Survey 2 </a:t>
            </a:r>
            <a:r>
              <a:rPr lang="en-US" sz="2400" dirty="0">
                <a:latin typeface="Avenir Next" panose="020B0503020202020204" pitchFamily="34" charset="0"/>
              </a:rPr>
              <a:t>originated in a broader coastal upwelling region</a:t>
            </a:r>
            <a:endParaRPr lang="en-US" sz="2400" b="1" dirty="0">
              <a:latin typeface="Avenir Next" panose="020B0503020202020204" pitchFamily="34" charset="0"/>
            </a:endParaRPr>
          </a:p>
        </p:txBody>
      </p:sp>
      <p:pic>
        <p:nvPicPr>
          <p:cNvPr id="6" name="SS02_patch_backward_onlynearshore_annotated_slow_v2" descr="SS02_patch_backward_onlynearshore_annotated_slow_v2">
            <a:hlinkClick r:id="" action="ppaction://media"/>
            <a:extLst>
              <a:ext uri="{FF2B5EF4-FFF2-40B4-BE49-F238E27FC236}">
                <a16:creationId xmlns:a16="http://schemas.microsoft.com/office/drawing/2014/main" id="{63297D6F-C0A3-2F4A-B4C9-23226DA933C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2194560" y="826790"/>
            <a:ext cx="7802880" cy="5852160"/>
          </a:xfrm>
          <a:prstGeom prst="rect">
            <a:avLst/>
          </a:prstGeom>
        </p:spPr>
      </p:pic>
      <p:sp>
        <p:nvSpPr>
          <p:cNvPr id="2" name="TextBox 1">
            <a:extLst>
              <a:ext uri="{FF2B5EF4-FFF2-40B4-BE49-F238E27FC236}">
                <a16:creationId xmlns:a16="http://schemas.microsoft.com/office/drawing/2014/main" id="{E3886E2C-2B7A-E22A-E512-CF6003AEA44E}"/>
              </a:ext>
            </a:extLst>
          </p:cNvPr>
          <p:cNvSpPr txBox="1"/>
          <p:nvPr/>
        </p:nvSpPr>
        <p:spPr>
          <a:xfrm>
            <a:off x="9937441" y="6566423"/>
            <a:ext cx="2203295" cy="276999"/>
          </a:xfrm>
          <a:prstGeom prst="rect">
            <a:avLst/>
          </a:prstGeom>
          <a:noFill/>
        </p:spPr>
        <p:txBody>
          <a:bodyPr wrap="none" rtlCol="0">
            <a:spAutoFit/>
          </a:bodyPr>
          <a:lstStyle/>
          <a:p>
            <a:r>
              <a:rPr lang="en-US" sz="1200" dirty="0">
                <a:latin typeface="Avenir Book" panose="02000503020000020003" pitchFamily="2" charset="0"/>
              </a:rPr>
              <a:t>Gangrade &amp; Franks, in review</a:t>
            </a:r>
          </a:p>
        </p:txBody>
      </p:sp>
    </p:spTree>
    <p:custDataLst>
      <p:tags r:id="rId1"/>
    </p:custDataLst>
    <p:extLst>
      <p:ext uri="{BB962C8B-B14F-4D97-AF65-F5344CB8AC3E}">
        <p14:creationId xmlns:p14="http://schemas.microsoft.com/office/powerpoint/2010/main" val="331052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80BC7D-0CD7-4E43-86B8-341B1876C07C}"/>
              </a:ext>
            </a:extLst>
          </p:cNvPr>
          <p:cNvSpPr>
            <a:spLocks noGrp="1"/>
          </p:cNvSpPr>
          <p:nvPr>
            <p:ph type="sldNum" sz="quarter" idx="12"/>
          </p:nvPr>
        </p:nvSpPr>
        <p:spPr/>
        <p:txBody>
          <a:bodyPr/>
          <a:lstStyle/>
          <a:p>
            <a:fld id="{FC9F44F7-003B-7845-A73C-08F738A712E4}" type="slidenum">
              <a:rPr lang="en-US" smtClean="0"/>
              <a:t>13</a:t>
            </a:fld>
            <a:endParaRPr lang="en-US"/>
          </a:p>
        </p:txBody>
      </p:sp>
      <p:sp>
        <p:nvSpPr>
          <p:cNvPr id="3" name="Content Placeholder 2">
            <a:extLst>
              <a:ext uri="{FF2B5EF4-FFF2-40B4-BE49-F238E27FC236}">
                <a16:creationId xmlns:a16="http://schemas.microsoft.com/office/drawing/2014/main" id="{5E2D74C5-4969-9742-A01E-C7E71B3FE00A}"/>
              </a:ext>
            </a:extLst>
          </p:cNvPr>
          <p:cNvSpPr txBox="1">
            <a:spLocks/>
          </p:cNvSpPr>
          <p:nvPr/>
        </p:nvSpPr>
        <p:spPr>
          <a:xfrm>
            <a:off x="1211362" y="4620168"/>
            <a:ext cx="9598152" cy="1972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a:latin typeface="Avenir Book" panose="02000503020000020003" pitchFamily="2" charset="0"/>
              </a:rPr>
              <a:t>The high-chlorophyll waters at the front in Survey 1 and 2 had </a:t>
            </a:r>
            <a:r>
              <a:rPr lang="en-US" sz="4000" i="1" dirty="0">
                <a:latin typeface="Avenir Book" panose="02000503020000020003" pitchFamily="2" charset="0"/>
              </a:rPr>
              <a:t>different</a:t>
            </a:r>
            <a:r>
              <a:rPr lang="en-US" sz="4000" dirty="0">
                <a:latin typeface="Avenir Book" panose="02000503020000020003" pitchFamily="2" charset="0"/>
              </a:rPr>
              <a:t> spatial and temporal origins.</a:t>
            </a:r>
          </a:p>
        </p:txBody>
      </p:sp>
      <p:pic>
        <p:nvPicPr>
          <p:cNvPr id="10" name="Picture 9" descr="A picture containing chart&#10;&#10;Description automatically generated">
            <a:extLst>
              <a:ext uri="{FF2B5EF4-FFF2-40B4-BE49-F238E27FC236}">
                <a16:creationId xmlns:a16="http://schemas.microsoft.com/office/drawing/2014/main" id="{A00129C8-CE98-724A-9CB0-A134DDA9CCB3}"/>
              </a:ext>
            </a:extLst>
          </p:cNvPr>
          <p:cNvPicPr>
            <a:picLocks noChangeAspect="1"/>
          </p:cNvPicPr>
          <p:nvPr/>
        </p:nvPicPr>
        <p:blipFill>
          <a:blip r:embed="rId4"/>
          <a:stretch>
            <a:fillRect/>
          </a:stretch>
        </p:blipFill>
        <p:spPr>
          <a:xfrm>
            <a:off x="6344194" y="757645"/>
            <a:ext cx="4876800" cy="3657600"/>
          </a:xfrm>
          <a:prstGeom prst="rect">
            <a:avLst/>
          </a:prstGeom>
        </p:spPr>
      </p:pic>
      <p:pic>
        <p:nvPicPr>
          <p:cNvPr id="14" name="Picture 13" descr="A picture containing chart&#10;&#10;Description automatically generated">
            <a:extLst>
              <a:ext uri="{FF2B5EF4-FFF2-40B4-BE49-F238E27FC236}">
                <a16:creationId xmlns:a16="http://schemas.microsoft.com/office/drawing/2014/main" id="{D956B749-CB21-8840-912C-6A22D179FBBD}"/>
              </a:ext>
            </a:extLst>
          </p:cNvPr>
          <p:cNvPicPr>
            <a:picLocks noChangeAspect="1"/>
          </p:cNvPicPr>
          <p:nvPr/>
        </p:nvPicPr>
        <p:blipFill>
          <a:blip r:embed="rId5"/>
          <a:stretch>
            <a:fillRect/>
          </a:stretch>
        </p:blipFill>
        <p:spPr>
          <a:xfrm>
            <a:off x="971006" y="762423"/>
            <a:ext cx="4876800" cy="3657600"/>
          </a:xfrm>
          <a:prstGeom prst="rect">
            <a:avLst/>
          </a:prstGeom>
        </p:spPr>
      </p:pic>
      <p:sp>
        <p:nvSpPr>
          <p:cNvPr id="25" name="TextBox 24">
            <a:extLst>
              <a:ext uri="{FF2B5EF4-FFF2-40B4-BE49-F238E27FC236}">
                <a16:creationId xmlns:a16="http://schemas.microsoft.com/office/drawing/2014/main" id="{EB91B471-219F-7C48-9C36-19002EA0690A}"/>
              </a:ext>
            </a:extLst>
          </p:cNvPr>
          <p:cNvSpPr txBox="1"/>
          <p:nvPr/>
        </p:nvSpPr>
        <p:spPr>
          <a:xfrm>
            <a:off x="8235008" y="388313"/>
            <a:ext cx="1095173"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Survey 2</a:t>
            </a:r>
          </a:p>
        </p:txBody>
      </p:sp>
      <p:sp>
        <p:nvSpPr>
          <p:cNvPr id="26" name="TextBox 25">
            <a:extLst>
              <a:ext uri="{FF2B5EF4-FFF2-40B4-BE49-F238E27FC236}">
                <a16:creationId xmlns:a16="http://schemas.microsoft.com/office/drawing/2014/main" id="{1078E834-5809-A449-9260-51A3EDD3AB22}"/>
              </a:ext>
            </a:extLst>
          </p:cNvPr>
          <p:cNvSpPr txBox="1"/>
          <p:nvPr/>
        </p:nvSpPr>
        <p:spPr>
          <a:xfrm>
            <a:off x="2861819" y="403996"/>
            <a:ext cx="1095173" cy="369332"/>
          </a:xfrm>
          <a:prstGeom prst="rect">
            <a:avLst/>
          </a:prstGeom>
          <a:noFill/>
        </p:spPr>
        <p:txBody>
          <a:bodyPr wrap="none" rtlCol="0">
            <a:spAutoFit/>
          </a:bodyPr>
          <a:lstStyle/>
          <a:p>
            <a:pPr algn="ctr"/>
            <a:r>
              <a:rPr lang="en-US" dirty="0">
                <a:latin typeface="Arial" panose="020B0604020202020204" pitchFamily="34" charset="0"/>
                <a:cs typeface="Arial" panose="020B0604020202020204" pitchFamily="34" charset="0"/>
              </a:rPr>
              <a:t>Survey 1</a:t>
            </a:r>
          </a:p>
        </p:txBody>
      </p:sp>
      <p:cxnSp>
        <p:nvCxnSpPr>
          <p:cNvPr id="19" name="Straight Arrow Connector 18">
            <a:extLst>
              <a:ext uri="{FF2B5EF4-FFF2-40B4-BE49-F238E27FC236}">
                <a16:creationId xmlns:a16="http://schemas.microsoft.com/office/drawing/2014/main" id="{D6B93D30-DF41-714A-ACC5-A4034953F419}"/>
              </a:ext>
            </a:extLst>
          </p:cNvPr>
          <p:cNvCxnSpPr>
            <a:cxnSpLocks/>
          </p:cNvCxnSpPr>
          <p:nvPr/>
        </p:nvCxnSpPr>
        <p:spPr>
          <a:xfrm flipH="1" flipV="1">
            <a:off x="4114800" y="1841863"/>
            <a:ext cx="587829" cy="19594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06D40B6-53CE-8F44-9C97-C9B7E35879D5}"/>
              </a:ext>
            </a:extLst>
          </p:cNvPr>
          <p:cNvCxnSpPr>
            <a:cxnSpLocks/>
          </p:cNvCxnSpPr>
          <p:nvPr/>
        </p:nvCxnSpPr>
        <p:spPr>
          <a:xfrm flipH="1" flipV="1">
            <a:off x="9584837" y="1739778"/>
            <a:ext cx="416856" cy="15759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2C18AFBA-2A7D-D444-83EC-9EE2BB0E695F}"/>
              </a:ext>
            </a:extLst>
          </p:cNvPr>
          <p:cNvCxnSpPr>
            <a:cxnSpLocks/>
          </p:cNvCxnSpPr>
          <p:nvPr/>
        </p:nvCxnSpPr>
        <p:spPr>
          <a:xfrm flipH="1" flipV="1">
            <a:off x="9696893" y="2513675"/>
            <a:ext cx="241005" cy="38255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DF67334-2014-1844-8942-B2099DB7DCDA}"/>
              </a:ext>
            </a:extLst>
          </p:cNvPr>
          <p:cNvSpPr txBox="1"/>
          <p:nvPr/>
        </p:nvSpPr>
        <p:spPr>
          <a:xfrm>
            <a:off x="4556164" y="1837750"/>
            <a:ext cx="991723" cy="553998"/>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coastal filament</a:t>
            </a:r>
          </a:p>
          <a:p>
            <a:pPr algn="ctr"/>
            <a:r>
              <a:rPr lang="en-US" sz="1000" dirty="0">
                <a:solidFill>
                  <a:schemeClr val="bg1"/>
                </a:solidFill>
                <a:latin typeface="Arial" panose="020B0604020202020204" pitchFamily="34" charset="0"/>
                <a:cs typeface="Arial" panose="020B0604020202020204" pitchFamily="34" charset="0"/>
              </a:rPr>
              <a:t>~ 36ºN </a:t>
            </a:r>
          </a:p>
        </p:txBody>
      </p:sp>
      <p:sp>
        <p:nvSpPr>
          <p:cNvPr id="32" name="TextBox 31">
            <a:extLst>
              <a:ext uri="{FF2B5EF4-FFF2-40B4-BE49-F238E27FC236}">
                <a16:creationId xmlns:a16="http://schemas.microsoft.com/office/drawing/2014/main" id="{9B3C8B83-9090-A744-BC65-C84B64FE8E10}"/>
              </a:ext>
            </a:extLst>
          </p:cNvPr>
          <p:cNvSpPr txBox="1"/>
          <p:nvPr/>
        </p:nvSpPr>
        <p:spPr>
          <a:xfrm>
            <a:off x="9828677" y="1878396"/>
            <a:ext cx="991723" cy="400110"/>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coastal region</a:t>
            </a:r>
          </a:p>
          <a:p>
            <a:pPr algn="ctr"/>
            <a:r>
              <a:rPr lang="en-US" sz="1000" dirty="0">
                <a:solidFill>
                  <a:schemeClr val="bg1"/>
                </a:solidFill>
                <a:latin typeface="Arial" panose="020B0604020202020204" pitchFamily="34" charset="0"/>
                <a:cs typeface="Arial" panose="020B0604020202020204" pitchFamily="34" charset="0"/>
              </a:rPr>
              <a:t>~ 36ºN </a:t>
            </a:r>
          </a:p>
        </p:txBody>
      </p:sp>
      <p:sp>
        <p:nvSpPr>
          <p:cNvPr id="33" name="TextBox 32">
            <a:extLst>
              <a:ext uri="{FF2B5EF4-FFF2-40B4-BE49-F238E27FC236}">
                <a16:creationId xmlns:a16="http://schemas.microsoft.com/office/drawing/2014/main" id="{980AAF95-177A-3643-AEA7-E43AFA960358}"/>
              </a:ext>
            </a:extLst>
          </p:cNvPr>
          <p:cNvSpPr txBox="1"/>
          <p:nvPr/>
        </p:nvSpPr>
        <p:spPr>
          <a:xfrm>
            <a:off x="9584837" y="2896233"/>
            <a:ext cx="991723" cy="400110"/>
          </a:xfrm>
          <a:prstGeom prst="rect">
            <a:avLst/>
          </a:prstGeom>
          <a:noFill/>
        </p:spPr>
        <p:txBody>
          <a:bodyPr wrap="square" rtlCol="0">
            <a:spAutoFit/>
          </a:bodyPr>
          <a:lstStyle/>
          <a:p>
            <a:pPr algn="ctr"/>
            <a:r>
              <a:rPr lang="en-US" sz="1000" dirty="0">
                <a:solidFill>
                  <a:schemeClr val="bg1"/>
                </a:solidFill>
                <a:latin typeface="Arial" panose="020B0604020202020204" pitchFamily="34" charset="0"/>
                <a:cs typeface="Arial" panose="020B0604020202020204" pitchFamily="34" charset="0"/>
              </a:rPr>
              <a:t>cyclonic</a:t>
            </a:r>
          </a:p>
          <a:p>
            <a:pPr algn="ctr"/>
            <a:r>
              <a:rPr lang="en-US" sz="1000" dirty="0">
                <a:solidFill>
                  <a:schemeClr val="bg1"/>
                </a:solidFill>
                <a:latin typeface="Arial" panose="020B0604020202020204" pitchFamily="34" charset="0"/>
                <a:cs typeface="Arial" panose="020B0604020202020204" pitchFamily="34" charset="0"/>
              </a:rPr>
              <a:t>eddy </a:t>
            </a:r>
          </a:p>
        </p:txBody>
      </p:sp>
      <p:sp>
        <p:nvSpPr>
          <p:cNvPr id="34" name="Frame 33">
            <a:extLst>
              <a:ext uri="{FF2B5EF4-FFF2-40B4-BE49-F238E27FC236}">
                <a16:creationId xmlns:a16="http://schemas.microsoft.com/office/drawing/2014/main" id="{A2A7BF09-D2C6-C14C-8615-B0739B1163F3}"/>
              </a:ext>
            </a:extLst>
          </p:cNvPr>
          <p:cNvSpPr/>
          <p:nvPr/>
        </p:nvSpPr>
        <p:spPr>
          <a:xfrm>
            <a:off x="4219303" y="1293223"/>
            <a:ext cx="1045029" cy="365760"/>
          </a:xfrm>
          <a:prstGeom prst="frame">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Frame 34">
            <a:extLst>
              <a:ext uri="{FF2B5EF4-FFF2-40B4-BE49-F238E27FC236}">
                <a16:creationId xmlns:a16="http://schemas.microsoft.com/office/drawing/2014/main" id="{0DF2B4DF-6811-2943-8F89-02046EB298AF}"/>
              </a:ext>
            </a:extLst>
          </p:cNvPr>
          <p:cNvSpPr/>
          <p:nvPr/>
        </p:nvSpPr>
        <p:spPr>
          <a:xfrm>
            <a:off x="9624025" y="1291708"/>
            <a:ext cx="1185489" cy="365760"/>
          </a:xfrm>
          <a:prstGeom prst="frame">
            <a:avLst/>
          </a:prstGeom>
          <a:solidFill>
            <a:srgbClr val="00FA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D39AD117-9DFC-653C-4D5D-4909F043CBFB}"/>
              </a:ext>
            </a:extLst>
          </p:cNvPr>
          <p:cNvSpPr txBox="1"/>
          <p:nvPr/>
        </p:nvSpPr>
        <p:spPr>
          <a:xfrm>
            <a:off x="9937441" y="6566423"/>
            <a:ext cx="2203295" cy="276999"/>
          </a:xfrm>
          <a:prstGeom prst="rect">
            <a:avLst/>
          </a:prstGeom>
          <a:noFill/>
        </p:spPr>
        <p:txBody>
          <a:bodyPr wrap="none" rtlCol="0">
            <a:spAutoFit/>
          </a:bodyPr>
          <a:lstStyle/>
          <a:p>
            <a:r>
              <a:rPr lang="en-US" sz="1200" dirty="0">
                <a:latin typeface="Avenir Book" panose="02000503020000020003" pitchFamily="2" charset="0"/>
              </a:rPr>
              <a:t>Gangrade &amp; Franks, in review</a:t>
            </a:r>
          </a:p>
        </p:txBody>
      </p:sp>
    </p:spTree>
    <p:custDataLst>
      <p:tags r:id="rId1"/>
    </p:custDataLst>
    <p:extLst>
      <p:ext uri="{BB962C8B-B14F-4D97-AF65-F5344CB8AC3E}">
        <p14:creationId xmlns:p14="http://schemas.microsoft.com/office/powerpoint/2010/main" val="399240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8D2C72-F0AB-F94B-927C-555969E972EE}"/>
              </a:ext>
            </a:extLst>
          </p:cNvPr>
          <p:cNvSpPr>
            <a:spLocks noGrp="1"/>
          </p:cNvSpPr>
          <p:nvPr>
            <p:ph type="sldNum" sz="quarter" idx="12"/>
          </p:nvPr>
        </p:nvSpPr>
        <p:spPr/>
        <p:txBody>
          <a:bodyPr/>
          <a:lstStyle/>
          <a:p>
            <a:fld id="{FC9F44F7-003B-7845-A73C-08F738A712E4}" type="slidenum">
              <a:rPr lang="en-US" smtClean="0"/>
              <a:t>14</a:t>
            </a:fld>
            <a:endParaRPr lang="en-US"/>
          </a:p>
        </p:txBody>
      </p:sp>
      <p:sp>
        <p:nvSpPr>
          <p:cNvPr id="5" name="Content Placeholder 2">
            <a:extLst>
              <a:ext uri="{FF2B5EF4-FFF2-40B4-BE49-F238E27FC236}">
                <a16:creationId xmlns:a16="http://schemas.microsoft.com/office/drawing/2014/main" id="{1BD20BAC-B5E9-E141-8144-9FD1F83FA979}"/>
              </a:ext>
            </a:extLst>
          </p:cNvPr>
          <p:cNvSpPr txBox="1">
            <a:spLocks/>
          </p:cNvSpPr>
          <p:nvPr/>
        </p:nvSpPr>
        <p:spPr>
          <a:xfrm>
            <a:off x="838200" y="2746372"/>
            <a:ext cx="10515600" cy="13652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latin typeface="Avenir Book" panose="02000503020000020003" pitchFamily="2" charset="0"/>
              </a:rPr>
              <a:t>How are these origins linked to</a:t>
            </a:r>
          </a:p>
          <a:p>
            <a:pPr marL="0" indent="0" algn="ctr">
              <a:buFont typeface="Arial" panose="020B0604020202020204" pitchFamily="34" charset="0"/>
              <a:buNone/>
            </a:pPr>
            <a:r>
              <a:rPr lang="en-US" sz="4400" dirty="0">
                <a:latin typeface="Avenir Book" panose="02000503020000020003" pitchFamily="2" charset="0"/>
              </a:rPr>
              <a:t>wind-driven upwelling?</a:t>
            </a:r>
          </a:p>
        </p:txBody>
      </p:sp>
    </p:spTree>
    <p:custDataLst>
      <p:tags r:id="rId1"/>
    </p:custDataLst>
    <p:extLst>
      <p:ext uri="{BB962C8B-B14F-4D97-AF65-F5344CB8AC3E}">
        <p14:creationId xmlns:p14="http://schemas.microsoft.com/office/powerpoint/2010/main" val="1666565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242DE22-2978-014E-8625-85A06CBC7EC2}"/>
              </a:ext>
            </a:extLst>
          </p:cNvPr>
          <p:cNvSpPr>
            <a:spLocks noGrp="1"/>
          </p:cNvSpPr>
          <p:nvPr>
            <p:ph type="sldNum" sz="quarter" idx="12"/>
          </p:nvPr>
        </p:nvSpPr>
        <p:spPr/>
        <p:txBody>
          <a:bodyPr/>
          <a:lstStyle/>
          <a:p>
            <a:fld id="{FC9F44F7-003B-7845-A73C-08F738A712E4}" type="slidenum">
              <a:rPr lang="en-US" smtClean="0"/>
              <a:t>15</a:t>
            </a:fld>
            <a:endParaRPr lang="en-US"/>
          </a:p>
        </p:txBody>
      </p:sp>
      <p:pic>
        <p:nvPicPr>
          <p:cNvPr id="7" name="Picture 6">
            <a:extLst>
              <a:ext uri="{FF2B5EF4-FFF2-40B4-BE49-F238E27FC236}">
                <a16:creationId xmlns:a16="http://schemas.microsoft.com/office/drawing/2014/main" id="{2E6224D6-EC04-6942-95AF-BD2802972969}"/>
              </a:ext>
            </a:extLst>
          </p:cNvPr>
          <p:cNvPicPr>
            <a:picLocks noChangeAspect="1"/>
          </p:cNvPicPr>
          <p:nvPr/>
        </p:nvPicPr>
        <p:blipFill>
          <a:blip r:embed="rId4"/>
          <a:stretch>
            <a:fillRect/>
          </a:stretch>
        </p:blipFill>
        <p:spPr>
          <a:xfrm>
            <a:off x="1720850" y="119444"/>
            <a:ext cx="8750300" cy="5334000"/>
          </a:xfrm>
          <a:prstGeom prst="rect">
            <a:avLst/>
          </a:prstGeom>
        </p:spPr>
      </p:pic>
      <p:sp>
        <p:nvSpPr>
          <p:cNvPr id="15" name="Down Arrow 14">
            <a:extLst>
              <a:ext uri="{FF2B5EF4-FFF2-40B4-BE49-F238E27FC236}">
                <a16:creationId xmlns:a16="http://schemas.microsoft.com/office/drawing/2014/main" id="{DEA41F11-9543-A04B-A933-207DAFDECFAD}"/>
              </a:ext>
            </a:extLst>
          </p:cNvPr>
          <p:cNvSpPr/>
          <p:nvPr/>
        </p:nvSpPr>
        <p:spPr>
          <a:xfrm>
            <a:off x="6477134" y="601872"/>
            <a:ext cx="332748" cy="60396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15">
            <a:extLst>
              <a:ext uri="{FF2B5EF4-FFF2-40B4-BE49-F238E27FC236}">
                <a16:creationId xmlns:a16="http://schemas.microsoft.com/office/drawing/2014/main" id="{318797EE-048F-DB42-BAC2-D54704FA641B}"/>
              </a:ext>
            </a:extLst>
          </p:cNvPr>
          <p:cNvSpPr/>
          <p:nvPr/>
        </p:nvSpPr>
        <p:spPr>
          <a:xfrm>
            <a:off x="3886334" y="1394456"/>
            <a:ext cx="332748" cy="603964"/>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 name="Straight Arrow Connector 17">
            <a:extLst>
              <a:ext uri="{FF2B5EF4-FFF2-40B4-BE49-F238E27FC236}">
                <a16:creationId xmlns:a16="http://schemas.microsoft.com/office/drawing/2014/main" id="{32B02C67-ED55-C343-900E-1370BA9A6716}"/>
              </a:ext>
            </a:extLst>
          </p:cNvPr>
          <p:cNvCxnSpPr>
            <a:cxnSpLocks/>
          </p:cNvCxnSpPr>
          <p:nvPr/>
        </p:nvCxnSpPr>
        <p:spPr>
          <a:xfrm>
            <a:off x="4052708" y="4438281"/>
            <a:ext cx="2043292"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0245139-13D5-4F4E-A299-FAA29DF5C9D8}"/>
              </a:ext>
            </a:extLst>
          </p:cNvPr>
          <p:cNvCxnSpPr>
            <a:cxnSpLocks/>
          </p:cNvCxnSpPr>
          <p:nvPr/>
        </p:nvCxnSpPr>
        <p:spPr>
          <a:xfrm>
            <a:off x="6477134" y="4438281"/>
            <a:ext cx="2263454" cy="0"/>
          </a:xfrm>
          <a:prstGeom prst="straightConnector1">
            <a:avLst/>
          </a:prstGeom>
          <a:ln w="571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3545876-D499-BD4D-9AA3-84D2039E3EB2}"/>
              </a:ext>
            </a:extLst>
          </p:cNvPr>
          <p:cNvSpPr txBox="1"/>
          <p:nvPr/>
        </p:nvSpPr>
        <p:spPr>
          <a:xfrm>
            <a:off x="4638675" y="4056765"/>
            <a:ext cx="1340432" cy="369332"/>
          </a:xfrm>
          <a:prstGeom prst="rect">
            <a:avLst/>
          </a:prstGeom>
          <a:noFill/>
        </p:spPr>
        <p:txBody>
          <a:bodyPr wrap="none" rtlCol="0">
            <a:spAutoFit/>
          </a:bodyPr>
          <a:lstStyle/>
          <a:p>
            <a:r>
              <a:rPr lang="en-US" dirty="0">
                <a:latin typeface="Avenir Next" panose="020B0503020202020204" pitchFamily="34" charset="0"/>
              </a:rPr>
              <a:t>11-14 days</a:t>
            </a:r>
          </a:p>
        </p:txBody>
      </p:sp>
      <p:sp>
        <p:nvSpPr>
          <p:cNvPr id="23" name="TextBox 22">
            <a:extLst>
              <a:ext uri="{FF2B5EF4-FFF2-40B4-BE49-F238E27FC236}">
                <a16:creationId xmlns:a16="http://schemas.microsoft.com/office/drawing/2014/main" id="{8C38FB8D-9454-9A47-80DE-EE7A3C0CB3D2}"/>
              </a:ext>
            </a:extLst>
          </p:cNvPr>
          <p:cNvSpPr txBox="1"/>
          <p:nvPr/>
        </p:nvSpPr>
        <p:spPr>
          <a:xfrm>
            <a:off x="7056217" y="4056765"/>
            <a:ext cx="997389" cy="369332"/>
          </a:xfrm>
          <a:prstGeom prst="rect">
            <a:avLst/>
          </a:prstGeom>
          <a:noFill/>
        </p:spPr>
        <p:txBody>
          <a:bodyPr wrap="none" rtlCol="0">
            <a:spAutoFit/>
          </a:bodyPr>
          <a:lstStyle/>
          <a:p>
            <a:r>
              <a:rPr lang="en-US" dirty="0">
                <a:latin typeface="Avenir Next" panose="020B0503020202020204" pitchFamily="34" charset="0"/>
              </a:rPr>
              <a:t>16 days</a:t>
            </a:r>
          </a:p>
        </p:txBody>
      </p:sp>
      <p:sp>
        <p:nvSpPr>
          <p:cNvPr id="11" name="TextBox 10">
            <a:extLst>
              <a:ext uri="{FF2B5EF4-FFF2-40B4-BE49-F238E27FC236}">
                <a16:creationId xmlns:a16="http://schemas.microsoft.com/office/drawing/2014/main" id="{F46CAE62-9E99-B442-AC2E-25A619369F9E}"/>
              </a:ext>
            </a:extLst>
          </p:cNvPr>
          <p:cNvSpPr txBox="1"/>
          <p:nvPr/>
        </p:nvSpPr>
        <p:spPr>
          <a:xfrm>
            <a:off x="2384854" y="5418231"/>
            <a:ext cx="7368627"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a:latin typeface="Avenir Book" panose="02000503020000020003" pitchFamily="2" charset="0"/>
              </a:rPr>
              <a:t>Distinct upwelling pulses are associated with the different survey patches</a:t>
            </a:r>
          </a:p>
          <a:p>
            <a:pPr marL="285750" indent="-285750">
              <a:buFont typeface="Arial" panose="020B0604020202020204" pitchFamily="34" charset="0"/>
              <a:buChar char="•"/>
            </a:pPr>
            <a:r>
              <a:rPr lang="en-US" sz="2000" dirty="0">
                <a:latin typeface="Avenir Book" panose="02000503020000020003" pitchFamily="2" charset="0"/>
              </a:rPr>
              <a:t>Upwelling pulses preceded sampling by ~ 2 weeks</a:t>
            </a:r>
            <a:endParaRPr lang="en-US" sz="2000" b="1" u="sng" dirty="0">
              <a:latin typeface="Avenir Book" panose="02000503020000020003" pitchFamily="2" charset="0"/>
            </a:endParaRPr>
          </a:p>
        </p:txBody>
      </p:sp>
      <p:sp>
        <p:nvSpPr>
          <p:cNvPr id="2" name="TextBox 1">
            <a:extLst>
              <a:ext uri="{FF2B5EF4-FFF2-40B4-BE49-F238E27FC236}">
                <a16:creationId xmlns:a16="http://schemas.microsoft.com/office/drawing/2014/main" id="{9F6FFCB8-1CDA-CA67-0DF5-759C48E1194A}"/>
              </a:ext>
            </a:extLst>
          </p:cNvPr>
          <p:cNvSpPr txBox="1"/>
          <p:nvPr/>
        </p:nvSpPr>
        <p:spPr>
          <a:xfrm>
            <a:off x="9937441" y="6566423"/>
            <a:ext cx="2203295" cy="276999"/>
          </a:xfrm>
          <a:prstGeom prst="rect">
            <a:avLst/>
          </a:prstGeom>
          <a:noFill/>
        </p:spPr>
        <p:txBody>
          <a:bodyPr wrap="none" rtlCol="0">
            <a:spAutoFit/>
          </a:bodyPr>
          <a:lstStyle/>
          <a:p>
            <a:r>
              <a:rPr lang="en-US" sz="1200" dirty="0">
                <a:latin typeface="Avenir Book" panose="02000503020000020003" pitchFamily="2" charset="0"/>
              </a:rPr>
              <a:t>Gangrade &amp; Franks, in review</a:t>
            </a:r>
          </a:p>
        </p:txBody>
      </p:sp>
    </p:spTree>
    <p:custDataLst>
      <p:tags r:id="rId1"/>
    </p:custDataLst>
    <p:extLst>
      <p:ext uri="{BB962C8B-B14F-4D97-AF65-F5344CB8AC3E}">
        <p14:creationId xmlns:p14="http://schemas.microsoft.com/office/powerpoint/2010/main" val="377124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38D2C72-F0AB-F94B-927C-555969E972EE}"/>
              </a:ext>
            </a:extLst>
          </p:cNvPr>
          <p:cNvSpPr>
            <a:spLocks noGrp="1"/>
          </p:cNvSpPr>
          <p:nvPr>
            <p:ph type="sldNum" sz="quarter" idx="12"/>
          </p:nvPr>
        </p:nvSpPr>
        <p:spPr/>
        <p:txBody>
          <a:bodyPr/>
          <a:lstStyle/>
          <a:p>
            <a:fld id="{FC9F44F7-003B-7845-A73C-08F738A712E4}" type="slidenum">
              <a:rPr lang="en-US" smtClean="0"/>
              <a:t>16</a:t>
            </a:fld>
            <a:endParaRPr lang="en-US"/>
          </a:p>
        </p:txBody>
      </p:sp>
      <p:sp>
        <p:nvSpPr>
          <p:cNvPr id="5" name="Content Placeholder 2">
            <a:extLst>
              <a:ext uri="{FF2B5EF4-FFF2-40B4-BE49-F238E27FC236}">
                <a16:creationId xmlns:a16="http://schemas.microsoft.com/office/drawing/2014/main" id="{1BD20BAC-B5E9-E141-8144-9FD1F83FA979}"/>
              </a:ext>
            </a:extLst>
          </p:cNvPr>
          <p:cNvSpPr txBox="1">
            <a:spLocks/>
          </p:cNvSpPr>
          <p:nvPr/>
        </p:nvSpPr>
        <p:spPr>
          <a:xfrm>
            <a:off x="838200" y="3726448"/>
            <a:ext cx="10515600" cy="1972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400" dirty="0">
                <a:latin typeface="Avenir Book" panose="02000503020000020003" pitchFamily="2" charset="0"/>
              </a:rPr>
              <a:t>Are biogeochemical properties of waters at the front consistent with this hypothesis?</a:t>
            </a:r>
          </a:p>
        </p:txBody>
      </p:sp>
      <p:sp>
        <p:nvSpPr>
          <p:cNvPr id="7" name="Content Placeholder 2">
            <a:extLst>
              <a:ext uri="{FF2B5EF4-FFF2-40B4-BE49-F238E27FC236}">
                <a16:creationId xmlns:a16="http://schemas.microsoft.com/office/drawing/2014/main" id="{5784A065-F135-2A43-8F25-01C859B13536}"/>
              </a:ext>
            </a:extLst>
          </p:cNvPr>
          <p:cNvSpPr txBox="1">
            <a:spLocks/>
          </p:cNvSpPr>
          <p:nvPr/>
        </p:nvSpPr>
        <p:spPr>
          <a:xfrm>
            <a:off x="838200" y="1159182"/>
            <a:ext cx="10515600" cy="1972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latin typeface="Avenir Book" panose="02000503020000020003" pitchFamily="2" charset="0"/>
              </a:rPr>
              <a:t>Distinct upwelling pulses contributed to different phytoplankton patches that advected through the front.</a:t>
            </a:r>
          </a:p>
        </p:txBody>
      </p:sp>
    </p:spTree>
    <p:custDataLst>
      <p:tags r:id="rId1"/>
    </p:custDataLst>
    <p:extLst>
      <p:ext uri="{BB962C8B-B14F-4D97-AF65-F5344CB8AC3E}">
        <p14:creationId xmlns:p14="http://schemas.microsoft.com/office/powerpoint/2010/main" val="269627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368E9E-0B4A-354F-A96B-B6A6A7946EEE}"/>
              </a:ext>
            </a:extLst>
          </p:cNvPr>
          <p:cNvSpPr>
            <a:spLocks noGrp="1"/>
          </p:cNvSpPr>
          <p:nvPr>
            <p:ph idx="1"/>
          </p:nvPr>
        </p:nvSpPr>
        <p:spPr>
          <a:xfrm>
            <a:off x="1473293" y="5403339"/>
            <a:ext cx="9207500" cy="993775"/>
          </a:xfrm>
        </p:spPr>
        <p:txBody>
          <a:bodyPr>
            <a:normAutofit fontScale="85000" lnSpcReduction="10000"/>
          </a:bodyPr>
          <a:lstStyle/>
          <a:p>
            <a:pPr marL="0" indent="0" algn="ctr">
              <a:lnSpc>
                <a:spcPct val="120000"/>
              </a:lnSpc>
              <a:buNone/>
            </a:pPr>
            <a:r>
              <a:rPr lang="en-US" dirty="0">
                <a:latin typeface="Avenir Next" panose="020B0503020202020204" pitchFamily="34" charset="0"/>
              </a:rPr>
              <a:t>Therefore, phytoplankton patches are tracers of water masses that upwelled at the coast and advected through the front</a:t>
            </a:r>
          </a:p>
          <a:p>
            <a:pPr marL="0" indent="0" algn="ctr">
              <a:lnSpc>
                <a:spcPct val="120000"/>
              </a:lnSpc>
              <a:buNone/>
            </a:pPr>
            <a:endParaRPr lang="en-US" dirty="0"/>
          </a:p>
        </p:txBody>
      </p:sp>
      <p:sp>
        <p:nvSpPr>
          <p:cNvPr id="4" name="Slide Number Placeholder 3">
            <a:extLst>
              <a:ext uri="{FF2B5EF4-FFF2-40B4-BE49-F238E27FC236}">
                <a16:creationId xmlns:a16="http://schemas.microsoft.com/office/drawing/2014/main" id="{F07ADBF1-8E0D-C54A-9402-C6EE555A8260}"/>
              </a:ext>
            </a:extLst>
          </p:cNvPr>
          <p:cNvSpPr>
            <a:spLocks noGrp="1"/>
          </p:cNvSpPr>
          <p:nvPr>
            <p:ph type="sldNum" sz="quarter" idx="12"/>
          </p:nvPr>
        </p:nvSpPr>
        <p:spPr/>
        <p:txBody>
          <a:bodyPr/>
          <a:lstStyle/>
          <a:p>
            <a:fld id="{FC9F44F7-003B-7845-A73C-08F738A712E4}" type="slidenum">
              <a:rPr lang="en-US" smtClean="0"/>
              <a:t>17</a:t>
            </a:fld>
            <a:endParaRPr lang="en-US"/>
          </a:p>
        </p:txBody>
      </p:sp>
      <p:pic>
        <p:nvPicPr>
          <p:cNvPr id="25" name="Picture 24">
            <a:extLst>
              <a:ext uri="{FF2B5EF4-FFF2-40B4-BE49-F238E27FC236}">
                <a16:creationId xmlns:a16="http://schemas.microsoft.com/office/drawing/2014/main" id="{9B9C71A7-1764-1141-83F5-9E092FE11BD1}"/>
              </a:ext>
            </a:extLst>
          </p:cNvPr>
          <p:cNvPicPr>
            <a:picLocks noChangeAspect="1"/>
          </p:cNvPicPr>
          <p:nvPr/>
        </p:nvPicPr>
        <p:blipFill>
          <a:blip r:embed="rId4"/>
          <a:stretch>
            <a:fillRect/>
          </a:stretch>
        </p:blipFill>
        <p:spPr>
          <a:xfrm>
            <a:off x="785716" y="1128463"/>
            <a:ext cx="10582656" cy="3825291"/>
          </a:xfrm>
          <a:prstGeom prst="rect">
            <a:avLst/>
          </a:prstGeom>
        </p:spPr>
      </p:pic>
      <p:sp>
        <p:nvSpPr>
          <p:cNvPr id="30" name="Cross 29">
            <a:extLst>
              <a:ext uri="{FF2B5EF4-FFF2-40B4-BE49-F238E27FC236}">
                <a16:creationId xmlns:a16="http://schemas.microsoft.com/office/drawing/2014/main" id="{32B80F01-17E3-754B-A257-73E06284A517}"/>
              </a:ext>
            </a:extLst>
          </p:cNvPr>
          <p:cNvSpPr/>
          <p:nvPr/>
        </p:nvSpPr>
        <p:spPr>
          <a:xfrm>
            <a:off x="1744303" y="3098811"/>
            <a:ext cx="518109" cy="471957"/>
          </a:xfrm>
          <a:prstGeom prst="plus">
            <a:avLst>
              <a:gd name="adj" fmla="val 36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ross 35">
            <a:extLst>
              <a:ext uri="{FF2B5EF4-FFF2-40B4-BE49-F238E27FC236}">
                <a16:creationId xmlns:a16="http://schemas.microsoft.com/office/drawing/2014/main" id="{60965FFF-0FBA-0E46-96D6-A88BC5E11821}"/>
              </a:ext>
            </a:extLst>
          </p:cNvPr>
          <p:cNvSpPr/>
          <p:nvPr/>
        </p:nvSpPr>
        <p:spPr>
          <a:xfrm>
            <a:off x="8930691" y="3142153"/>
            <a:ext cx="518109" cy="471957"/>
          </a:xfrm>
          <a:prstGeom prst="plus">
            <a:avLst>
              <a:gd name="adj" fmla="val 36000"/>
            </a:avLst>
          </a:prstGeom>
          <a:solidFill>
            <a:srgbClr val="FF40FF"/>
          </a:solid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CB2BB48-C0CC-8D45-9EB1-91D411127E52}"/>
              </a:ext>
            </a:extLst>
          </p:cNvPr>
          <p:cNvSpPr/>
          <p:nvPr/>
        </p:nvSpPr>
        <p:spPr>
          <a:xfrm>
            <a:off x="5603029" y="3334789"/>
            <a:ext cx="474015" cy="86686"/>
          </a:xfrm>
          <a:prstGeom prst="rect">
            <a:avLst/>
          </a:prstGeom>
          <a:solidFill>
            <a:srgbClr val="FF0000"/>
          </a:solidFill>
          <a:ln>
            <a:solidFill>
              <a:srgbClr val="FF2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BD5B1ED-9E54-A44A-9BE5-58BD027F5715}"/>
              </a:ext>
            </a:extLst>
          </p:cNvPr>
          <p:cNvSpPr txBox="1"/>
          <p:nvPr/>
        </p:nvSpPr>
        <p:spPr>
          <a:xfrm>
            <a:off x="431876" y="272420"/>
            <a:ext cx="11290335" cy="553998"/>
          </a:xfrm>
          <a:prstGeom prst="rect">
            <a:avLst/>
          </a:prstGeom>
          <a:noFill/>
        </p:spPr>
        <p:txBody>
          <a:bodyPr wrap="none" rtlCol="0">
            <a:spAutoFit/>
          </a:bodyPr>
          <a:lstStyle/>
          <a:p>
            <a:r>
              <a:rPr lang="en-US" sz="3000" dirty="0">
                <a:latin typeface="Avenir Book" panose="02000503020000020003" pitchFamily="2" charset="0"/>
              </a:rPr>
              <a:t>Chlorophyll, oxygen, particle load at front correlated with salinity</a:t>
            </a:r>
          </a:p>
        </p:txBody>
      </p:sp>
      <p:sp>
        <p:nvSpPr>
          <p:cNvPr id="5" name="TextBox 4">
            <a:extLst>
              <a:ext uri="{FF2B5EF4-FFF2-40B4-BE49-F238E27FC236}">
                <a16:creationId xmlns:a16="http://schemas.microsoft.com/office/drawing/2014/main" id="{10BBC58E-1244-1827-28F5-CC356C09490B}"/>
              </a:ext>
            </a:extLst>
          </p:cNvPr>
          <p:cNvSpPr txBox="1"/>
          <p:nvPr/>
        </p:nvSpPr>
        <p:spPr>
          <a:xfrm>
            <a:off x="9937441" y="6566423"/>
            <a:ext cx="2203295" cy="276999"/>
          </a:xfrm>
          <a:prstGeom prst="rect">
            <a:avLst/>
          </a:prstGeom>
          <a:noFill/>
        </p:spPr>
        <p:txBody>
          <a:bodyPr wrap="none" rtlCol="0">
            <a:spAutoFit/>
          </a:bodyPr>
          <a:lstStyle/>
          <a:p>
            <a:r>
              <a:rPr lang="en-US" sz="1200" dirty="0">
                <a:latin typeface="Avenir Book" panose="02000503020000020003" pitchFamily="2" charset="0"/>
              </a:rPr>
              <a:t>Gangrade &amp; Franks, in review</a:t>
            </a:r>
          </a:p>
        </p:txBody>
      </p:sp>
    </p:spTree>
    <p:custDataLst>
      <p:tags r:id="rId1"/>
    </p:custDataLst>
    <p:extLst>
      <p:ext uri="{BB962C8B-B14F-4D97-AF65-F5344CB8AC3E}">
        <p14:creationId xmlns:p14="http://schemas.microsoft.com/office/powerpoint/2010/main" val="167084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423B18D-E959-3C4A-94D9-6773273F954F}"/>
              </a:ext>
            </a:extLst>
          </p:cNvPr>
          <p:cNvSpPr>
            <a:spLocks noGrp="1"/>
          </p:cNvSpPr>
          <p:nvPr>
            <p:ph type="sldNum" sz="quarter" idx="12"/>
          </p:nvPr>
        </p:nvSpPr>
        <p:spPr/>
        <p:txBody>
          <a:bodyPr/>
          <a:lstStyle/>
          <a:p>
            <a:fld id="{FC9F44F7-003B-7845-A73C-08F738A712E4}" type="slidenum">
              <a:rPr lang="en-US" smtClean="0"/>
              <a:t>18</a:t>
            </a:fld>
            <a:endParaRPr lang="en-US"/>
          </a:p>
        </p:txBody>
      </p:sp>
      <p:sp>
        <p:nvSpPr>
          <p:cNvPr id="5" name="Content Placeholder 2">
            <a:extLst>
              <a:ext uri="{FF2B5EF4-FFF2-40B4-BE49-F238E27FC236}">
                <a16:creationId xmlns:a16="http://schemas.microsoft.com/office/drawing/2014/main" id="{7F5EFE46-B73D-C64E-B82B-5BC9B17E28C1}"/>
              </a:ext>
            </a:extLst>
          </p:cNvPr>
          <p:cNvSpPr txBox="1">
            <a:spLocks/>
          </p:cNvSpPr>
          <p:nvPr/>
        </p:nvSpPr>
        <p:spPr>
          <a:xfrm>
            <a:off x="3783226" y="1784958"/>
            <a:ext cx="7733270" cy="9747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a:pPr>
            <a:r>
              <a:rPr lang="en-US" sz="2400" dirty="0">
                <a:latin typeface="Avenir Book" panose="02000503020000020003" pitchFamily="2" charset="0"/>
              </a:rPr>
              <a:t>Phytoplankton patches in Survey 1 and 2 had different spatial &amp; temporal origins</a:t>
            </a:r>
          </a:p>
          <a:p>
            <a:pPr marL="742950" indent="-742950">
              <a:buFont typeface="+mj-lt"/>
              <a:buAutoNum type="arabicPeriod"/>
            </a:pPr>
            <a:endParaRPr lang="en-US" sz="2400" dirty="0">
              <a:latin typeface="Avenir Book" panose="02000503020000020003" pitchFamily="2" charset="0"/>
            </a:endParaRPr>
          </a:p>
        </p:txBody>
      </p:sp>
      <p:pic>
        <p:nvPicPr>
          <p:cNvPr id="13" name="Picture 12" descr="Chart, scatter chart&#10;&#10;Description automatically generated">
            <a:extLst>
              <a:ext uri="{FF2B5EF4-FFF2-40B4-BE49-F238E27FC236}">
                <a16:creationId xmlns:a16="http://schemas.microsoft.com/office/drawing/2014/main" id="{2FC7DE06-EB2C-144D-B1CB-AEDDBFFAFD16}"/>
              </a:ext>
            </a:extLst>
          </p:cNvPr>
          <p:cNvPicPr>
            <a:picLocks noChangeAspect="1"/>
          </p:cNvPicPr>
          <p:nvPr/>
        </p:nvPicPr>
        <p:blipFill>
          <a:blip r:embed="rId4"/>
          <a:stretch>
            <a:fillRect/>
          </a:stretch>
        </p:blipFill>
        <p:spPr>
          <a:xfrm>
            <a:off x="251571" y="4397852"/>
            <a:ext cx="3531655" cy="1281560"/>
          </a:xfrm>
          <a:prstGeom prst="rect">
            <a:avLst/>
          </a:prstGeom>
        </p:spPr>
      </p:pic>
      <p:sp>
        <p:nvSpPr>
          <p:cNvPr id="20" name="Title 1">
            <a:extLst>
              <a:ext uri="{FF2B5EF4-FFF2-40B4-BE49-F238E27FC236}">
                <a16:creationId xmlns:a16="http://schemas.microsoft.com/office/drawing/2014/main" id="{15C67B79-E94C-4046-8A5A-8F73272F8796}"/>
              </a:ext>
            </a:extLst>
          </p:cNvPr>
          <p:cNvSpPr>
            <a:spLocks noGrp="1"/>
          </p:cNvSpPr>
          <p:nvPr>
            <p:ph type="title"/>
          </p:nvPr>
        </p:nvSpPr>
        <p:spPr>
          <a:xfrm>
            <a:off x="838200" y="365125"/>
            <a:ext cx="10515600" cy="974711"/>
          </a:xfrm>
        </p:spPr>
        <p:txBody>
          <a:bodyPr/>
          <a:lstStyle/>
          <a:p>
            <a:r>
              <a:rPr lang="en-US" dirty="0">
                <a:latin typeface="Avenir Book" panose="02000503020000020003" pitchFamily="2" charset="0"/>
              </a:rPr>
              <a:t>Summarizing the evidence</a:t>
            </a:r>
          </a:p>
        </p:txBody>
      </p:sp>
      <p:sp>
        <p:nvSpPr>
          <p:cNvPr id="21" name="Content Placeholder 2">
            <a:extLst>
              <a:ext uri="{FF2B5EF4-FFF2-40B4-BE49-F238E27FC236}">
                <a16:creationId xmlns:a16="http://schemas.microsoft.com/office/drawing/2014/main" id="{FBF7B749-EA91-534E-B38C-A7040EDDCEE6}"/>
              </a:ext>
            </a:extLst>
          </p:cNvPr>
          <p:cNvSpPr txBox="1">
            <a:spLocks/>
          </p:cNvSpPr>
          <p:nvPr/>
        </p:nvSpPr>
        <p:spPr>
          <a:xfrm>
            <a:off x="3826504" y="3056140"/>
            <a:ext cx="7733270" cy="8052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2"/>
            </a:pPr>
            <a:r>
              <a:rPr lang="en-US" sz="2400" dirty="0">
                <a:latin typeface="Avenir Book" panose="02000503020000020003" pitchFamily="2" charset="0"/>
              </a:rPr>
              <a:t>These origins are aligned with distinct upwelling pulses</a:t>
            </a:r>
          </a:p>
          <a:p>
            <a:pPr marL="0" indent="0">
              <a:buNone/>
            </a:pPr>
            <a:endParaRPr lang="en-US" sz="2400" dirty="0">
              <a:latin typeface="Avenir Book" panose="02000503020000020003" pitchFamily="2" charset="0"/>
            </a:endParaRPr>
          </a:p>
        </p:txBody>
      </p:sp>
      <p:sp>
        <p:nvSpPr>
          <p:cNvPr id="22" name="Content Placeholder 2">
            <a:extLst>
              <a:ext uri="{FF2B5EF4-FFF2-40B4-BE49-F238E27FC236}">
                <a16:creationId xmlns:a16="http://schemas.microsoft.com/office/drawing/2014/main" id="{04B283C4-D9DB-BF4B-9986-2ACE5BE114D0}"/>
              </a:ext>
            </a:extLst>
          </p:cNvPr>
          <p:cNvSpPr txBox="1">
            <a:spLocks/>
          </p:cNvSpPr>
          <p:nvPr/>
        </p:nvSpPr>
        <p:spPr>
          <a:xfrm>
            <a:off x="3826504" y="4290309"/>
            <a:ext cx="7733270" cy="12815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3"/>
            </a:pPr>
            <a:r>
              <a:rPr lang="en-US" sz="2400" dirty="0">
                <a:latin typeface="Avenir Book" panose="02000503020000020003" pitchFamily="2" charset="0"/>
              </a:rPr>
              <a:t>Biogeochemistry at the front is correlated with salinity &amp; consistent with the advection of different patches</a:t>
            </a:r>
          </a:p>
          <a:p>
            <a:pPr marL="0" indent="0">
              <a:buNone/>
            </a:pPr>
            <a:endParaRPr lang="en-US" sz="2400" dirty="0">
              <a:latin typeface="Avenir Book" panose="02000503020000020003" pitchFamily="2" charset="0"/>
            </a:endParaRPr>
          </a:p>
        </p:txBody>
      </p:sp>
      <p:pic>
        <p:nvPicPr>
          <p:cNvPr id="7" name="Picture 6">
            <a:extLst>
              <a:ext uri="{FF2B5EF4-FFF2-40B4-BE49-F238E27FC236}">
                <a16:creationId xmlns:a16="http://schemas.microsoft.com/office/drawing/2014/main" id="{F688AFFB-7F9B-9E47-AAFB-AFBAFDA77C2E}"/>
              </a:ext>
            </a:extLst>
          </p:cNvPr>
          <p:cNvPicPr>
            <a:picLocks noChangeAspect="1"/>
          </p:cNvPicPr>
          <p:nvPr/>
        </p:nvPicPr>
        <p:blipFill rotWithShape="1">
          <a:blip r:embed="rId5"/>
          <a:srcRect l="3370"/>
          <a:stretch/>
        </p:blipFill>
        <p:spPr>
          <a:xfrm>
            <a:off x="2017398" y="1358340"/>
            <a:ext cx="1046977" cy="1280160"/>
          </a:xfrm>
          <a:prstGeom prst="rect">
            <a:avLst/>
          </a:prstGeom>
        </p:spPr>
      </p:pic>
      <p:pic>
        <p:nvPicPr>
          <p:cNvPr id="12" name="Picture 11">
            <a:extLst>
              <a:ext uri="{FF2B5EF4-FFF2-40B4-BE49-F238E27FC236}">
                <a16:creationId xmlns:a16="http://schemas.microsoft.com/office/drawing/2014/main" id="{4CC9A3B8-3014-5D4C-9A31-B4642C1D100C}"/>
              </a:ext>
            </a:extLst>
          </p:cNvPr>
          <p:cNvPicPr>
            <a:picLocks noChangeAspect="1"/>
          </p:cNvPicPr>
          <p:nvPr/>
        </p:nvPicPr>
        <p:blipFill>
          <a:blip r:embed="rId6"/>
          <a:stretch>
            <a:fillRect/>
          </a:stretch>
        </p:blipFill>
        <p:spPr>
          <a:xfrm>
            <a:off x="838200" y="1339836"/>
            <a:ext cx="1035968" cy="1280160"/>
          </a:xfrm>
          <a:prstGeom prst="rect">
            <a:avLst/>
          </a:prstGeom>
        </p:spPr>
      </p:pic>
      <p:pic>
        <p:nvPicPr>
          <p:cNvPr id="3" name="Picture 2" descr="Chart, line chart&#10;&#10;Description automatically generated">
            <a:extLst>
              <a:ext uri="{FF2B5EF4-FFF2-40B4-BE49-F238E27FC236}">
                <a16:creationId xmlns:a16="http://schemas.microsoft.com/office/drawing/2014/main" id="{B29410B4-5E49-14C3-44E5-22EABF914960}"/>
              </a:ext>
            </a:extLst>
          </p:cNvPr>
          <p:cNvPicPr>
            <a:picLocks noChangeAspect="1"/>
          </p:cNvPicPr>
          <p:nvPr/>
        </p:nvPicPr>
        <p:blipFill>
          <a:blip r:embed="rId7"/>
          <a:stretch>
            <a:fillRect/>
          </a:stretch>
        </p:blipFill>
        <p:spPr>
          <a:xfrm>
            <a:off x="751377" y="2800264"/>
            <a:ext cx="2325080" cy="1417320"/>
          </a:xfrm>
          <a:prstGeom prst="rect">
            <a:avLst/>
          </a:prstGeom>
        </p:spPr>
      </p:pic>
    </p:spTree>
    <p:custDataLst>
      <p:tags r:id="rId1"/>
    </p:custDataLst>
    <p:extLst>
      <p:ext uri="{BB962C8B-B14F-4D97-AF65-F5344CB8AC3E}">
        <p14:creationId xmlns:p14="http://schemas.microsoft.com/office/powerpoint/2010/main" val="828496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0F4C73-7FF1-AB47-9437-5833D1254083}"/>
              </a:ext>
            </a:extLst>
          </p:cNvPr>
          <p:cNvSpPr>
            <a:spLocks noGrp="1"/>
          </p:cNvSpPr>
          <p:nvPr>
            <p:ph type="sldNum" sz="quarter" idx="12"/>
          </p:nvPr>
        </p:nvSpPr>
        <p:spPr/>
        <p:txBody>
          <a:bodyPr/>
          <a:lstStyle/>
          <a:p>
            <a:fld id="{FC9F44F7-003B-7845-A73C-08F738A712E4}" type="slidenum">
              <a:rPr lang="en-US" smtClean="0"/>
              <a:t>19</a:t>
            </a:fld>
            <a:endParaRPr lang="en-US"/>
          </a:p>
        </p:txBody>
      </p:sp>
      <p:sp>
        <p:nvSpPr>
          <p:cNvPr id="30" name="TextBox 29">
            <a:extLst>
              <a:ext uri="{FF2B5EF4-FFF2-40B4-BE49-F238E27FC236}">
                <a16:creationId xmlns:a16="http://schemas.microsoft.com/office/drawing/2014/main" id="{0EEE9775-E81B-1646-831C-07ABEBE08B75}"/>
              </a:ext>
            </a:extLst>
          </p:cNvPr>
          <p:cNvSpPr txBox="1"/>
          <p:nvPr/>
        </p:nvSpPr>
        <p:spPr>
          <a:xfrm>
            <a:off x="130674" y="32476"/>
            <a:ext cx="4729716" cy="1138773"/>
          </a:xfrm>
          <a:prstGeom prst="rect">
            <a:avLst/>
          </a:prstGeom>
          <a:noFill/>
        </p:spPr>
        <p:txBody>
          <a:bodyPr wrap="square" rtlCol="0">
            <a:spAutoFit/>
          </a:bodyPr>
          <a:lstStyle/>
          <a:p>
            <a:pPr algn="ctr"/>
            <a:r>
              <a:rPr lang="en-US" sz="2800" dirty="0">
                <a:latin typeface="Avenir Book" panose="02000503020000020003" pitchFamily="2" charset="0"/>
              </a:rPr>
              <a:t>Stationary Patch Hypothesis</a:t>
            </a:r>
            <a:r>
              <a:rPr lang="en-US" sz="3600" dirty="0">
                <a:latin typeface="Avenir Book" panose="02000503020000020003" pitchFamily="2" charset="0"/>
              </a:rPr>
              <a:t> </a:t>
            </a:r>
            <a:r>
              <a:rPr lang="en-US" sz="3200" b="1" dirty="0">
                <a:latin typeface="Avenir Book" panose="02000503020000020003" pitchFamily="2" charset="0"/>
              </a:rPr>
              <a:t>(SPH)</a:t>
            </a:r>
          </a:p>
        </p:txBody>
      </p:sp>
      <p:sp>
        <p:nvSpPr>
          <p:cNvPr id="40" name="TextBox 39">
            <a:extLst>
              <a:ext uri="{FF2B5EF4-FFF2-40B4-BE49-F238E27FC236}">
                <a16:creationId xmlns:a16="http://schemas.microsoft.com/office/drawing/2014/main" id="{8FEED0AF-6F50-074F-B5A6-A4AAEA5BA1D6}"/>
              </a:ext>
            </a:extLst>
          </p:cNvPr>
          <p:cNvSpPr txBox="1"/>
          <p:nvPr/>
        </p:nvSpPr>
        <p:spPr>
          <a:xfrm>
            <a:off x="5385208" y="39256"/>
            <a:ext cx="4351827" cy="1138773"/>
          </a:xfrm>
          <a:prstGeom prst="rect">
            <a:avLst/>
          </a:prstGeom>
          <a:noFill/>
        </p:spPr>
        <p:txBody>
          <a:bodyPr wrap="square" rtlCol="0">
            <a:spAutoFit/>
          </a:bodyPr>
          <a:lstStyle/>
          <a:p>
            <a:pPr algn="ctr"/>
            <a:r>
              <a:rPr lang="en-US" sz="2800" dirty="0">
                <a:latin typeface="Avenir Book" panose="02000503020000020003" pitchFamily="2" charset="0"/>
              </a:rPr>
              <a:t>Pulsatile Patch Hypothesis</a:t>
            </a:r>
            <a:r>
              <a:rPr lang="en-US" sz="3600" dirty="0">
                <a:latin typeface="Avenir Book" panose="02000503020000020003" pitchFamily="2" charset="0"/>
              </a:rPr>
              <a:t> </a:t>
            </a:r>
            <a:r>
              <a:rPr lang="en-US" sz="3200" b="1" dirty="0">
                <a:latin typeface="Avenir Book" panose="02000503020000020003" pitchFamily="2" charset="0"/>
              </a:rPr>
              <a:t>(PPH)</a:t>
            </a:r>
          </a:p>
        </p:txBody>
      </p:sp>
      <p:sp>
        <p:nvSpPr>
          <p:cNvPr id="41" name="Frame 40">
            <a:extLst>
              <a:ext uri="{FF2B5EF4-FFF2-40B4-BE49-F238E27FC236}">
                <a16:creationId xmlns:a16="http://schemas.microsoft.com/office/drawing/2014/main" id="{B99FB622-0A0C-7042-A066-6DF5C169E345}"/>
              </a:ext>
            </a:extLst>
          </p:cNvPr>
          <p:cNvSpPr/>
          <p:nvPr/>
        </p:nvSpPr>
        <p:spPr>
          <a:xfrm>
            <a:off x="131284" y="83127"/>
            <a:ext cx="4801442" cy="6718079"/>
          </a:xfrm>
          <a:prstGeom prst="frame">
            <a:avLst>
              <a:gd name="adj1" fmla="val 59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a:extLst>
              <a:ext uri="{FF2B5EF4-FFF2-40B4-BE49-F238E27FC236}">
                <a16:creationId xmlns:a16="http://schemas.microsoft.com/office/drawing/2014/main" id="{CCD2F2E2-89E2-E046-9632-7E95CFDBAC17}"/>
              </a:ext>
            </a:extLst>
          </p:cNvPr>
          <p:cNvSpPr/>
          <p:nvPr/>
        </p:nvSpPr>
        <p:spPr>
          <a:xfrm>
            <a:off x="4992269" y="83127"/>
            <a:ext cx="5149258" cy="6718079"/>
          </a:xfrm>
          <a:prstGeom prst="frame">
            <a:avLst>
              <a:gd name="adj1" fmla="val 59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4D89522-06BB-D44E-B882-B60F09A65E37}"/>
                  </a:ext>
                </a:extLst>
              </p:cNvPr>
              <p:cNvSpPr txBox="1"/>
              <p:nvPr/>
            </p:nvSpPr>
            <p:spPr>
              <a:xfrm>
                <a:off x="4974756" y="910569"/>
                <a:ext cx="720390"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1</m:t>
                          </m:r>
                        </m:sub>
                      </m:sSub>
                    </m:oMath>
                  </m:oMathPara>
                </a14:m>
                <a:endParaRPr lang="en-US" sz="4000" dirty="0">
                  <a:solidFill>
                    <a:schemeClr val="tx1"/>
                  </a:solidFill>
                </a:endParaRPr>
              </a:p>
            </p:txBody>
          </p:sp>
        </mc:Choice>
        <mc:Fallback xmlns="">
          <p:sp>
            <p:nvSpPr>
              <p:cNvPr id="54" name="TextBox 53">
                <a:extLst>
                  <a:ext uri="{FF2B5EF4-FFF2-40B4-BE49-F238E27FC236}">
                    <a16:creationId xmlns:a16="http://schemas.microsoft.com/office/drawing/2014/main" id="{84D89522-06BB-D44E-B882-B60F09A65E37}"/>
                  </a:ext>
                </a:extLst>
              </p:cNvPr>
              <p:cNvSpPr txBox="1">
                <a:spLocks noRot="1" noChangeAspect="1" noMove="1" noResize="1" noEditPoints="1" noAdjustHandles="1" noChangeArrowheads="1" noChangeShapeType="1" noTextEdit="1"/>
              </p:cNvSpPr>
              <p:nvPr/>
            </p:nvSpPr>
            <p:spPr>
              <a:xfrm>
                <a:off x="4974756" y="910569"/>
                <a:ext cx="720390" cy="707886"/>
              </a:xfrm>
              <a:prstGeom prst="rect">
                <a:avLst/>
              </a:prstGeom>
              <a:blipFill>
                <a:blip r:embed="rId6"/>
                <a:stretch>
                  <a:fillRect b="-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6AD5EEB-8786-0242-BD23-BAC819B61762}"/>
                  </a:ext>
                </a:extLst>
              </p:cNvPr>
              <p:cNvSpPr txBox="1"/>
              <p:nvPr/>
            </p:nvSpPr>
            <p:spPr>
              <a:xfrm>
                <a:off x="6499572" y="905048"/>
                <a:ext cx="732252"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2</m:t>
                          </m:r>
                        </m:sub>
                      </m:sSub>
                    </m:oMath>
                  </m:oMathPara>
                </a14:m>
                <a:endParaRPr lang="en-US" sz="4000" dirty="0">
                  <a:solidFill>
                    <a:schemeClr val="tx1"/>
                  </a:solidFill>
                </a:endParaRPr>
              </a:p>
            </p:txBody>
          </p:sp>
        </mc:Choice>
        <mc:Fallback xmlns="">
          <p:sp>
            <p:nvSpPr>
              <p:cNvPr id="59" name="TextBox 58">
                <a:extLst>
                  <a:ext uri="{FF2B5EF4-FFF2-40B4-BE49-F238E27FC236}">
                    <a16:creationId xmlns:a16="http://schemas.microsoft.com/office/drawing/2014/main" id="{56AD5EEB-8786-0242-BD23-BAC819B61762}"/>
                  </a:ext>
                </a:extLst>
              </p:cNvPr>
              <p:cNvSpPr txBox="1">
                <a:spLocks noRot="1" noChangeAspect="1" noMove="1" noResize="1" noEditPoints="1" noAdjustHandles="1" noChangeArrowheads="1" noChangeShapeType="1" noTextEdit="1"/>
              </p:cNvSpPr>
              <p:nvPr/>
            </p:nvSpPr>
            <p:spPr>
              <a:xfrm>
                <a:off x="6499572" y="905048"/>
                <a:ext cx="732252" cy="707886"/>
              </a:xfrm>
              <a:prstGeom prst="rect">
                <a:avLst/>
              </a:prstGeom>
              <a:blipFill>
                <a:blip r:embed="rId7"/>
                <a:stretch>
                  <a:fillRect b="-5263"/>
                </a:stretch>
              </a:blipFill>
            </p:spPr>
            <p:txBody>
              <a:bodyPr/>
              <a:lstStyle/>
              <a:p>
                <a:r>
                  <a:rPr lang="en-US">
                    <a:noFill/>
                  </a:rPr>
                  <a:t> </a:t>
                </a:r>
              </a:p>
            </p:txBody>
          </p:sp>
        </mc:Fallback>
      </mc:AlternateContent>
      <p:sp>
        <p:nvSpPr>
          <p:cNvPr id="97" name="Rectangle 96">
            <a:extLst>
              <a:ext uri="{FF2B5EF4-FFF2-40B4-BE49-F238E27FC236}">
                <a16:creationId xmlns:a16="http://schemas.microsoft.com/office/drawing/2014/main" id="{8A7395BC-6AC4-C24C-ABC3-8C66CE958739}"/>
              </a:ext>
            </a:extLst>
          </p:cNvPr>
          <p:cNvSpPr>
            <a:spLocks noChangeAspect="1"/>
          </p:cNvSpPr>
          <p:nvPr/>
        </p:nvSpPr>
        <p:spPr>
          <a:xfrm>
            <a:off x="5283545" y="1581689"/>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8D30D53A-DE91-7949-AEA7-750D024B0D07}"/>
              </a:ext>
            </a:extLst>
          </p:cNvPr>
          <p:cNvSpPr>
            <a:spLocks noChangeAspect="1"/>
          </p:cNvSpPr>
          <p:nvPr/>
        </p:nvSpPr>
        <p:spPr>
          <a:xfrm>
            <a:off x="5316403" y="2302067"/>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A1B8E826-50D6-9B44-A93E-AE65CC5D3620}"/>
              </a:ext>
            </a:extLst>
          </p:cNvPr>
          <p:cNvSpPr>
            <a:spLocks noChangeAspect="1"/>
          </p:cNvSpPr>
          <p:nvPr/>
        </p:nvSpPr>
        <p:spPr>
          <a:xfrm>
            <a:off x="5493463" y="4854856"/>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8B086DE7-A81C-E345-92CD-64899F926F2D}"/>
                  </a:ext>
                </a:extLst>
              </p:cNvPr>
              <p:cNvSpPr txBox="1">
                <a:spLocks noChangeAspect="1"/>
              </p:cNvSpPr>
              <p:nvPr/>
            </p:nvSpPr>
            <p:spPr>
              <a:xfrm>
                <a:off x="5546446" y="2317269"/>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102" name="TextBox 101">
                <a:extLst>
                  <a:ext uri="{FF2B5EF4-FFF2-40B4-BE49-F238E27FC236}">
                    <a16:creationId xmlns:a16="http://schemas.microsoft.com/office/drawing/2014/main" id="{8B086DE7-A81C-E345-92CD-64899F926F2D}"/>
                  </a:ext>
                </a:extLst>
              </p:cNvPr>
              <p:cNvSpPr txBox="1">
                <a:spLocks noRot="1" noChangeAspect="1" noMove="1" noResize="1" noEditPoints="1" noAdjustHandles="1" noChangeArrowheads="1" noChangeShapeType="1" noTextEdit="1"/>
              </p:cNvSpPr>
              <p:nvPr/>
            </p:nvSpPr>
            <p:spPr>
              <a:xfrm>
                <a:off x="5546446" y="2317269"/>
                <a:ext cx="673518" cy="812530"/>
              </a:xfrm>
              <a:prstGeom prst="rect">
                <a:avLst/>
              </a:prstGeom>
              <a:blipFill>
                <a:blip r:embed="rId8"/>
                <a:stretch>
                  <a:fillRect l="-22222" r="-22222" b="-2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45444AB0-29DA-B642-88A8-E46C1BA3E0B0}"/>
                  </a:ext>
                </a:extLst>
              </p:cNvPr>
              <p:cNvSpPr txBox="1">
                <a:spLocks noChangeAspect="1"/>
              </p:cNvSpPr>
              <p:nvPr/>
            </p:nvSpPr>
            <p:spPr>
              <a:xfrm>
                <a:off x="5653763" y="4795489"/>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103" name="TextBox 102">
                <a:extLst>
                  <a:ext uri="{FF2B5EF4-FFF2-40B4-BE49-F238E27FC236}">
                    <a16:creationId xmlns:a16="http://schemas.microsoft.com/office/drawing/2014/main" id="{45444AB0-29DA-B642-88A8-E46C1BA3E0B0}"/>
                  </a:ext>
                </a:extLst>
              </p:cNvPr>
              <p:cNvSpPr txBox="1">
                <a:spLocks noRot="1" noChangeAspect="1" noMove="1" noResize="1" noEditPoints="1" noAdjustHandles="1" noChangeArrowheads="1" noChangeShapeType="1" noTextEdit="1"/>
              </p:cNvSpPr>
              <p:nvPr/>
            </p:nvSpPr>
            <p:spPr>
              <a:xfrm>
                <a:off x="5653763" y="4795489"/>
                <a:ext cx="441609" cy="566309"/>
              </a:xfrm>
              <a:prstGeom prst="rect">
                <a:avLst/>
              </a:prstGeom>
              <a:blipFill>
                <a:blip r:embed="rId9"/>
                <a:stretch>
                  <a:fillRect l="-2778" b="-15556"/>
                </a:stretch>
              </a:blipFill>
            </p:spPr>
            <p:txBody>
              <a:bodyPr/>
              <a:lstStyle/>
              <a:p>
                <a:r>
                  <a:rPr lang="en-US">
                    <a:noFill/>
                  </a:rPr>
                  <a:t> </a:t>
                </a:r>
              </a:p>
            </p:txBody>
          </p:sp>
        </mc:Fallback>
      </mc:AlternateContent>
      <p:sp>
        <p:nvSpPr>
          <p:cNvPr id="105" name="Rectangle 104">
            <a:extLst>
              <a:ext uri="{FF2B5EF4-FFF2-40B4-BE49-F238E27FC236}">
                <a16:creationId xmlns:a16="http://schemas.microsoft.com/office/drawing/2014/main" id="{8ACE5750-7C3F-3240-9A9D-B4CAF1DF5E5D}"/>
              </a:ext>
            </a:extLst>
          </p:cNvPr>
          <p:cNvSpPr>
            <a:spLocks noChangeAspect="1"/>
          </p:cNvSpPr>
          <p:nvPr/>
        </p:nvSpPr>
        <p:spPr>
          <a:xfrm>
            <a:off x="6856982" y="1581688"/>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7F5ABB7E-17AC-7141-B540-D36BCD1A0617}"/>
              </a:ext>
            </a:extLst>
          </p:cNvPr>
          <p:cNvSpPr>
            <a:spLocks noChangeAspect="1"/>
          </p:cNvSpPr>
          <p:nvPr/>
        </p:nvSpPr>
        <p:spPr>
          <a:xfrm>
            <a:off x="6891519" y="4634915"/>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53C942BD-DC75-E34F-8A47-FD815FA16CE7}"/>
                  </a:ext>
                </a:extLst>
              </p:cNvPr>
              <p:cNvSpPr txBox="1">
                <a:spLocks noChangeAspect="1"/>
              </p:cNvSpPr>
              <p:nvPr/>
            </p:nvSpPr>
            <p:spPr>
              <a:xfrm>
                <a:off x="7121562" y="4650117"/>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110" name="TextBox 109">
                <a:extLst>
                  <a:ext uri="{FF2B5EF4-FFF2-40B4-BE49-F238E27FC236}">
                    <a16:creationId xmlns:a16="http://schemas.microsoft.com/office/drawing/2014/main" id="{53C942BD-DC75-E34F-8A47-FD815FA16CE7}"/>
                  </a:ext>
                </a:extLst>
              </p:cNvPr>
              <p:cNvSpPr txBox="1">
                <a:spLocks noRot="1" noChangeAspect="1" noMove="1" noResize="1" noEditPoints="1" noAdjustHandles="1" noChangeArrowheads="1" noChangeShapeType="1" noTextEdit="1"/>
              </p:cNvSpPr>
              <p:nvPr/>
            </p:nvSpPr>
            <p:spPr>
              <a:xfrm>
                <a:off x="7121562" y="4650117"/>
                <a:ext cx="673518" cy="812530"/>
              </a:xfrm>
              <a:prstGeom prst="rect">
                <a:avLst/>
              </a:prstGeom>
              <a:blipFill>
                <a:blip r:embed="rId10"/>
                <a:stretch>
                  <a:fillRect l="-22222" r="-24074" b="-23077"/>
                </a:stretch>
              </a:blipFill>
            </p:spPr>
            <p:txBody>
              <a:bodyPr/>
              <a:lstStyle/>
              <a:p>
                <a:r>
                  <a:rPr lang="en-US">
                    <a:noFill/>
                  </a:rPr>
                  <a:t> </a:t>
                </a:r>
              </a:p>
            </p:txBody>
          </p:sp>
        </mc:Fallback>
      </mc:AlternateContent>
      <p:grpSp>
        <p:nvGrpSpPr>
          <p:cNvPr id="156" name="Group 155">
            <a:extLst>
              <a:ext uri="{FF2B5EF4-FFF2-40B4-BE49-F238E27FC236}">
                <a16:creationId xmlns:a16="http://schemas.microsoft.com/office/drawing/2014/main" id="{2E6C5AF2-517D-C543-8251-6457396E8DF0}"/>
              </a:ext>
            </a:extLst>
          </p:cNvPr>
          <p:cNvGrpSpPr/>
          <p:nvPr/>
        </p:nvGrpSpPr>
        <p:grpSpPr>
          <a:xfrm>
            <a:off x="5547173" y="3649285"/>
            <a:ext cx="579319" cy="763841"/>
            <a:chOff x="725460" y="2249975"/>
            <a:chExt cx="579319" cy="763841"/>
          </a:xfrm>
        </p:grpSpPr>
        <p:cxnSp>
          <p:nvCxnSpPr>
            <p:cNvPr id="157" name="Straight Arrow Connector 156">
              <a:extLst>
                <a:ext uri="{FF2B5EF4-FFF2-40B4-BE49-F238E27FC236}">
                  <a16:creationId xmlns:a16="http://schemas.microsoft.com/office/drawing/2014/main" id="{D6A4A8ED-D7EF-6347-AA49-9B8686D62A8F}"/>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FB84CBFF-AC2B-B84B-B2C1-BA117697AC5D}"/>
                </a:ext>
              </a:extLst>
            </p:cNvPr>
            <p:cNvCxnSpPr>
              <a:cxnSpLocks noChangeAspect="1"/>
            </p:cNvCxnSpPr>
            <p:nvPr/>
          </p:nvCxnSpPr>
          <p:spPr>
            <a:xfrm>
              <a:off x="102541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5A2D0222-5C86-AD46-92E7-F90782E0067E}"/>
                </a:ext>
              </a:extLst>
            </p:cNvPr>
            <p:cNvCxnSpPr>
              <a:cxnSpLocks noChangeAspect="1"/>
            </p:cNvCxnSpPr>
            <p:nvPr/>
          </p:nvCxnSpPr>
          <p:spPr>
            <a:xfrm>
              <a:off x="1296105" y="2249975"/>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2B175B42-E16D-E148-B68A-EBA23D4F8E54}"/>
              </a:ext>
            </a:extLst>
          </p:cNvPr>
          <p:cNvGrpSpPr/>
          <p:nvPr/>
        </p:nvGrpSpPr>
        <p:grpSpPr>
          <a:xfrm>
            <a:off x="5565739" y="5717289"/>
            <a:ext cx="569427" cy="767315"/>
            <a:chOff x="725460" y="2263199"/>
            <a:chExt cx="569427" cy="767315"/>
          </a:xfrm>
        </p:grpSpPr>
        <p:cxnSp>
          <p:nvCxnSpPr>
            <p:cNvPr id="161" name="Straight Arrow Connector 160">
              <a:extLst>
                <a:ext uri="{FF2B5EF4-FFF2-40B4-BE49-F238E27FC236}">
                  <a16:creationId xmlns:a16="http://schemas.microsoft.com/office/drawing/2014/main" id="{E9607658-BD9F-6B40-A582-C01C39568A9C}"/>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855E6640-1C87-9D46-9A03-432E0C26A0CE}"/>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BEF89205-E51F-2649-ACF1-9E1540D94889}"/>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D63FC2FB-0389-8149-8076-453664B1028A}"/>
              </a:ext>
            </a:extLst>
          </p:cNvPr>
          <p:cNvGrpSpPr/>
          <p:nvPr/>
        </p:nvGrpSpPr>
        <p:grpSpPr>
          <a:xfrm>
            <a:off x="7157805" y="5778382"/>
            <a:ext cx="569427" cy="767315"/>
            <a:chOff x="725460" y="2263199"/>
            <a:chExt cx="569427" cy="767315"/>
          </a:xfrm>
        </p:grpSpPr>
        <p:cxnSp>
          <p:nvCxnSpPr>
            <p:cNvPr id="173" name="Straight Arrow Connector 172">
              <a:extLst>
                <a:ext uri="{FF2B5EF4-FFF2-40B4-BE49-F238E27FC236}">
                  <a16:creationId xmlns:a16="http://schemas.microsoft.com/office/drawing/2014/main" id="{63E7BC7A-0391-7E46-8C40-5E83D8BB5EF4}"/>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68A01F8C-93BF-E443-A91A-5A3376C8412E}"/>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2186BC7A-D002-624D-8E26-C76520E44544}"/>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0B2F5C53-C67B-C94F-8AB1-0BC71AAD2C69}"/>
              </a:ext>
            </a:extLst>
          </p:cNvPr>
          <p:cNvSpPr txBox="1"/>
          <p:nvPr/>
        </p:nvSpPr>
        <p:spPr>
          <a:xfrm>
            <a:off x="688903" y="842898"/>
            <a:ext cx="784189" cy="369332"/>
          </a:xfrm>
          <a:prstGeom prst="rect">
            <a:avLst/>
          </a:prstGeom>
          <a:noFill/>
        </p:spPr>
        <p:txBody>
          <a:bodyPr wrap="none" rtlCol="0">
            <a:spAutoFit/>
          </a:bodyPr>
          <a:lstStyle/>
          <a:p>
            <a:r>
              <a:rPr lang="en-US" b="1" dirty="0">
                <a:latin typeface="Avenir Book" panose="02000503020000020003" pitchFamily="2" charset="0"/>
              </a:rPr>
              <a:t>North</a:t>
            </a:r>
          </a:p>
        </p:txBody>
      </p:sp>
      <p:sp>
        <p:nvSpPr>
          <p:cNvPr id="197" name="TextBox 196">
            <a:extLst>
              <a:ext uri="{FF2B5EF4-FFF2-40B4-BE49-F238E27FC236}">
                <a16:creationId xmlns:a16="http://schemas.microsoft.com/office/drawing/2014/main" id="{E0F2D082-BC2D-A047-B0C4-385312B85B64}"/>
              </a:ext>
            </a:extLst>
          </p:cNvPr>
          <p:cNvSpPr txBox="1"/>
          <p:nvPr/>
        </p:nvSpPr>
        <p:spPr>
          <a:xfrm>
            <a:off x="673292" y="6451773"/>
            <a:ext cx="784189" cy="369332"/>
          </a:xfrm>
          <a:prstGeom prst="rect">
            <a:avLst/>
          </a:prstGeom>
          <a:noFill/>
        </p:spPr>
        <p:txBody>
          <a:bodyPr wrap="none" rtlCol="0">
            <a:spAutoFit/>
          </a:bodyPr>
          <a:lstStyle/>
          <a:p>
            <a:r>
              <a:rPr lang="en-US" b="1" dirty="0">
                <a:latin typeface="Avenir Book" panose="02000503020000020003" pitchFamily="2" charset="0"/>
              </a:rPr>
              <a:t>South</a:t>
            </a:r>
          </a:p>
        </p:txBody>
      </p:sp>
      <p:sp>
        <p:nvSpPr>
          <p:cNvPr id="198" name="TextBox 197">
            <a:extLst>
              <a:ext uri="{FF2B5EF4-FFF2-40B4-BE49-F238E27FC236}">
                <a16:creationId xmlns:a16="http://schemas.microsoft.com/office/drawing/2014/main" id="{D3F954BD-F8BB-A140-9992-4600267EBB6B}"/>
              </a:ext>
            </a:extLst>
          </p:cNvPr>
          <p:cNvSpPr txBox="1"/>
          <p:nvPr/>
        </p:nvSpPr>
        <p:spPr>
          <a:xfrm>
            <a:off x="5423773" y="842073"/>
            <a:ext cx="784189" cy="369332"/>
          </a:xfrm>
          <a:prstGeom prst="rect">
            <a:avLst/>
          </a:prstGeom>
          <a:noFill/>
        </p:spPr>
        <p:txBody>
          <a:bodyPr wrap="none" rtlCol="0">
            <a:spAutoFit/>
          </a:bodyPr>
          <a:lstStyle/>
          <a:p>
            <a:r>
              <a:rPr lang="en-US" b="1" dirty="0">
                <a:latin typeface="Avenir Book" panose="02000503020000020003" pitchFamily="2" charset="0"/>
              </a:rPr>
              <a:t>North</a:t>
            </a:r>
          </a:p>
        </p:txBody>
      </p:sp>
      <p:sp>
        <p:nvSpPr>
          <p:cNvPr id="199" name="TextBox 198">
            <a:extLst>
              <a:ext uri="{FF2B5EF4-FFF2-40B4-BE49-F238E27FC236}">
                <a16:creationId xmlns:a16="http://schemas.microsoft.com/office/drawing/2014/main" id="{895F6913-7A70-574A-A1E3-CD1C1B869ABA}"/>
              </a:ext>
            </a:extLst>
          </p:cNvPr>
          <p:cNvSpPr txBox="1"/>
          <p:nvPr/>
        </p:nvSpPr>
        <p:spPr>
          <a:xfrm>
            <a:off x="5521843" y="6446713"/>
            <a:ext cx="784189" cy="369332"/>
          </a:xfrm>
          <a:prstGeom prst="rect">
            <a:avLst/>
          </a:prstGeom>
          <a:noFill/>
        </p:spPr>
        <p:txBody>
          <a:bodyPr wrap="none" rtlCol="0">
            <a:spAutoFit/>
          </a:bodyPr>
          <a:lstStyle/>
          <a:p>
            <a:r>
              <a:rPr lang="en-US" b="1" dirty="0">
                <a:latin typeface="Avenir Book" panose="02000503020000020003" pitchFamily="2" charset="0"/>
              </a:rPr>
              <a:t>South</a:t>
            </a:r>
          </a:p>
        </p:txBody>
      </p:sp>
      <p:sp>
        <p:nvSpPr>
          <p:cNvPr id="6" name="Rectangle 5">
            <a:extLst>
              <a:ext uri="{FF2B5EF4-FFF2-40B4-BE49-F238E27FC236}">
                <a16:creationId xmlns:a16="http://schemas.microsoft.com/office/drawing/2014/main" id="{C84AA06D-6800-8E47-B79B-6E442AE9127A}"/>
              </a:ext>
            </a:extLst>
          </p:cNvPr>
          <p:cNvSpPr>
            <a:spLocks noChangeAspect="1"/>
          </p:cNvSpPr>
          <p:nvPr/>
        </p:nvSpPr>
        <p:spPr>
          <a:xfrm>
            <a:off x="499506" y="1589339"/>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74DB1F2-0F57-0046-9237-B46766A83328}"/>
              </a:ext>
            </a:extLst>
          </p:cNvPr>
          <p:cNvSpPr>
            <a:spLocks noChangeAspect="1"/>
          </p:cNvSpPr>
          <p:nvPr/>
        </p:nvSpPr>
        <p:spPr>
          <a:xfrm>
            <a:off x="531059" y="2293380"/>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09B244-31DE-AF4C-BB45-9E472407D0E6}"/>
              </a:ext>
            </a:extLst>
          </p:cNvPr>
          <p:cNvSpPr>
            <a:spLocks noChangeAspect="1"/>
          </p:cNvSpPr>
          <p:nvPr/>
        </p:nvSpPr>
        <p:spPr>
          <a:xfrm>
            <a:off x="709424" y="4862506"/>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80B60C0-D673-3F40-A327-F80643609306}"/>
                  </a:ext>
                </a:extLst>
              </p:cNvPr>
              <p:cNvSpPr txBox="1">
                <a:spLocks noChangeAspect="1"/>
              </p:cNvSpPr>
              <p:nvPr/>
            </p:nvSpPr>
            <p:spPr>
              <a:xfrm>
                <a:off x="761102" y="2308582"/>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27" name="TextBox 26">
                <a:extLst>
                  <a:ext uri="{FF2B5EF4-FFF2-40B4-BE49-F238E27FC236}">
                    <a16:creationId xmlns:a16="http://schemas.microsoft.com/office/drawing/2014/main" id="{380B60C0-D673-3F40-A327-F80643609306}"/>
                  </a:ext>
                </a:extLst>
              </p:cNvPr>
              <p:cNvSpPr txBox="1">
                <a:spLocks noRot="1" noChangeAspect="1" noMove="1" noResize="1" noEditPoints="1" noAdjustHandles="1" noChangeArrowheads="1" noChangeShapeType="1" noTextEdit="1"/>
              </p:cNvSpPr>
              <p:nvPr/>
            </p:nvSpPr>
            <p:spPr>
              <a:xfrm>
                <a:off x="761102" y="2308582"/>
                <a:ext cx="673518" cy="812530"/>
              </a:xfrm>
              <a:prstGeom prst="rect">
                <a:avLst/>
              </a:prstGeom>
              <a:blipFill>
                <a:blip r:embed="rId11"/>
                <a:stretch>
                  <a:fillRect l="-24528" r="-22642"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4EE71BA-412A-954E-87B9-EDDECD10A50D}"/>
                  </a:ext>
                </a:extLst>
              </p:cNvPr>
              <p:cNvSpPr txBox="1">
                <a:spLocks noChangeAspect="1"/>
              </p:cNvSpPr>
              <p:nvPr/>
            </p:nvSpPr>
            <p:spPr>
              <a:xfrm>
                <a:off x="869724" y="4803139"/>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28" name="TextBox 27">
                <a:extLst>
                  <a:ext uri="{FF2B5EF4-FFF2-40B4-BE49-F238E27FC236}">
                    <a16:creationId xmlns:a16="http://schemas.microsoft.com/office/drawing/2014/main" id="{E4EE71BA-412A-954E-87B9-EDDECD10A50D}"/>
                  </a:ext>
                </a:extLst>
              </p:cNvPr>
              <p:cNvSpPr txBox="1">
                <a:spLocks noRot="1" noChangeAspect="1" noMove="1" noResize="1" noEditPoints="1" noAdjustHandles="1" noChangeArrowheads="1" noChangeShapeType="1" noTextEdit="1"/>
              </p:cNvSpPr>
              <p:nvPr/>
            </p:nvSpPr>
            <p:spPr>
              <a:xfrm>
                <a:off x="869724" y="4803139"/>
                <a:ext cx="441609" cy="566309"/>
              </a:xfrm>
              <a:prstGeom prst="rect">
                <a:avLst/>
              </a:prstGeom>
              <a:blipFill>
                <a:blip r:embed="rId12"/>
                <a:stretch>
                  <a:fillRect l="-2778" r="-277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80D99FAD-C432-444A-8688-7DF238B230FE}"/>
                  </a:ext>
                </a:extLst>
              </p:cNvPr>
              <p:cNvSpPr txBox="1"/>
              <p:nvPr/>
            </p:nvSpPr>
            <p:spPr>
              <a:xfrm>
                <a:off x="126148" y="910569"/>
                <a:ext cx="720390"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1</m:t>
                          </m:r>
                        </m:sub>
                      </m:sSub>
                    </m:oMath>
                  </m:oMathPara>
                </a14:m>
                <a:endParaRPr lang="en-US" sz="4000" dirty="0">
                  <a:solidFill>
                    <a:schemeClr val="tx1"/>
                  </a:solidFill>
                </a:endParaRPr>
              </a:p>
            </p:txBody>
          </p:sp>
        </mc:Choice>
        <mc:Fallback xmlns="">
          <p:sp>
            <p:nvSpPr>
              <p:cNvPr id="81" name="TextBox 80">
                <a:extLst>
                  <a:ext uri="{FF2B5EF4-FFF2-40B4-BE49-F238E27FC236}">
                    <a16:creationId xmlns:a16="http://schemas.microsoft.com/office/drawing/2014/main" id="{80D99FAD-C432-444A-8688-7DF238B230FE}"/>
                  </a:ext>
                </a:extLst>
              </p:cNvPr>
              <p:cNvSpPr txBox="1">
                <a:spLocks noRot="1" noChangeAspect="1" noMove="1" noResize="1" noEditPoints="1" noAdjustHandles="1" noChangeArrowheads="1" noChangeShapeType="1" noTextEdit="1"/>
              </p:cNvSpPr>
              <p:nvPr/>
            </p:nvSpPr>
            <p:spPr>
              <a:xfrm>
                <a:off x="126148" y="910569"/>
                <a:ext cx="720390" cy="707886"/>
              </a:xfrm>
              <a:prstGeom prst="rect">
                <a:avLst/>
              </a:prstGeom>
              <a:blipFill>
                <a:blip r:embed="rId13"/>
                <a:stretch>
                  <a:fillRect b="-7273"/>
                </a:stretch>
              </a:blipFill>
            </p:spPr>
            <p:txBody>
              <a:bodyPr/>
              <a:lstStyle/>
              <a:p>
                <a:r>
                  <a:rPr lang="en-US">
                    <a:noFill/>
                  </a:rPr>
                  <a:t> </a:t>
                </a:r>
              </a:p>
            </p:txBody>
          </p:sp>
        </mc:Fallback>
      </mc:AlternateContent>
      <p:grpSp>
        <p:nvGrpSpPr>
          <p:cNvPr id="132" name="Group 131">
            <a:extLst>
              <a:ext uri="{FF2B5EF4-FFF2-40B4-BE49-F238E27FC236}">
                <a16:creationId xmlns:a16="http://schemas.microsoft.com/office/drawing/2014/main" id="{A3874A34-B15D-6947-BD52-BF6184BA551D}"/>
              </a:ext>
            </a:extLst>
          </p:cNvPr>
          <p:cNvGrpSpPr/>
          <p:nvPr/>
        </p:nvGrpSpPr>
        <p:grpSpPr>
          <a:xfrm>
            <a:off x="748785" y="4081063"/>
            <a:ext cx="569427" cy="767315"/>
            <a:chOff x="725460" y="2263199"/>
            <a:chExt cx="569427" cy="767315"/>
          </a:xfrm>
        </p:grpSpPr>
        <p:cxnSp>
          <p:nvCxnSpPr>
            <p:cNvPr id="133" name="Straight Arrow Connector 132">
              <a:extLst>
                <a:ext uri="{FF2B5EF4-FFF2-40B4-BE49-F238E27FC236}">
                  <a16:creationId xmlns:a16="http://schemas.microsoft.com/office/drawing/2014/main" id="{6221693E-0214-DE4D-98AB-A41087B465C9}"/>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58A993CF-A830-6144-8159-F5B8BC005CCA}"/>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1D5135A6-A4C6-AF4B-95B3-ED266A3ECE2E}"/>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DEF5C1A6-47E5-E842-A192-38C875C5D1B3}"/>
              </a:ext>
            </a:extLst>
          </p:cNvPr>
          <p:cNvGrpSpPr/>
          <p:nvPr/>
        </p:nvGrpSpPr>
        <p:grpSpPr>
          <a:xfrm>
            <a:off x="767351" y="5703354"/>
            <a:ext cx="569427" cy="767315"/>
            <a:chOff x="725460" y="2263199"/>
            <a:chExt cx="569427" cy="767315"/>
          </a:xfrm>
        </p:grpSpPr>
        <p:cxnSp>
          <p:nvCxnSpPr>
            <p:cNvPr id="137" name="Straight Arrow Connector 136">
              <a:extLst>
                <a:ext uri="{FF2B5EF4-FFF2-40B4-BE49-F238E27FC236}">
                  <a16:creationId xmlns:a16="http://schemas.microsoft.com/office/drawing/2014/main" id="{42281DDB-7632-D141-98CD-E84B4B7941DC}"/>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F75047C8-E7EA-4E48-B5D8-0D221D62C5F2}"/>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C2733E66-EBAF-4E4A-8472-6E730DB5DA20}"/>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217" name="Down Arrow 216">
            <a:extLst>
              <a:ext uri="{FF2B5EF4-FFF2-40B4-BE49-F238E27FC236}">
                <a16:creationId xmlns:a16="http://schemas.microsoft.com/office/drawing/2014/main" id="{AE19D85A-96DB-304F-A016-E31D9A731B82}"/>
              </a:ext>
            </a:extLst>
          </p:cNvPr>
          <p:cNvSpPr/>
          <p:nvPr/>
        </p:nvSpPr>
        <p:spPr>
          <a:xfrm>
            <a:off x="678095" y="1390101"/>
            <a:ext cx="831518"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DC78235A-2B9B-984B-9EE5-1AD8810A2103}"/>
                  </a:ext>
                </a:extLst>
              </p:cNvPr>
              <p:cNvSpPr txBox="1"/>
              <p:nvPr/>
            </p:nvSpPr>
            <p:spPr>
              <a:xfrm>
                <a:off x="1640930" y="905048"/>
                <a:ext cx="732252"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2</m:t>
                          </m:r>
                        </m:sub>
                      </m:sSub>
                    </m:oMath>
                  </m:oMathPara>
                </a14:m>
                <a:endParaRPr lang="en-US" sz="4000" dirty="0">
                  <a:solidFill>
                    <a:schemeClr val="tx1"/>
                  </a:solidFill>
                </a:endParaRPr>
              </a:p>
            </p:txBody>
          </p:sp>
        </mc:Choice>
        <mc:Fallback xmlns="">
          <p:sp>
            <p:nvSpPr>
              <p:cNvPr id="83" name="TextBox 82">
                <a:extLst>
                  <a:ext uri="{FF2B5EF4-FFF2-40B4-BE49-F238E27FC236}">
                    <a16:creationId xmlns:a16="http://schemas.microsoft.com/office/drawing/2014/main" id="{DC78235A-2B9B-984B-9EE5-1AD8810A2103}"/>
                  </a:ext>
                </a:extLst>
              </p:cNvPr>
              <p:cNvSpPr txBox="1">
                <a:spLocks noRot="1" noChangeAspect="1" noMove="1" noResize="1" noEditPoints="1" noAdjustHandles="1" noChangeArrowheads="1" noChangeShapeType="1" noTextEdit="1"/>
              </p:cNvSpPr>
              <p:nvPr/>
            </p:nvSpPr>
            <p:spPr>
              <a:xfrm>
                <a:off x="1640930" y="905048"/>
                <a:ext cx="732252" cy="707886"/>
              </a:xfrm>
              <a:prstGeom prst="rect">
                <a:avLst/>
              </a:prstGeom>
              <a:blipFill>
                <a:blip r:embed="rId14"/>
                <a:stretch>
                  <a:fillRect b="-5263"/>
                </a:stretch>
              </a:blipFill>
            </p:spPr>
            <p:txBody>
              <a:bodyPr/>
              <a:lstStyle/>
              <a:p>
                <a:r>
                  <a:rPr lang="en-US">
                    <a:noFill/>
                  </a:rPr>
                  <a:t> </a:t>
                </a:r>
              </a:p>
            </p:txBody>
          </p:sp>
        </mc:Fallback>
      </mc:AlternateContent>
      <p:sp>
        <p:nvSpPr>
          <p:cNvPr id="88" name="Rectangle 87">
            <a:extLst>
              <a:ext uri="{FF2B5EF4-FFF2-40B4-BE49-F238E27FC236}">
                <a16:creationId xmlns:a16="http://schemas.microsoft.com/office/drawing/2014/main" id="{113546AF-6DC4-9740-AAD7-D1C46660C0B5}"/>
              </a:ext>
            </a:extLst>
          </p:cNvPr>
          <p:cNvSpPr>
            <a:spLocks noChangeAspect="1"/>
          </p:cNvSpPr>
          <p:nvPr/>
        </p:nvSpPr>
        <p:spPr>
          <a:xfrm>
            <a:off x="2023581" y="1615261"/>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815BE94F-501C-1D48-9E35-7EA3538CE3E7}"/>
              </a:ext>
            </a:extLst>
          </p:cNvPr>
          <p:cNvSpPr>
            <a:spLocks noChangeAspect="1"/>
          </p:cNvSpPr>
          <p:nvPr/>
        </p:nvSpPr>
        <p:spPr>
          <a:xfrm>
            <a:off x="2084698" y="2303556"/>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C851C23-53A5-4549-8A54-DE9219F137D8}"/>
              </a:ext>
            </a:extLst>
          </p:cNvPr>
          <p:cNvSpPr>
            <a:spLocks noChangeAspect="1"/>
          </p:cNvSpPr>
          <p:nvPr/>
        </p:nvSpPr>
        <p:spPr>
          <a:xfrm>
            <a:off x="2233499" y="4888428"/>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BC880AE4-4A57-D849-A832-6514931352F3}"/>
                  </a:ext>
                </a:extLst>
              </p:cNvPr>
              <p:cNvSpPr txBox="1">
                <a:spLocks noChangeAspect="1"/>
              </p:cNvSpPr>
              <p:nvPr/>
            </p:nvSpPr>
            <p:spPr>
              <a:xfrm>
                <a:off x="2314741" y="2318758"/>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94" name="TextBox 93">
                <a:extLst>
                  <a:ext uri="{FF2B5EF4-FFF2-40B4-BE49-F238E27FC236}">
                    <a16:creationId xmlns:a16="http://schemas.microsoft.com/office/drawing/2014/main" id="{BC880AE4-4A57-D849-A832-6514931352F3}"/>
                  </a:ext>
                </a:extLst>
              </p:cNvPr>
              <p:cNvSpPr txBox="1">
                <a:spLocks noRot="1" noChangeAspect="1" noMove="1" noResize="1" noEditPoints="1" noAdjustHandles="1" noChangeArrowheads="1" noChangeShapeType="1" noTextEdit="1"/>
              </p:cNvSpPr>
              <p:nvPr/>
            </p:nvSpPr>
            <p:spPr>
              <a:xfrm>
                <a:off x="2314741" y="2318758"/>
                <a:ext cx="673518" cy="812530"/>
              </a:xfrm>
              <a:prstGeom prst="rect">
                <a:avLst/>
              </a:prstGeom>
              <a:blipFill>
                <a:blip r:embed="rId15"/>
                <a:stretch>
                  <a:fillRect l="-22222" r="-22222"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DB4AA7C1-EA28-8A48-9794-73A514DC30F4}"/>
                  </a:ext>
                </a:extLst>
              </p:cNvPr>
              <p:cNvSpPr txBox="1">
                <a:spLocks noChangeAspect="1"/>
              </p:cNvSpPr>
              <p:nvPr/>
            </p:nvSpPr>
            <p:spPr>
              <a:xfrm>
                <a:off x="2393799" y="4829061"/>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95" name="TextBox 94">
                <a:extLst>
                  <a:ext uri="{FF2B5EF4-FFF2-40B4-BE49-F238E27FC236}">
                    <a16:creationId xmlns:a16="http://schemas.microsoft.com/office/drawing/2014/main" id="{DB4AA7C1-EA28-8A48-9794-73A514DC30F4}"/>
                  </a:ext>
                </a:extLst>
              </p:cNvPr>
              <p:cNvSpPr txBox="1">
                <a:spLocks noRot="1" noChangeAspect="1" noMove="1" noResize="1" noEditPoints="1" noAdjustHandles="1" noChangeArrowheads="1" noChangeShapeType="1" noTextEdit="1"/>
              </p:cNvSpPr>
              <p:nvPr/>
            </p:nvSpPr>
            <p:spPr>
              <a:xfrm>
                <a:off x="2393799" y="4829061"/>
                <a:ext cx="441609" cy="566309"/>
              </a:xfrm>
              <a:prstGeom prst="rect">
                <a:avLst/>
              </a:prstGeom>
              <a:blipFill>
                <a:blip r:embed="rId12"/>
                <a:stretch>
                  <a:fillRect l="-2778" r="-2778" b="-13043"/>
                </a:stretch>
              </a:blipFill>
            </p:spPr>
            <p:txBody>
              <a:bodyPr/>
              <a:lstStyle/>
              <a:p>
                <a:r>
                  <a:rPr lang="en-US">
                    <a:noFill/>
                  </a:rPr>
                  <a:t> </a:t>
                </a:r>
              </a:p>
            </p:txBody>
          </p:sp>
        </mc:Fallback>
      </mc:AlternateContent>
      <p:grpSp>
        <p:nvGrpSpPr>
          <p:cNvPr id="144" name="Group 143">
            <a:extLst>
              <a:ext uri="{FF2B5EF4-FFF2-40B4-BE49-F238E27FC236}">
                <a16:creationId xmlns:a16="http://schemas.microsoft.com/office/drawing/2014/main" id="{4A940644-10D9-2545-91DF-357BFBDA27FC}"/>
              </a:ext>
            </a:extLst>
          </p:cNvPr>
          <p:cNvGrpSpPr/>
          <p:nvPr/>
        </p:nvGrpSpPr>
        <p:grpSpPr>
          <a:xfrm>
            <a:off x="2322224" y="4082353"/>
            <a:ext cx="569427" cy="767315"/>
            <a:chOff x="725460" y="2263199"/>
            <a:chExt cx="569427" cy="767315"/>
          </a:xfrm>
        </p:grpSpPr>
        <p:cxnSp>
          <p:nvCxnSpPr>
            <p:cNvPr id="145" name="Straight Arrow Connector 144">
              <a:extLst>
                <a:ext uri="{FF2B5EF4-FFF2-40B4-BE49-F238E27FC236}">
                  <a16:creationId xmlns:a16="http://schemas.microsoft.com/office/drawing/2014/main" id="{0B4AA9CB-9936-B247-8FB0-138A1D85D465}"/>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3E8E9651-5D9F-1148-8DDE-C597DC8A0EC3}"/>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59A291EC-1E1A-D341-9DF4-3DCE3904826D}"/>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511C9FBC-3304-354B-ADD3-2DC9A3E2BDD4}"/>
              </a:ext>
            </a:extLst>
          </p:cNvPr>
          <p:cNvGrpSpPr/>
          <p:nvPr/>
        </p:nvGrpSpPr>
        <p:grpSpPr>
          <a:xfrm>
            <a:off x="2340790" y="5729359"/>
            <a:ext cx="569427" cy="767315"/>
            <a:chOff x="725460" y="2263199"/>
            <a:chExt cx="569427" cy="767315"/>
          </a:xfrm>
        </p:grpSpPr>
        <p:cxnSp>
          <p:nvCxnSpPr>
            <p:cNvPr id="149" name="Straight Arrow Connector 148">
              <a:extLst>
                <a:ext uri="{FF2B5EF4-FFF2-40B4-BE49-F238E27FC236}">
                  <a16:creationId xmlns:a16="http://schemas.microsoft.com/office/drawing/2014/main" id="{9E36A279-D7BA-7340-A4EF-3F308461EC8B}"/>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8FE2D1CC-2068-5B4B-9BB1-1EF7E2760A6B}"/>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F964D032-DE6E-E043-B88B-5EB2304267E1}"/>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218" name="Down Arrow 217">
            <a:extLst>
              <a:ext uri="{FF2B5EF4-FFF2-40B4-BE49-F238E27FC236}">
                <a16:creationId xmlns:a16="http://schemas.microsoft.com/office/drawing/2014/main" id="{8A675AD1-A6B6-CF47-8991-88D4F5398B8C}"/>
              </a:ext>
            </a:extLst>
          </p:cNvPr>
          <p:cNvSpPr/>
          <p:nvPr/>
        </p:nvSpPr>
        <p:spPr>
          <a:xfrm>
            <a:off x="2220165" y="1397512"/>
            <a:ext cx="831518"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own Arrow 218">
            <a:extLst>
              <a:ext uri="{FF2B5EF4-FFF2-40B4-BE49-F238E27FC236}">
                <a16:creationId xmlns:a16="http://schemas.microsoft.com/office/drawing/2014/main" id="{C66E328C-825F-8A47-AE6F-3FA72163442B}"/>
              </a:ext>
            </a:extLst>
          </p:cNvPr>
          <p:cNvSpPr/>
          <p:nvPr/>
        </p:nvSpPr>
        <p:spPr>
          <a:xfrm>
            <a:off x="5465595" y="1396163"/>
            <a:ext cx="831518"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own Arrow 223">
            <a:extLst>
              <a:ext uri="{FF2B5EF4-FFF2-40B4-BE49-F238E27FC236}">
                <a16:creationId xmlns:a16="http://schemas.microsoft.com/office/drawing/2014/main" id="{59CF51D1-B4DA-494F-B0A8-D91C4FC5D74E}"/>
              </a:ext>
            </a:extLst>
          </p:cNvPr>
          <p:cNvSpPr/>
          <p:nvPr/>
        </p:nvSpPr>
        <p:spPr>
          <a:xfrm>
            <a:off x="7346357" y="1359253"/>
            <a:ext cx="236843"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39E59042-9036-BE44-A4B9-79CF6A52BD60}"/>
                  </a:ext>
                </a:extLst>
              </p:cNvPr>
              <p:cNvSpPr txBox="1"/>
              <p:nvPr/>
            </p:nvSpPr>
            <p:spPr>
              <a:xfrm>
                <a:off x="3152582" y="909164"/>
                <a:ext cx="732252"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3</m:t>
                          </m:r>
                        </m:sub>
                      </m:sSub>
                    </m:oMath>
                  </m:oMathPara>
                </a14:m>
                <a:endParaRPr lang="en-US" sz="4000" dirty="0">
                  <a:solidFill>
                    <a:schemeClr val="tx1"/>
                  </a:solidFill>
                </a:endParaRPr>
              </a:p>
            </p:txBody>
          </p:sp>
        </mc:Choice>
        <mc:Fallback xmlns="">
          <p:sp>
            <p:nvSpPr>
              <p:cNvPr id="236" name="TextBox 235">
                <a:extLst>
                  <a:ext uri="{FF2B5EF4-FFF2-40B4-BE49-F238E27FC236}">
                    <a16:creationId xmlns:a16="http://schemas.microsoft.com/office/drawing/2014/main" id="{39E59042-9036-BE44-A4B9-79CF6A52BD60}"/>
                  </a:ext>
                </a:extLst>
              </p:cNvPr>
              <p:cNvSpPr txBox="1">
                <a:spLocks noRot="1" noChangeAspect="1" noMove="1" noResize="1" noEditPoints="1" noAdjustHandles="1" noChangeArrowheads="1" noChangeShapeType="1" noTextEdit="1"/>
              </p:cNvSpPr>
              <p:nvPr/>
            </p:nvSpPr>
            <p:spPr>
              <a:xfrm>
                <a:off x="3152582" y="909164"/>
                <a:ext cx="732252" cy="707886"/>
              </a:xfrm>
              <a:prstGeom prst="rect">
                <a:avLst/>
              </a:prstGeom>
              <a:blipFill>
                <a:blip r:embed="rId16"/>
                <a:stretch>
                  <a:fillRect b="-7273"/>
                </a:stretch>
              </a:blipFill>
            </p:spPr>
            <p:txBody>
              <a:bodyPr/>
              <a:lstStyle/>
              <a:p>
                <a:r>
                  <a:rPr lang="en-US">
                    <a:noFill/>
                  </a:rPr>
                  <a:t> </a:t>
                </a:r>
              </a:p>
            </p:txBody>
          </p:sp>
        </mc:Fallback>
      </mc:AlternateContent>
      <p:sp>
        <p:nvSpPr>
          <p:cNvPr id="237" name="Rectangle 236">
            <a:extLst>
              <a:ext uri="{FF2B5EF4-FFF2-40B4-BE49-F238E27FC236}">
                <a16:creationId xmlns:a16="http://schemas.microsoft.com/office/drawing/2014/main" id="{02EB67C7-5D91-8F4B-862D-F5FB0C95CE60}"/>
              </a:ext>
            </a:extLst>
          </p:cNvPr>
          <p:cNvSpPr>
            <a:spLocks noChangeAspect="1"/>
          </p:cNvSpPr>
          <p:nvPr/>
        </p:nvSpPr>
        <p:spPr>
          <a:xfrm>
            <a:off x="3535233" y="1619377"/>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Oval 237">
            <a:extLst>
              <a:ext uri="{FF2B5EF4-FFF2-40B4-BE49-F238E27FC236}">
                <a16:creationId xmlns:a16="http://schemas.microsoft.com/office/drawing/2014/main" id="{D2A63F69-3ED4-A34C-BE55-F5ECC49718C8}"/>
              </a:ext>
            </a:extLst>
          </p:cNvPr>
          <p:cNvSpPr>
            <a:spLocks noChangeAspect="1"/>
          </p:cNvSpPr>
          <p:nvPr/>
        </p:nvSpPr>
        <p:spPr>
          <a:xfrm>
            <a:off x="3596350" y="2307672"/>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723E49FA-524E-DF43-BBE5-7A761EC7FC5A}"/>
              </a:ext>
            </a:extLst>
          </p:cNvPr>
          <p:cNvSpPr>
            <a:spLocks noChangeAspect="1"/>
          </p:cNvSpPr>
          <p:nvPr/>
        </p:nvSpPr>
        <p:spPr>
          <a:xfrm>
            <a:off x="3745151" y="4892544"/>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40" name="TextBox 239">
                <a:extLst>
                  <a:ext uri="{FF2B5EF4-FFF2-40B4-BE49-F238E27FC236}">
                    <a16:creationId xmlns:a16="http://schemas.microsoft.com/office/drawing/2014/main" id="{9E3EEFE9-E2AD-C74A-B6EA-B235DC2E8468}"/>
                  </a:ext>
                </a:extLst>
              </p:cNvPr>
              <p:cNvSpPr txBox="1">
                <a:spLocks noChangeAspect="1"/>
              </p:cNvSpPr>
              <p:nvPr/>
            </p:nvSpPr>
            <p:spPr>
              <a:xfrm>
                <a:off x="3826393" y="2322874"/>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240" name="TextBox 239">
                <a:extLst>
                  <a:ext uri="{FF2B5EF4-FFF2-40B4-BE49-F238E27FC236}">
                    <a16:creationId xmlns:a16="http://schemas.microsoft.com/office/drawing/2014/main" id="{9E3EEFE9-E2AD-C74A-B6EA-B235DC2E8468}"/>
                  </a:ext>
                </a:extLst>
              </p:cNvPr>
              <p:cNvSpPr txBox="1">
                <a:spLocks noRot="1" noChangeAspect="1" noMove="1" noResize="1" noEditPoints="1" noAdjustHandles="1" noChangeArrowheads="1" noChangeShapeType="1" noTextEdit="1"/>
              </p:cNvSpPr>
              <p:nvPr/>
            </p:nvSpPr>
            <p:spPr>
              <a:xfrm>
                <a:off x="3826393" y="2322874"/>
                <a:ext cx="673518" cy="812530"/>
              </a:xfrm>
              <a:prstGeom prst="rect">
                <a:avLst/>
              </a:prstGeom>
              <a:blipFill>
                <a:blip r:embed="rId17"/>
                <a:stretch>
                  <a:fillRect l="-22222" r="-22222"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154A7A3E-B649-D845-94B7-F5C7544B6F71}"/>
                  </a:ext>
                </a:extLst>
              </p:cNvPr>
              <p:cNvSpPr txBox="1">
                <a:spLocks noChangeAspect="1"/>
              </p:cNvSpPr>
              <p:nvPr/>
            </p:nvSpPr>
            <p:spPr>
              <a:xfrm>
                <a:off x="3905451" y="4833177"/>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241" name="TextBox 240">
                <a:extLst>
                  <a:ext uri="{FF2B5EF4-FFF2-40B4-BE49-F238E27FC236}">
                    <a16:creationId xmlns:a16="http://schemas.microsoft.com/office/drawing/2014/main" id="{154A7A3E-B649-D845-94B7-F5C7544B6F71}"/>
                  </a:ext>
                </a:extLst>
              </p:cNvPr>
              <p:cNvSpPr txBox="1">
                <a:spLocks noRot="1" noChangeAspect="1" noMove="1" noResize="1" noEditPoints="1" noAdjustHandles="1" noChangeArrowheads="1" noChangeShapeType="1" noTextEdit="1"/>
              </p:cNvSpPr>
              <p:nvPr/>
            </p:nvSpPr>
            <p:spPr>
              <a:xfrm>
                <a:off x="3905451" y="4833177"/>
                <a:ext cx="441609" cy="566309"/>
              </a:xfrm>
              <a:prstGeom prst="rect">
                <a:avLst/>
              </a:prstGeom>
              <a:blipFill>
                <a:blip r:embed="rId18"/>
                <a:stretch>
                  <a:fillRect l="-5714" r="-2857" b="-15556"/>
                </a:stretch>
              </a:blipFill>
            </p:spPr>
            <p:txBody>
              <a:bodyPr/>
              <a:lstStyle/>
              <a:p>
                <a:r>
                  <a:rPr lang="en-US">
                    <a:noFill/>
                  </a:rPr>
                  <a:t> </a:t>
                </a:r>
              </a:p>
            </p:txBody>
          </p:sp>
        </mc:Fallback>
      </mc:AlternateContent>
      <p:grpSp>
        <p:nvGrpSpPr>
          <p:cNvPr id="242" name="Group 241">
            <a:extLst>
              <a:ext uri="{FF2B5EF4-FFF2-40B4-BE49-F238E27FC236}">
                <a16:creationId xmlns:a16="http://schemas.microsoft.com/office/drawing/2014/main" id="{D0E9092E-4EC6-7C43-832F-D6A0E6DBD25B}"/>
              </a:ext>
            </a:extLst>
          </p:cNvPr>
          <p:cNvGrpSpPr/>
          <p:nvPr/>
        </p:nvGrpSpPr>
        <p:grpSpPr>
          <a:xfrm>
            <a:off x="3833876" y="4086469"/>
            <a:ext cx="569427" cy="767315"/>
            <a:chOff x="725460" y="2263199"/>
            <a:chExt cx="569427" cy="767315"/>
          </a:xfrm>
        </p:grpSpPr>
        <p:cxnSp>
          <p:nvCxnSpPr>
            <p:cNvPr id="250" name="Straight Arrow Connector 249">
              <a:extLst>
                <a:ext uri="{FF2B5EF4-FFF2-40B4-BE49-F238E27FC236}">
                  <a16:creationId xmlns:a16="http://schemas.microsoft.com/office/drawing/2014/main" id="{C825F4CE-D6B8-1D45-85A6-789311E24F06}"/>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AE123450-31E4-894A-A528-AEAEA740B1AC}"/>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748E81C4-EDD1-AD47-B51F-266630BF628F}"/>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A37CBFCF-9380-B646-AAE0-2456D796B763}"/>
              </a:ext>
            </a:extLst>
          </p:cNvPr>
          <p:cNvGrpSpPr/>
          <p:nvPr/>
        </p:nvGrpSpPr>
        <p:grpSpPr>
          <a:xfrm>
            <a:off x="3852442" y="5733475"/>
            <a:ext cx="569427" cy="767315"/>
            <a:chOff x="725460" y="2263199"/>
            <a:chExt cx="569427" cy="767315"/>
          </a:xfrm>
        </p:grpSpPr>
        <p:cxnSp>
          <p:nvCxnSpPr>
            <p:cNvPr id="247" name="Straight Arrow Connector 246">
              <a:extLst>
                <a:ext uri="{FF2B5EF4-FFF2-40B4-BE49-F238E27FC236}">
                  <a16:creationId xmlns:a16="http://schemas.microsoft.com/office/drawing/2014/main" id="{DDE78133-836F-6348-B78D-A59C9B4FBE7C}"/>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77DA1108-7F86-C34D-91F5-50A320334003}"/>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8146270B-2D98-0B4D-AA94-36C960ECCEAD}"/>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246" name="Down Arrow 245">
            <a:extLst>
              <a:ext uri="{FF2B5EF4-FFF2-40B4-BE49-F238E27FC236}">
                <a16:creationId xmlns:a16="http://schemas.microsoft.com/office/drawing/2014/main" id="{A771CFF5-7C8D-3C40-81BE-F856D1562EFD}"/>
              </a:ext>
            </a:extLst>
          </p:cNvPr>
          <p:cNvSpPr/>
          <p:nvPr/>
        </p:nvSpPr>
        <p:spPr>
          <a:xfrm>
            <a:off x="3731817" y="1401628"/>
            <a:ext cx="831518"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F5689FCE-7070-2847-89A9-64A42A1FC11C}"/>
                  </a:ext>
                </a:extLst>
              </p:cNvPr>
              <p:cNvSpPr txBox="1"/>
              <p:nvPr/>
            </p:nvSpPr>
            <p:spPr>
              <a:xfrm>
                <a:off x="8092794" y="939399"/>
                <a:ext cx="732252"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3</m:t>
                          </m:r>
                        </m:sub>
                      </m:sSub>
                    </m:oMath>
                  </m:oMathPara>
                </a14:m>
                <a:endParaRPr lang="en-US" sz="4000" dirty="0">
                  <a:solidFill>
                    <a:schemeClr val="tx1"/>
                  </a:solidFill>
                </a:endParaRPr>
              </a:p>
            </p:txBody>
          </p:sp>
        </mc:Choice>
        <mc:Fallback xmlns="">
          <p:sp>
            <p:nvSpPr>
              <p:cNvPr id="254" name="TextBox 253">
                <a:extLst>
                  <a:ext uri="{FF2B5EF4-FFF2-40B4-BE49-F238E27FC236}">
                    <a16:creationId xmlns:a16="http://schemas.microsoft.com/office/drawing/2014/main" id="{F5689FCE-7070-2847-89A9-64A42A1FC11C}"/>
                  </a:ext>
                </a:extLst>
              </p:cNvPr>
              <p:cNvSpPr txBox="1">
                <a:spLocks noRot="1" noChangeAspect="1" noMove="1" noResize="1" noEditPoints="1" noAdjustHandles="1" noChangeArrowheads="1" noChangeShapeType="1" noTextEdit="1"/>
              </p:cNvSpPr>
              <p:nvPr/>
            </p:nvSpPr>
            <p:spPr>
              <a:xfrm>
                <a:off x="8092794" y="939399"/>
                <a:ext cx="732252" cy="707886"/>
              </a:xfrm>
              <a:prstGeom prst="rect">
                <a:avLst/>
              </a:prstGeom>
              <a:blipFill>
                <a:blip r:embed="rId19"/>
                <a:stretch>
                  <a:fillRect b="-5263"/>
                </a:stretch>
              </a:blipFill>
            </p:spPr>
            <p:txBody>
              <a:bodyPr/>
              <a:lstStyle/>
              <a:p>
                <a:r>
                  <a:rPr lang="en-US">
                    <a:noFill/>
                  </a:rPr>
                  <a:t> </a:t>
                </a:r>
              </a:p>
            </p:txBody>
          </p:sp>
        </mc:Fallback>
      </mc:AlternateContent>
      <p:sp>
        <p:nvSpPr>
          <p:cNvPr id="255" name="Rectangle 254">
            <a:extLst>
              <a:ext uri="{FF2B5EF4-FFF2-40B4-BE49-F238E27FC236}">
                <a16:creationId xmlns:a16="http://schemas.microsoft.com/office/drawing/2014/main" id="{D8E6DC58-5FE8-FA4A-B620-312062D3E9B4}"/>
              </a:ext>
            </a:extLst>
          </p:cNvPr>
          <p:cNvSpPr>
            <a:spLocks noChangeAspect="1"/>
          </p:cNvSpPr>
          <p:nvPr/>
        </p:nvSpPr>
        <p:spPr>
          <a:xfrm>
            <a:off x="8390490" y="1576126"/>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Oval 255">
            <a:extLst>
              <a:ext uri="{FF2B5EF4-FFF2-40B4-BE49-F238E27FC236}">
                <a16:creationId xmlns:a16="http://schemas.microsoft.com/office/drawing/2014/main" id="{093FDB2F-15BB-844A-BF07-77C8FD8BCC75}"/>
              </a:ext>
            </a:extLst>
          </p:cNvPr>
          <p:cNvSpPr>
            <a:spLocks noChangeAspect="1"/>
          </p:cNvSpPr>
          <p:nvPr/>
        </p:nvSpPr>
        <p:spPr>
          <a:xfrm>
            <a:off x="8434441" y="2330897"/>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2C51C388-3399-6B42-AC42-9F06201A486D}"/>
              </a:ext>
            </a:extLst>
          </p:cNvPr>
          <p:cNvSpPr>
            <a:spLocks noChangeAspect="1"/>
          </p:cNvSpPr>
          <p:nvPr/>
        </p:nvSpPr>
        <p:spPr>
          <a:xfrm>
            <a:off x="8611501" y="4883686"/>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46FE8408-B24E-7342-93E1-035318A11DF3}"/>
                  </a:ext>
                </a:extLst>
              </p:cNvPr>
              <p:cNvSpPr txBox="1">
                <a:spLocks noChangeAspect="1"/>
              </p:cNvSpPr>
              <p:nvPr/>
            </p:nvSpPr>
            <p:spPr>
              <a:xfrm>
                <a:off x="8664484" y="2346099"/>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258" name="TextBox 257">
                <a:extLst>
                  <a:ext uri="{FF2B5EF4-FFF2-40B4-BE49-F238E27FC236}">
                    <a16:creationId xmlns:a16="http://schemas.microsoft.com/office/drawing/2014/main" id="{46FE8408-B24E-7342-93E1-035318A11DF3}"/>
                  </a:ext>
                </a:extLst>
              </p:cNvPr>
              <p:cNvSpPr txBox="1">
                <a:spLocks noRot="1" noChangeAspect="1" noMove="1" noResize="1" noEditPoints="1" noAdjustHandles="1" noChangeArrowheads="1" noChangeShapeType="1" noTextEdit="1"/>
              </p:cNvSpPr>
              <p:nvPr/>
            </p:nvSpPr>
            <p:spPr>
              <a:xfrm>
                <a:off x="8664484" y="2346099"/>
                <a:ext cx="673518" cy="812530"/>
              </a:xfrm>
              <a:prstGeom prst="rect">
                <a:avLst/>
              </a:prstGeom>
              <a:blipFill>
                <a:blip r:embed="rId17"/>
                <a:stretch>
                  <a:fillRect l="-22222" r="-22222"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C754A643-3443-4744-8C47-31B7086534B7}"/>
                  </a:ext>
                </a:extLst>
              </p:cNvPr>
              <p:cNvSpPr txBox="1">
                <a:spLocks noChangeAspect="1"/>
              </p:cNvSpPr>
              <p:nvPr/>
            </p:nvSpPr>
            <p:spPr>
              <a:xfrm>
                <a:off x="8771801" y="4824319"/>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259" name="TextBox 258">
                <a:extLst>
                  <a:ext uri="{FF2B5EF4-FFF2-40B4-BE49-F238E27FC236}">
                    <a16:creationId xmlns:a16="http://schemas.microsoft.com/office/drawing/2014/main" id="{C754A643-3443-4744-8C47-31B7086534B7}"/>
                  </a:ext>
                </a:extLst>
              </p:cNvPr>
              <p:cNvSpPr txBox="1">
                <a:spLocks noRot="1" noChangeAspect="1" noMove="1" noResize="1" noEditPoints="1" noAdjustHandles="1" noChangeArrowheads="1" noChangeShapeType="1" noTextEdit="1"/>
              </p:cNvSpPr>
              <p:nvPr/>
            </p:nvSpPr>
            <p:spPr>
              <a:xfrm>
                <a:off x="8771801" y="4824319"/>
                <a:ext cx="441609" cy="566309"/>
              </a:xfrm>
              <a:prstGeom prst="rect">
                <a:avLst/>
              </a:prstGeom>
              <a:blipFill>
                <a:blip r:embed="rId20"/>
                <a:stretch>
                  <a:fillRect l="-5714" r="-2857" b="-15556"/>
                </a:stretch>
              </a:blipFill>
            </p:spPr>
            <p:txBody>
              <a:bodyPr/>
              <a:lstStyle/>
              <a:p>
                <a:r>
                  <a:rPr lang="en-US">
                    <a:noFill/>
                  </a:rPr>
                  <a:t> </a:t>
                </a:r>
              </a:p>
            </p:txBody>
          </p:sp>
        </mc:Fallback>
      </mc:AlternateContent>
      <p:grpSp>
        <p:nvGrpSpPr>
          <p:cNvPr id="260" name="Group 259">
            <a:extLst>
              <a:ext uri="{FF2B5EF4-FFF2-40B4-BE49-F238E27FC236}">
                <a16:creationId xmlns:a16="http://schemas.microsoft.com/office/drawing/2014/main" id="{323CD7BA-9420-1544-B77B-AFA57D0510AC}"/>
              </a:ext>
            </a:extLst>
          </p:cNvPr>
          <p:cNvGrpSpPr/>
          <p:nvPr/>
        </p:nvGrpSpPr>
        <p:grpSpPr>
          <a:xfrm>
            <a:off x="8665211" y="3691339"/>
            <a:ext cx="569427" cy="767315"/>
            <a:chOff x="725460" y="2263199"/>
            <a:chExt cx="569427" cy="767315"/>
          </a:xfrm>
        </p:grpSpPr>
        <p:cxnSp>
          <p:nvCxnSpPr>
            <p:cNvPr id="261" name="Straight Arrow Connector 260">
              <a:extLst>
                <a:ext uri="{FF2B5EF4-FFF2-40B4-BE49-F238E27FC236}">
                  <a16:creationId xmlns:a16="http://schemas.microsoft.com/office/drawing/2014/main" id="{219A699F-858C-C647-BE4A-76F4FE064E85}"/>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222F55AA-0EBC-AA4D-A167-C13D895EDB5A}"/>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8F76E22C-23FE-0E4E-8BA8-52357D035DCC}"/>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D1C2C82B-84A5-7347-B0CB-918C54453F2B}"/>
              </a:ext>
            </a:extLst>
          </p:cNvPr>
          <p:cNvGrpSpPr/>
          <p:nvPr/>
        </p:nvGrpSpPr>
        <p:grpSpPr>
          <a:xfrm>
            <a:off x="8683777" y="5746119"/>
            <a:ext cx="569427" cy="767315"/>
            <a:chOff x="725460" y="2263199"/>
            <a:chExt cx="569427" cy="767315"/>
          </a:xfrm>
        </p:grpSpPr>
        <p:cxnSp>
          <p:nvCxnSpPr>
            <p:cNvPr id="265" name="Straight Arrow Connector 264">
              <a:extLst>
                <a:ext uri="{FF2B5EF4-FFF2-40B4-BE49-F238E27FC236}">
                  <a16:creationId xmlns:a16="http://schemas.microsoft.com/office/drawing/2014/main" id="{1B7AE591-13E2-7449-90DE-FBD96D51CD1A}"/>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F2A77E4A-8BB1-434E-A665-4B7A313E4DBE}"/>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B889DA81-DF57-9B48-B87C-D1A0B8EAEAFB}"/>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268" name="Down Arrow 267">
            <a:extLst>
              <a:ext uri="{FF2B5EF4-FFF2-40B4-BE49-F238E27FC236}">
                <a16:creationId xmlns:a16="http://schemas.microsoft.com/office/drawing/2014/main" id="{593F0845-4EC4-FB41-AC4B-591CB075D634}"/>
              </a:ext>
            </a:extLst>
          </p:cNvPr>
          <p:cNvSpPr/>
          <p:nvPr/>
        </p:nvSpPr>
        <p:spPr>
          <a:xfrm>
            <a:off x="8583633" y="1424993"/>
            <a:ext cx="831518"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51940934-B3DE-6244-945C-E4071D22AAE2}"/>
              </a:ext>
            </a:extLst>
          </p:cNvPr>
          <p:cNvSpPr>
            <a:spLocks noChangeAspect="1"/>
          </p:cNvSpPr>
          <p:nvPr/>
        </p:nvSpPr>
        <p:spPr>
          <a:xfrm>
            <a:off x="7058587" y="2439586"/>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76" name="TextBox 275">
                <a:extLst>
                  <a:ext uri="{FF2B5EF4-FFF2-40B4-BE49-F238E27FC236}">
                    <a16:creationId xmlns:a16="http://schemas.microsoft.com/office/drawing/2014/main" id="{11BD61B9-C966-C048-BC58-E2A57EF9AF49}"/>
                  </a:ext>
                </a:extLst>
              </p:cNvPr>
              <p:cNvSpPr txBox="1">
                <a:spLocks noChangeAspect="1"/>
              </p:cNvSpPr>
              <p:nvPr/>
            </p:nvSpPr>
            <p:spPr>
              <a:xfrm>
                <a:off x="7218887" y="2380219"/>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276" name="TextBox 275">
                <a:extLst>
                  <a:ext uri="{FF2B5EF4-FFF2-40B4-BE49-F238E27FC236}">
                    <a16:creationId xmlns:a16="http://schemas.microsoft.com/office/drawing/2014/main" id="{11BD61B9-C966-C048-BC58-E2A57EF9AF49}"/>
                  </a:ext>
                </a:extLst>
              </p:cNvPr>
              <p:cNvSpPr txBox="1">
                <a:spLocks noRot="1" noChangeAspect="1" noMove="1" noResize="1" noEditPoints="1" noAdjustHandles="1" noChangeArrowheads="1" noChangeShapeType="1" noTextEdit="1"/>
              </p:cNvSpPr>
              <p:nvPr/>
            </p:nvSpPr>
            <p:spPr>
              <a:xfrm>
                <a:off x="7218887" y="2380219"/>
                <a:ext cx="441609" cy="566309"/>
              </a:xfrm>
              <a:prstGeom prst="rect">
                <a:avLst/>
              </a:prstGeom>
              <a:blipFill>
                <a:blip r:embed="rId21"/>
                <a:stretch>
                  <a:fillRect l="-2778" b="-13043"/>
                </a:stretch>
              </a:blipFill>
            </p:spPr>
            <p:txBody>
              <a:bodyPr/>
              <a:lstStyle/>
              <a:p>
                <a:r>
                  <a:rPr lang="en-US">
                    <a:noFill/>
                  </a:rPr>
                  <a:t> </a:t>
                </a:r>
              </a:p>
            </p:txBody>
          </p:sp>
        </mc:Fallback>
      </mc:AlternateContent>
      <p:cxnSp>
        <p:nvCxnSpPr>
          <p:cNvPr id="278" name="Straight Arrow Connector 277">
            <a:extLst>
              <a:ext uri="{FF2B5EF4-FFF2-40B4-BE49-F238E27FC236}">
                <a16:creationId xmlns:a16="http://schemas.microsoft.com/office/drawing/2014/main" id="{69062ECA-958D-744B-9F49-93E9DDA181CE}"/>
              </a:ext>
            </a:extLst>
          </p:cNvPr>
          <p:cNvCxnSpPr>
            <a:cxnSpLocks/>
          </p:cNvCxnSpPr>
          <p:nvPr/>
        </p:nvCxnSpPr>
        <p:spPr>
          <a:xfrm>
            <a:off x="6280711" y="3390660"/>
            <a:ext cx="777876" cy="1267869"/>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0" name="TextBox 279">
            <a:extLst>
              <a:ext uri="{FF2B5EF4-FFF2-40B4-BE49-F238E27FC236}">
                <a16:creationId xmlns:a16="http://schemas.microsoft.com/office/drawing/2014/main" id="{FA9EC977-FDC8-314B-92ED-6C75267BFA4E}"/>
              </a:ext>
            </a:extLst>
          </p:cNvPr>
          <p:cNvSpPr txBox="1"/>
          <p:nvPr/>
        </p:nvSpPr>
        <p:spPr>
          <a:xfrm>
            <a:off x="743847" y="3685130"/>
            <a:ext cx="661714" cy="369332"/>
          </a:xfrm>
          <a:prstGeom prst="rect">
            <a:avLst/>
          </a:prstGeom>
          <a:solidFill>
            <a:srgbClr val="FF0000"/>
          </a:solidFill>
        </p:spPr>
        <p:txBody>
          <a:bodyPr wrap="square" rtlCol="0">
            <a:spAutoFit/>
          </a:bodyPr>
          <a:lstStyle/>
          <a:p>
            <a:r>
              <a:rPr lang="en-US" dirty="0">
                <a:solidFill>
                  <a:schemeClr val="bg1"/>
                </a:solidFill>
                <a:latin typeface="Avenir Book" panose="02000503020000020003" pitchFamily="2" charset="0"/>
              </a:rPr>
              <a:t>Loss</a:t>
            </a:r>
          </a:p>
        </p:txBody>
      </p:sp>
      <p:sp>
        <p:nvSpPr>
          <p:cNvPr id="283" name="TextBox 282">
            <a:extLst>
              <a:ext uri="{FF2B5EF4-FFF2-40B4-BE49-F238E27FC236}">
                <a16:creationId xmlns:a16="http://schemas.microsoft.com/office/drawing/2014/main" id="{C5CDFFE5-E417-CF47-AA22-E6B2295A6A6E}"/>
              </a:ext>
            </a:extLst>
          </p:cNvPr>
          <p:cNvSpPr txBox="1"/>
          <p:nvPr/>
        </p:nvSpPr>
        <p:spPr>
          <a:xfrm>
            <a:off x="2266189" y="3701329"/>
            <a:ext cx="661714" cy="369332"/>
          </a:xfrm>
          <a:prstGeom prst="rect">
            <a:avLst/>
          </a:prstGeom>
          <a:solidFill>
            <a:srgbClr val="FF0000"/>
          </a:solidFill>
        </p:spPr>
        <p:txBody>
          <a:bodyPr wrap="square" rtlCol="0">
            <a:spAutoFit/>
          </a:bodyPr>
          <a:lstStyle/>
          <a:p>
            <a:r>
              <a:rPr lang="en-US" dirty="0">
                <a:solidFill>
                  <a:schemeClr val="bg1"/>
                </a:solidFill>
                <a:latin typeface="Avenir Book" panose="02000503020000020003" pitchFamily="2" charset="0"/>
              </a:rPr>
              <a:t>Loss</a:t>
            </a:r>
          </a:p>
        </p:txBody>
      </p:sp>
      <p:sp>
        <p:nvSpPr>
          <p:cNvPr id="284" name="TextBox 283">
            <a:extLst>
              <a:ext uri="{FF2B5EF4-FFF2-40B4-BE49-F238E27FC236}">
                <a16:creationId xmlns:a16="http://schemas.microsoft.com/office/drawing/2014/main" id="{76FA3FE0-9333-A940-9DC5-06878FD4E8FF}"/>
              </a:ext>
            </a:extLst>
          </p:cNvPr>
          <p:cNvSpPr txBox="1"/>
          <p:nvPr/>
        </p:nvSpPr>
        <p:spPr>
          <a:xfrm>
            <a:off x="3777841" y="3701329"/>
            <a:ext cx="661714" cy="369332"/>
          </a:xfrm>
          <a:prstGeom prst="rect">
            <a:avLst/>
          </a:prstGeom>
          <a:solidFill>
            <a:srgbClr val="FF0000"/>
          </a:solidFill>
        </p:spPr>
        <p:txBody>
          <a:bodyPr wrap="square" rtlCol="0">
            <a:spAutoFit/>
          </a:bodyPr>
          <a:lstStyle/>
          <a:p>
            <a:r>
              <a:rPr lang="en-US" dirty="0">
                <a:solidFill>
                  <a:schemeClr val="bg1"/>
                </a:solidFill>
                <a:latin typeface="Avenir Book" panose="02000503020000020003" pitchFamily="2" charset="0"/>
              </a:rPr>
              <a:t>Loss</a:t>
            </a:r>
          </a:p>
        </p:txBody>
      </p:sp>
      <p:cxnSp>
        <p:nvCxnSpPr>
          <p:cNvPr id="111" name="Straight Arrow Connector 110">
            <a:extLst>
              <a:ext uri="{FF2B5EF4-FFF2-40B4-BE49-F238E27FC236}">
                <a16:creationId xmlns:a16="http://schemas.microsoft.com/office/drawing/2014/main" id="{93A00327-8B27-1642-BE70-4CA5BF99C63F}"/>
              </a:ext>
            </a:extLst>
          </p:cNvPr>
          <p:cNvCxnSpPr>
            <a:cxnSpLocks/>
          </p:cNvCxnSpPr>
          <p:nvPr/>
        </p:nvCxnSpPr>
        <p:spPr>
          <a:xfrm>
            <a:off x="7763112" y="3230473"/>
            <a:ext cx="882316" cy="1565016"/>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7B9EC146-F0AC-B144-AFAD-876BC89E5274}"/>
              </a:ext>
            </a:extLst>
          </p:cNvPr>
          <p:cNvGrpSpPr/>
          <p:nvPr/>
        </p:nvGrpSpPr>
        <p:grpSpPr>
          <a:xfrm>
            <a:off x="7170034" y="3504074"/>
            <a:ext cx="579319" cy="763841"/>
            <a:chOff x="725460" y="2249975"/>
            <a:chExt cx="579319" cy="763841"/>
          </a:xfrm>
        </p:grpSpPr>
        <p:cxnSp>
          <p:nvCxnSpPr>
            <p:cNvPr id="114" name="Straight Arrow Connector 113">
              <a:extLst>
                <a:ext uri="{FF2B5EF4-FFF2-40B4-BE49-F238E27FC236}">
                  <a16:creationId xmlns:a16="http://schemas.microsoft.com/office/drawing/2014/main" id="{8B036396-5FE5-BB4E-B8EF-A8A1A7328042}"/>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6BDEFC90-008D-124E-8E07-80D5F932CC0E}"/>
                </a:ext>
              </a:extLst>
            </p:cNvPr>
            <p:cNvCxnSpPr>
              <a:cxnSpLocks noChangeAspect="1"/>
            </p:cNvCxnSpPr>
            <p:nvPr/>
          </p:nvCxnSpPr>
          <p:spPr>
            <a:xfrm>
              <a:off x="102541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A83726E-DDF5-184D-92B4-20C11CC4979C}"/>
                </a:ext>
              </a:extLst>
            </p:cNvPr>
            <p:cNvCxnSpPr>
              <a:cxnSpLocks noChangeAspect="1"/>
            </p:cNvCxnSpPr>
            <p:nvPr/>
          </p:nvCxnSpPr>
          <p:spPr>
            <a:xfrm>
              <a:off x="1296105" y="2249975"/>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107" name="&quot;No&quot; Symbol 106">
            <a:extLst>
              <a:ext uri="{FF2B5EF4-FFF2-40B4-BE49-F238E27FC236}">
                <a16:creationId xmlns:a16="http://schemas.microsoft.com/office/drawing/2014/main" id="{33A87E71-E4AD-1648-A964-6D82791829D2}"/>
              </a:ext>
            </a:extLst>
          </p:cNvPr>
          <p:cNvSpPr/>
          <p:nvPr/>
        </p:nvSpPr>
        <p:spPr>
          <a:xfrm>
            <a:off x="259492" y="1536158"/>
            <a:ext cx="4600898" cy="4370372"/>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09785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EADDB3-D4CD-D149-A6FC-3343CCE7E744}"/>
              </a:ext>
            </a:extLst>
          </p:cNvPr>
          <p:cNvSpPr>
            <a:spLocks noGrp="1"/>
          </p:cNvSpPr>
          <p:nvPr>
            <p:ph type="sldNum" sz="quarter" idx="12"/>
          </p:nvPr>
        </p:nvSpPr>
        <p:spPr/>
        <p:txBody>
          <a:bodyPr/>
          <a:lstStyle/>
          <a:p>
            <a:fld id="{FC9F44F7-003B-7845-A73C-08F738A712E4}" type="slidenum">
              <a:rPr lang="en-US" smtClean="0"/>
              <a:t>2</a:t>
            </a:fld>
            <a:endParaRPr lang="en-US"/>
          </a:p>
        </p:txBody>
      </p:sp>
      <p:pic>
        <p:nvPicPr>
          <p:cNvPr id="3" name="Picture 2" descr="Map&#10;&#10;Description automatically generated">
            <a:extLst>
              <a:ext uri="{FF2B5EF4-FFF2-40B4-BE49-F238E27FC236}">
                <a16:creationId xmlns:a16="http://schemas.microsoft.com/office/drawing/2014/main" id="{24DFC1D8-74FD-024E-934D-517A0785217B}"/>
              </a:ext>
            </a:extLst>
          </p:cNvPr>
          <p:cNvPicPr>
            <a:picLocks noChangeAspect="1"/>
          </p:cNvPicPr>
          <p:nvPr/>
        </p:nvPicPr>
        <p:blipFill rotWithShape="1">
          <a:blip r:embed="rId4"/>
          <a:srcRect t="30740" b="1752"/>
          <a:stretch/>
        </p:blipFill>
        <p:spPr>
          <a:xfrm>
            <a:off x="0" y="0"/>
            <a:ext cx="4484927" cy="6858001"/>
          </a:xfrm>
          <a:prstGeom prst="rect">
            <a:avLst/>
          </a:prstGeom>
        </p:spPr>
      </p:pic>
      <p:sp>
        <p:nvSpPr>
          <p:cNvPr id="7" name="Title 1">
            <a:extLst>
              <a:ext uri="{FF2B5EF4-FFF2-40B4-BE49-F238E27FC236}">
                <a16:creationId xmlns:a16="http://schemas.microsoft.com/office/drawing/2014/main" id="{C085A0F6-2ADF-0146-B447-B26C1433DC65}"/>
              </a:ext>
            </a:extLst>
          </p:cNvPr>
          <p:cNvSpPr txBox="1">
            <a:spLocks/>
          </p:cNvSpPr>
          <p:nvPr/>
        </p:nvSpPr>
        <p:spPr>
          <a:xfrm>
            <a:off x="5072426" y="368300"/>
            <a:ext cx="6458922" cy="1325563"/>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dirty="0">
                <a:latin typeface="Avenir Book" panose="02000503020000020003" pitchFamily="2" charset="0"/>
                <a:cs typeface="SUKHUMVITSET-TEXT" panose="02000506000000020004" pitchFamily="2" charset="-34"/>
              </a:rPr>
              <a:t>Mesoscale Fronts in the California Current System (CCS)</a:t>
            </a:r>
          </a:p>
        </p:txBody>
      </p:sp>
      <p:sp>
        <p:nvSpPr>
          <p:cNvPr id="8" name="TextBox 7">
            <a:extLst>
              <a:ext uri="{FF2B5EF4-FFF2-40B4-BE49-F238E27FC236}">
                <a16:creationId xmlns:a16="http://schemas.microsoft.com/office/drawing/2014/main" id="{155921F1-6457-EB4E-A56A-A8EB68247781}"/>
              </a:ext>
            </a:extLst>
          </p:cNvPr>
          <p:cNvSpPr txBox="1"/>
          <p:nvPr/>
        </p:nvSpPr>
        <p:spPr>
          <a:xfrm>
            <a:off x="2737371" y="6592515"/>
            <a:ext cx="1849609" cy="307777"/>
          </a:xfrm>
          <a:prstGeom prst="rect">
            <a:avLst/>
          </a:prstGeom>
          <a:noFill/>
        </p:spPr>
        <p:txBody>
          <a:bodyPr wrap="none" rtlCol="0">
            <a:spAutoFit/>
          </a:bodyPr>
          <a:lstStyle/>
          <a:p>
            <a:r>
              <a:rPr lang="en-US" sz="1400" dirty="0">
                <a:latin typeface="Avenir Next" panose="020B0503020202020204" pitchFamily="34" charset="0"/>
              </a:rPr>
              <a:t>(</a:t>
            </a:r>
            <a:r>
              <a:rPr lang="en-US" sz="1400" dirty="0" err="1">
                <a:latin typeface="Avenir Next" panose="020B0503020202020204" pitchFamily="34" charset="0"/>
              </a:rPr>
              <a:t>Ohman</a:t>
            </a:r>
            <a:r>
              <a:rPr lang="en-US" sz="1400" dirty="0">
                <a:latin typeface="Avenir Next" panose="020B0503020202020204" pitchFamily="34" charset="0"/>
              </a:rPr>
              <a:t> et al., 2013)</a:t>
            </a:r>
          </a:p>
        </p:txBody>
      </p:sp>
      <p:sp>
        <p:nvSpPr>
          <p:cNvPr id="9" name="TextBox 8">
            <a:extLst>
              <a:ext uri="{FF2B5EF4-FFF2-40B4-BE49-F238E27FC236}">
                <a16:creationId xmlns:a16="http://schemas.microsoft.com/office/drawing/2014/main" id="{D88CB4DE-5102-F241-ADFE-D88B7F5CFEF4}"/>
              </a:ext>
            </a:extLst>
          </p:cNvPr>
          <p:cNvSpPr txBox="1"/>
          <p:nvPr/>
        </p:nvSpPr>
        <p:spPr>
          <a:xfrm>
            <a:off x="4811102" y="2044666"/>
            <a:ext cx="6981570" cy="3816429"/>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venir Book" panose="02000503020000020003" pitchFamily="2" charset="0"/>
              </a:rPr>
              <a:t>CCS is a dynamic eastern boundary upwelling system</a:t>
            </a:r>
          </a:p>
          <a:p>
            <a:pPr marL="285750" indent="-285750">
              <a:buFont typeface="Arial" panose="020B0604020202020204" pitchFamily="34" charset="0"/>
              <a:buChar char="•"/>
            </a:pPr>
            <a:endParaRPr lang="en-US" sz="2200" dirty="0">
              <a:latin typeface="Avenir Book" panose="02000503020000020003" pitchFamily="2" charset="0"/>
            </a:endParaRPr>
          </a:p>
          <a:p>
            <a:pPr marL="285750" indent="-285750">
              <a:buFont typeface="Arial" panose="020B0604020202020204" pitchFamily="34" charset="0"/>
              <a:buChar char="•"/>
            </a:pPr>
            <a:r>
              <a:rPr lang="en-US" sz="2200" dirty="0">
                <a:latin typeface="Avenir Book" panose="02000503020000020003" pitchFamily="2" charset="0"/>
              </a:rPr>
              <a:t>Wind-driven upwelling at the coast</a:t>
            </a:r>
          </a:p>
          <a:p>
            <a:pPr marL="285750" indent="-285750">
              <a:buFont typeface="Arial" panose="020B0604020202020204" pitchFamily="34" charset="0"/>
              <a:buChar char="•"/>
            </a:pPr>
            <a:endParaRPr lang="en-US" sz="2200" dirty="0">
              <a:latin typeface="Avenir Book" panose="02000503020000020003" pitchFamily="2" charset="0"/>
            </a:endParaRPr>
          </a:p>
          <a:p>
            <a:pPr marL="285750" indent="-285750">
              <a:buFont typeface="Arial" panose="020B0604020202020204" pitchFamily="34" charset="0"/>
              <a:buChar char="•"/>
            </a:pPr>
            <a:r>
              <a:rPr lang="en-US" sz="2200" dirty="0">
                <a:latin typeface="Avenir Book" panose="02000503020000020003" pitchFamily="2" charset="0"/>
              </a:rPr>
              <a:t>Transport driven by a mosaic of mesoscale fronts, filaments, eddies</a:t>
            </a:r>
          </a:p>
          <a:p>
            <a:pPr marL="285750" indent="-285750">
              <a:buFont typeface="Arial" panose="020B0604020202020204" pitchFamily="34" charset="0"/>
              <a:buChar char="•"/>
            </a:pPr>
            <a:endParaRPr lang="en-US" sz="2200" dirty="0">
              <a:latin typeface="Avenir Book" panose="02000503020000020003" pitchFamily="2" charset="0"/>
            </a:endParaRPr>
          </a:p>
          <a:p>
            <a:pPr marL="285750" indent="-285750">
              <a:buFont typeface="Arial" panose="020B0604020202020204" pitchFamily="34" charset="0"/>
              <a:buChar char="•"/>
            </a:pPr>
            <a:r>
              <a:rPr lang="en-US" sz="2200" dirty="0">
                <a:latin typeface="Avenir Book" panose="02000503020000020003" pitchFamily="2" charset="0"/>
              </a:rPr>
              <a:t>Fronts at regions of strong horizontal density gradients; many are associated with mesoscale eddies</a:t>
            </a:r>
          </a:p>
        </p:txBody>
      </p:sp>
    </p:spTree>
    <p:custDataLst>
      <p:tags r:id="rId1"/>
    </p:custDataLst>
    <p:extLst>
      <p:ext uri="{BB962C8B-B14F-4D97-AF65-F5344CB8AC3E}">
        <p14:creationId xmlns:p14="http://schemas.microsoft.com/office/powerpoint/2010/main" val="4204184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5E40-1EB4-FE43-A674-CE3E756BAD37}"/>
              </a:ext>
            </a:extLst>
          </p:cNvPr>
          <p:cNvSpPr>
            <a:spLocks noGrp="1"/>
          </p:cNvSpPr>
          <p:nvPr>
            <p:ph type="title"/>
          </p:nvPr>
        </p:nvSpPr>
        <p:spPr/>
        <p:txBody>
          <a:bodyPr/>
          <a:lstStyle/>
          <a:p>
            <a:r>
              <a:rPr lang="en-US" dirty="0">
                <a:latin typeface="Avenir Book" panose="02000503020000020003" pitchFamily="2" charset="0"/>
              </a:rPr>
              <a:t>Upwelling pulses of different intensities make distinct phytoplankton patches </a:t>
            </a:r>
          </a:p>
        </p:txBody>
      </p:sp>
      <p:sp>
        <p:nvSpPr>
          <p:cNvPr id="4" name="Slide Number Placeholder 3">
            <a:extLst>
              <a:ext uri="{FF2B5EF4-FFF2-40B4-BE49-F238E27FC236}">
                <a16:creationId xmlns:a16="http://schemas.microsoft.com/office/drawing/2014/main" id="{E58E376D-18B8-BD46-918A-3F6435903432}"/>
              </a:ext>
            </a:extLst>
          </p:cNvPr>
          <p:cNvSpPr>
            <a:spLocks noGrp="1"/>
          </p:cNvSpPr>
          <p:nvPr>
            <p:ph type="sldNum" sz="quarter" idx="12"/>
          </p:nvPr>
        </p:nvSpPr>
        <p:spPr/>
        <p:txBody>
          <a:bodyPr/>
          <a:lstStyle/>
          <a:p>
            <a:fld id="{FC9F44F7-003B-7845-A73C-08F738A712E4}" type="slidenum">
              <a:rPr lang="en-US" smtClean="0"/>
              <a:t>20</a:t>
            </a:fld>
            <a:endParaRPr lang="en-US"/>
          </a:p>
        </p:txBody>
      </p:sp>
      <p:sp>
        <p:nvSpPr>
          <p:cNvPr id="8" name="Rectangle 7">
            <a:extLst>
              <a:ext uri="{FF2B5EF4-FFF2-40B4-BE49-F238E27FC236}">
                <a16:creationId xmlns:a16="http://schemas.microsoft.com/office/drawing/2014/main" id="{D28F9199-79C1-DB48-A0EB-15DF71E71783}"/>
              </a:ext>
            </a:extLst>
          </p:cNvPr>
          <p:cNvSpPr/>
          <p:nvPr/>
        </p:nvSpPr>
        <p:spPr>
          <a:xfrm>
            <a:off x="678208" y="1720133"/>
            <a:ext cx="8896864" cy="226787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Book" panose="02000503020000020003" pitchFamily="2" charset="0"/>
            </a:endParaRPr>
          </a:p>
        </p:txBody>
      </p:sp>
      <p:sp>
        <p:nvSpPr>
          <p:cNvPr id="9" name="Rectangle 8">
            <a:extLst>
              <a:ext uri="{FF2B5EF4-FFF2-40B4-BE49-F238E27FC236}">
                <a16:creationId xmlns:a16="http://schemas.microsoft.com/office/drawing/2014/main" id="{78C0FDF7-3DE6-E745-8FF5-852B9EF98C40}"/>
              </a:ext>
            </a:extLst>
          </p:cNvPr>
          <p:cNvSpPr/>
          <p:nvPr/>
        </p:nvSpPr>
        <p:spPr>
          <a:xfrm>
            <a:off x="678208" y="3987564"/>
            <a:ext cx="8896864" cy="226787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venir Book" panose="02000503020000020003" pitchFamily="2" charset="0"/>
            </a:endParaRPr>
          </a:p>
        </p:txBody>
      </p:sp>
      <p:sp>
        <p:nvSpPr>
          <p:cNvPr id="12" name="Freeform 11">
            <a:extLst>
              <a:ext uri="{FF2B5EF4-FFF2-40B4-BE49-F238E27FC236}">
                <a16:creationId xmlns:a16="http://schemas.microsoft.com/office/drawing/2014/main" id="{9B1199F4-9AA7-5346-A4FD-36DE008ED21E}"/>
              </a:ext>
            </a:extLst>
          </p:cNvPr>
          <p:cNvSpPr/>
          <p:nvPr/>
        </p:nvSpPr>
        <p:spPr>
          <a:xfrm>
            <a:off x="7873248" y="1703513"/>
            <a:ext cx="1768499" cy="4568102"/>
          </a:xfrm>
          <a:custGeom>
            <a:avLst/>
            <a:gdLst>
              <a:gd name="connsiteX0" fmla="*/ 1428488 w 1531703"/>
              <a:gd name="connsiteY0" fmla="*/ 58953 h 4233384"/>
              <a:gd name="connsiteX1" fmla="*/ 685538 w 1531703"/>
              <a:gd name="connsiteY1" fmla="*/ 1659153 h 4233384"/>
              <a:gd name="connsiteX2" fmla="*/ 399788 w 1531703"/>
              <a:gd name="connsiteY2" fmla="*/ 2497353 h 4233384"/>
              <a:gd name="connsiteX3" fmla="*/ 247388 w 1531703"/>
              <a:gd name="connsiteY3" fmla="*/ 3002178 h 4233384"/>
              <a:gd name="connsiteX4" fmla="*/ 228338 w 1531703"/>
              <a:gd name="connsiteY4" fmla="*/ 3526053 h 4233384"/>
              <a:gd name="connsiteX5" fmla="*/ 123563 w 1531703"/>
              <a:gd name="connsiteY5" fmla="*/ 3907053 h 4233384"/>
              <a:gd name="connsiteX6" fmla="*/ 94988 w 1531703"/>
              <a:gd name="connsiteY6" fmla="*/ 3964203 h 4233384"/>
              <a:gd name="connsiteX7" fmla="*/ 1438013 w 1531703"/>
              <a:gd name="connsiteY7" fmla="*/ 3954678 h 4233384"/>
              <a:gd name="connsiteX8" fmla="*/ 1418963 w 1531703"/>
              <a:gd name="connsiteY8" fmla="*/ 3945153 h 4233384"/>
              <a:gd name="connsiteX9" fmla="*/ 1428488 w 1531703"/>
              <a:gd name="connsiteY9" fmla="*/ 58953 h 4233384"/>
              <a:gd name="connsiteX0" fmla="*/ 1428488 w 1529499"/>
              <a:gd name="connsiteY0" fmla="*/ 29370 h 3936989"/>
              <a:gd name="connsiteX1" fmla="*/ 685538 w 1529499"/>
              <a:gd name="connsiteY1" fmla="*/ 1629570 h 3936989"/>
              <a:gd name="connsiteX2" fmla="*/ 399788 w 1529499"/>
              <a:gd name="connsiteY2" fmla="*/ 2467770 h 3936989"/>
              <a:gd name="connsiteX3" fmla="*/ 247388 w 1529499"/>
              <a:gd name="connsiteY3" fmla="*/ 2972595 h 3936989"/>
              <a:gd name="connsiteX4" fmla="*/ 228338 w 1529499"/>
              <a:gd name="connsiteY4" fmla="*/ 3496470 h 3936989"/>
              <a:gd name="connsiteX5" fmla="*/ 123563 w 1529499"/>
              <a:gd name="connsiteY5" fmla="*/ 3877470 h 3936989"/>
              <a:gd name="connsiteX6" fmla="*/ 94988 w 1529499"/>
              <a:gd name="connsiteY6" fmla="*/ 3934620 h 3936989"/>
              <a:gd name="connsiteX7" fmla="*/ 1438013 w 1529499"/>
              <a:gd name="connsiteY7" fmla="*/ 3925095 h 3936989"/>
              <a:gd name="connsiteX8" fmla="*/ 1409438 w 1529499"/>
              <a:gd name="connsiteY8" fmla="*/ 3144045 h 3936989"/>
              <a:gd name="connsiteX9" fmla="*/ 1428488 w 1529499"/>
              <a:gd name="connsiteY9" fmla="*/ 29370 h 3936989"/>
              <a:gd name="connsiteX0" fmla="*/ 1428488 w 1527654"/>
              <a:gd name="connsiteY0" fmla="*/ 29370 h 3936989"/>
              <a:gd name="connsiteX1" fmla="*/ 685538 w 1527654"/>
              <a:gd name="connsiteY1" fmla="*/ 1629570 h 3936989"/>
              <a:gd name="connsiteX2" fmla="*/ 399788 w 1527654"/>
              <a:gd name="connsiteY2" fmla="*/ 2467770 h 3936989"/>
              <a:gd name="connsiteX3" fmla="*/ 247388 w 1527654"/>
              <a:gd name="connsiteY3" fmla="*/ 2972595 h 3936989"/>
              <a:gd name="connsiteX4" fmla="*/ 228338 w 1527654"/>
              <a:gd name="connsiteY4" fmla="*/ 3496470 h 3936989"/>
              <a:gd name="connsiteX5" fmla="*/ 123563 w 1527654"/>
              <a:gd name="connsiteY5" fmla="*/ 3877470 h 3936989"/>
              <a:gd name="connsiteX6" fmla="*/ 94988 w 1527654"/>
              <a:gd name="connsiteY6" fmla="*/ 3934620 h 3936989"/>
              <a:gd name="connsiteX7" fmla="*/ 1438013 w 1527654"/>
              <a:gd name="connsiteY7" fmla="*/ 3925095 h 3936989"/>
              <a:gd name="connsiteX8" fmla="*/ 1409438 w 1527654"/>
              <a:gd name="connsiteY8" fmla="*/ 3144045 h 3936989"/>
              <a:gd name="connsiteX9" fmla="*/ 1428488 w 1527654"/>
              <a:gd name="connsiteY9" fmla="*/ 29370 h 3936989"/>
              <a:gd name="connsiteX0" fmla="*/ 1418621 w 1471905"/>
              <a:gd name="connsiteY0" fmla="*/ 29370 h 3936989"/>
              <a:gd name="connsiteX1" fmla="*/ 675671 w 1471905"/>
              <a:gd name="connsiteY1" fmla="*/ 1629570 h 3936989"/>
              <a:gd name="connsiteX2" fmla="*/ 389921 w 1471905"/>
              <a:gd name="connsiteY2" fmla="*/ 2467770 h 3936989"/>
              <a:gd name="connsiteX3" fmla="*/ 237521 w 1471905"/>
              <a:gd name="connsiteY3" fmla="*/ 2972595 h 3936989"/>
              <a:gd name="connsiteX4" fmla="*/ 218471 w 1471905"/>
              <a:gd name="connsiteY4" fmla="*/ 3496470 h 3936989"/>
              <a:gd name="connsiteX5" fmla="*/ 113696 w 1471905"/>
              <a:gd name="connsiteY5" fmla="*/ 3877470 h 3936989"/>
              <a:gd name="connsiteX6" fmla="*/ 85121 w 1471905"/>
              <a:gd name="connsiteY6" fmla="*/ 3934620 h 3936989"/>
              <a:gd name="connsiteX7" fmla="*/ 1294796 w 1471905"/>
              <a:gd name="connsiteY7" fmla="*/ 3925095 h 3936989"/>
              <a:gd name="connsiteX8" fmla="*/ 1399571 w 1471905"/>
              <a:gd name="connsiteY8" fmla="*/ 3144045 h 3936989"/>
              <a:gd name="connsiteX9" fmla="*/ 1418621 w 1471905"/>
              <a:gd name="connsiteY9" fmla="*/ 29370 h 3936989"/>
              <a:gd name="connsiteX0" fmla="*/ 1420029 w 1472633"/>
              <a:gd name="connsiteY0" fmla="*/ 29370 h 3936989"/>
              <a:gd name="connsiteX1" fmla="*/ 677079 w 1472633"/>
              <a:gd name="connsiteY1" fmla="*/ 1629570 h 3936989"/>
              <a:gd name="connsiteX2" fmla="*/ 391329 w 1472633"/>
              <a:gd name="connsiteY2" fmla="*/ 2467770 h 3936989"/>
              <a:gd name="connsiteX3" fmla="*/ 238929 w 1472633"/>
              <a:gd name="connsiteY3" fmla="*/ 2972595 h 3936989"/>
              <a:gd name="connsiteX4" fmla="*/ 219879 w 1472633"/>
              <a:gd name="connsiteY4" fmla="*/ 3496470 h 3936989"/>
              <a:gd name="connsiteX5" fmla="*/ 115104 w 1472633"/>
              <a:gd name="connsiteY5" fmla="*/ 3877470 h 3936989"/>
              <a:gd name="connsiteX6" fmla="*/ 86529 w 1472633"/>
              <a:gd name="connsiteY6" fmla="*/ 3934620 h 3936989"/>
              <a:gd name="connsiteX7" fmla="*/ 1315254 w 1472633"/>
              <a:gd name="connsiteY7" fmla="*/ 3925095 h 3936989"/>
              <a:gd name="connsiteX8" fmla="*/ 1400979 w 1472633"/>
              <a:gd name="connsiteY8" fmla="*/ 3144045 h 3936989"/>
              <a:gd name="connsiteX9" fmla="*/ 1420029 w 1472633"/>
              <a:gd name="connsiteY9" fmla="*/ 29370 h 393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2633" h="3936989">
                <a:moveTo>
                  <a:pt x="1420029" y="29370"/>
                </a:moveTo>
                <a:cubicBezTo>
                  <a:pt x="1299379" y="-223042"/>
                  <a:pt x="848529" y="1223170"/>
                  <a:pt x="677079" y="1629570"/>
                </a:cubicBezTo>
                <a:cubicBezTo>
                  <a:pt x="505629" y="2035970"/>
                  <a:pt x="464354" y="2243933"/>
                  <a:pt x="391329" y="2467770"/>
                </a:cubicBezTo>
                <a:cubicBezTo>
                  <a:pt x="318304" y="2691607"/>
                  <a:pt x="267504" y="2801145"/>
                  <a:pt x="238929" y="2972595"/>
                </a:cubicBezTo>
                <a:cubicBezTo>
                  <a:pt x="210354" y="3144045"/>
                  <a:pt x="240516" y="3345658"/>
                  <a:pt x="219879" y="3496470"/>
                </a:cubicBezTo>
                <a:cubicBezTo>
                  <a:pt x="199242" y="3647282"/>
                  <a:pt x="137329" y="3804445"/>
                  <a:pt x="115104" y="3877470"/>
                </a:cubicBezTo>
                <a:cubicBezTo>
                  <a:pt x="92879" y="3950495"/>
                  <a:pt x="-113496" y="3926683"/>
                  <a:pt x="86529" y="3934620"/>
                </a:cubicBezTo>
                <a:cubicBezTo>
                  <a:pt x="286554" y="3942558"/>
                  <a:pt x="1094592" y="3928270"/>
                  <a:pt x="1315254" y="3925095"/>
                </a:cubicBezTo>
                <a:cubicBezTo>
                  <a:pt x="1535916" y="3921920"/>
                  <a:pt x="1383517" y="3793332"/>
                  <a:pt x="1400979" y="3144045"/>
                </a:cubicBezTo>
                <a:cubicBezTo>
                  <a:pt x="1418441" y="2494758"/>
                  <a:pt x="1540679" y="281782"/>
                  <a:pt x="1420029" y="2937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venir Book" panose="02000503020000020003" pitchFamily="2" charset="0"/>
            </a:endParaRPr>
          </a:p>
        </p:txBody>
      </p:sp>
      <p:sp>
        <p:nvSpPr>
          <p:cNvPr id="13" name="Oval 12">
            <a:extLst>
              <a:ext uri="{FF2B5EF4-FFF2-40B4-BE49-F238E27FC236}">
                <a16:creationId xmlns:a16="http://schemas.microsoft.com/office/drawing/2014/main" id="{FE45166A-75D1-7647-ABF1-007704B382B1}"/>
              </a:ext>
            </a:extLst>
          </p:cNvPr>
          <p:cNvSpPr/>
          <p:nvPr/>
        </p:nvSpPr>
        <p:spPr>
          <a:xfrm>
            <a:off x="6096000" y="4130967"/>
            <a:ext cx="1920514" cy="857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venir Book" panose="02000503020000020003" pitchFamily="2" charset="0"/>
              </a:rPr>
              <a:t>Low Salinity</a:t>
            </a:r>
          </a:p>
          <a:p>
            <a:pPr algn="ctr"/>
            <a:r>
              <a:rPr lang="en-US" sz="1400" dirty="0">
                <a:latin typeface="Avenir Book" panose="02000503020000020003" pitchFamily="2" charset="0"/>
              </a:rPr>
              <a:t>High Oxygen</a:t>
            </a:r>
          </a:p>
          <a:p>
            <a:pPr algn="ctr"/>
            <a:r>
              <a:rPr lang="en-US" sz="1400" dirty="0">
                <a:latin typeface="Avenir Book" panose="02000503020000020003" pitchFamily="2" charset="0"/>
              </a:rPr>
              <a:t>Low Nutrients</a:t>
            </a:r>
          </a:p>
        </p:txBody>
      </p:sp>
      <p:sp>
        <p:nvSpPr>
          <p:cNvPr id="14" name="Oval 13">
            <a:extLst>
              <a:ext uri="{FF2B5EF4-FFF2-40B4-BE49-F238E27FC236}">
                <a16:creationId xmlns:a16="http://schemas.microsoft.com/office/drawing/2014/main" id="{7F38A120-14BE-464A-9A22-D30F7F7D8001}"/>
              </a:ext>
            </a:extLst>
          </p:cNvPr>
          <p:cNvSpPr/>
          <p:nvPr/>
        </p:nvSpPr>
        <p:spPr>
          <a:xfrm>
            <a:off x="6096000" y="5176486"/>
            <a:ext cx="1920514" cy="857250"/>
          </a:xfrm>
          <a:prstGeom prst="ellipse">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venir Book" panose="02000503020000020003" pitchFamily="2" charset="0"/>
              </a:rPr>
              <a:t>High Salinity</a:t>
            </a:r>
          </a:p>
          <a:p>
            <a:pPr algn="ctr"/>
            <a:r>
              <a:rPr lang="en-US" sz="1400" dirty="0">
                <a:latin typeface="Avenir Book" panose="02000503020000020003" pitchFamily="2" charset="0"/>
              </a:rPr>
              <a:t>Low Oxygen</a:t>
            </a:r>
          </a:p>
          <a:p>
            <a:pPr algn="ctr"/>
            <a:r>
              <a:rPr lang="en-US" sz="1400" dirty="0">
                <a:latin typeface="Avenir Book" panose="02000503020000020003" pitchFamily="2" charset="0"/>
              </a:rPr>
              <a:t>High Nutrients</a:t>
            </a:r>
          </a:p>
        </p:txBody>
      </p:sp>
      <p:sp>
        <p:nvSpPr>
          <p:cNvPr id="16" name="Oval 15">
            <a:extLst>
              <a:ext uri="{FF2B5EF4-FFF2-40B4-BE49-F238E27FC236}">
                <a16:creationId xmlns:a16="http://schemas.microsoft.com/office/drawing/2014/main" id="{CE524EF1-77C9-A346-9BC8-90FF3D96884A}"/>
              </a:ext>
            </a:extLst>
          </p:cNvPr>
          <p:cNvSpPr/>
          <p:nvPr/>
        </p:nvSpPr>
        <p:spPr>
          <a:xfrm>
            <a:off x="4972785" y="2693610"/>
            <a:ext cx="2246430" cy="94695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Low Salinity</a:t>
            </a:r>
          </a:p>
          <a:p>
            <a:pPr algn="ctr"/>
            <a:r>
              <a:rPr lang="en-US" sz="1400" dirty="0">
                <a:solidFill>
                  <a:schemeClr val="tx1"/>
                </a:solidFill>
                <a:latin typeface="Avenir Book" panose="02000503020000020003" pitchFamily="2" charset="0"/>
              </a:rPr>
              <a:t>High Oxygen</a:t>
            </a:r>
          </a:p>
          <a:p>
            <a:pPr algn="ctr"/>
            <a:r>
              <a:rPr lang="en-US" sz="1400" dirty="0">
                <a:solidFill>
                  <a:schemeClr val="tx1"/>
                </a:solidFill>
                <a:latin typeface="Avenir Book" panose="02000503020000020003" pitchFamily="2" charset="0"/>
              </a:rPr>
              <a:t>Low Chlorophyll</a:t>
            </a:r>
          </a:p>
        </p:txBody>
      </p:sp>
      <p:cxnSp>
        <p:nvCxnSpPr>
          <p:cNvPr id="19" name="Straight Arrow Connector 18">
            <a:extLst>
              <a:ext uri="{FF2B5EF4-FFF2-40B4-BE49-F238E27FC236}">
                <a16:creationId xmlns:a16="http://schemas.microsoft.com/office/drawing/2014/main" id="{700B8C70-05ED-B647-BDD2-72D3EE0BE764}"/>
              </a:ext>
            </a:extLst>
          </p:cNvPr>
          <p:cNvCxnSpPr/>
          <p:nvPr/>
        </p:nvCxnSpPr>
        <p:spPr>
          <a:xfrm>
            <a:off x="507272" y="1690242"/>
            <a:ext cx="0" cy="45946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F0C04908-6D39-BA4C-BCB0-BCFC94A35B49}"/>
              </a:ext>
            </a:extLst>
          </p:cNvPr>
          <p:cNvSpPr txBox="1"/>
          <p:nvPr/>
        </p:nvSpPr>
        <p:spPr>
          <a:xfrm rot="16200000">
            <a:off x="-75866" y="3681921"/>
            <a:ext cx="758541" cy="307777"/>
          </a:xfrm>
          <a:prstGeom prst="rect">
            <a:avLst/>
          </a:prstGeom>
          <a:noFill/>
        </p:spPr>
        <p:txBody>
          <a:bodyPr wrap="none" rtlCol="0">
            <a:spAutoFit/>
          </a:bodyPr>
          <a:lstStyle/>
          <a:p>
            <a:r>
              <a:rPr lang="en-US" sz="1400" dirty="0">
                <a:latin typeface="Avenir Book" panose="02000503020000020003" pitchFamily="2" charset="0"/>
              </a:rPr>
              <a:t>DEPTH</a:t>
            </a:r>
          </a:p>
        </p:txBody>
      </p:sp>
      <p:sp>
        <p:nvSpPr>
          <p:cNvPr id="21" name="TextBox 20">
            <a:extLst>
              <a:ext uri="{FF2B5EF4-FFF2-40B4-BE49-F238E27FC236}">
                <a16:creationId xmlns:a16="http://schemas.microsoft.com/office/drawing/2014/main" id="{8BB6CDDA-FF4E-6D43-9EE5-D03211381382}"/>
              </a:ext>
            </a:extLst>
          </p:cNvPr>
          <p:cNvSpPr txBox="1"/>
          <p:nvPr/>
        </p:nvSpPr>
        <p:spPr>
          <a:xfrm>
            <a:off x="749493" y="3651144"/>
            <a:ext cx="1072730" cy="307777"/>
          </a:xfrm>
          <a:prstGeom prst="rect">
            <a:avLst/>
          </a:prstGeom>
          <a:noFill/>
        </p:spPr>
        <p:txBody>
          <a:bodyPr wrap="none" rtlCol="0">
            <a:spAutoFit/>
          </a:bodyPr>
          <a:lstStyle/>
          <a:p>
            <a:r>
              <a:rPr lang="en-US" sz="1400" dirty="0">
                <a:latin typeface="Avenir Book" panose="02000503020000020003" pitchFamily="2" charset="0"/>
              </a:rPr>
              <a:t>EUPHOTIC</a:t>
            </a:r>
          </a:p>
        </p:txBody>
      </p:sp>
      <p:sp>
        <p:nvSpPr>
          <p:cNvPr id="22" name="TextBox 21">
            <a:extLst>
              <a:ext uri="{FF2B5EF4-FFF2-40B4-BE49-F238E27FC236}">
                <a16:creationId xmlns:a16="http://schemas.microsoft.com/office/drawing/2014/main" id="{D39231B6-3015-AA4D-B5EB-395E3BA6157F}"/>
              </a:ext>
            </a:extLst>
          </p:cNvPr>
          <p:cNvSpPr txBox="1"/>
          <p:nvPr/>
        </p:nvSpPr>
        <p:spPr>
          <a:xfrm>
            <a:off x="749493" y="3991525"/>
            <a:ext cx="966931" cy="307777"/>
          </a:xfrm>
          <a:prstGeom prst="rect">
            <a:avLst/>
          </a:prstGeom>
          <a:noFill/>
        </p:spPr>
        <p:txBody>
          <a:bodyPr wrap="none" rtlCol="0">
            <a:spAutoFit/>
          </a:bodyPr>
          <a:lstStyle/>
          <a:p>
            <a:r>
              <a:rPr lang="en-US" sz="1400" dirty="0">
                <a:latin typeface="Avenir Book" panose="02000503020000020003" pitchFamily="2" charset="0"/>
              </a:rPr>
              <a:t>APHOTIC</a:t>
            </a:r>
          </a:p>
        </p:txBody>
      </p:sp>
      <p:sp>
        <p:nvSpPr>
          <p:cNvPr id="24" name="Curved Down Arrow 23">
            <a:extLst>
              <a:ext uri="{FF2B5EF4-FFF2-40B4-BE49-F238E27FC236}">
                <a16:creationId xmlns:a16="http://schemas.microsoft.com/office/drawing/2014/main" id="{D806C641-2A61-5243-9C88-2096E90E8F99}"/>
              </a:ext>
            </a:extLst>
          </p:cNvPr>
          <p:cNvSpPr/>
          <p:nvPr/>
        </p:nvSpPr>
        <p:spPr>
          <a:xfrm rot="14115671">
            <a:off x="4505912" y="3996665"/>
            <a:ext cx="1590834" cy="896943"/>
          </a:xfrm>
          <a:prstGeom prst="curvedDownArrow">
            <a:avLst/>
          </a:prstGeom>
          <a:gradFill flip="none" rotWithShape="1">
            <a:gsLst>
              <a:gs pos="100000">
                <a:srgbClr val="0070C0"/>
              </a:gs>
              <a:gs pos="0">
                <a:schemeClr val="accent6">
                  <a:lumMod val="40000"/>
                  <a:lumOff val="60000"/>
                </a:scheme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venir Book" panose="02000503020000020003" pitchFamily="2" charset="0"/>
            </a:endParaRPr>
          </a:p>
        </p:txBody>
      </p:sp>
      <p:sp>
        <p:nvSpPr>
          <p:cNvPr id="25" name="Curved Down Arrow 24">
            <a:extLst>
              <a:ext uri="{FF2B5EF4-FFF2-40B4-BE49-F238E27FC236}">
                <a16:creationId xmlns:a16="http://schemas.microsoft.com/office/drawing/2014/main" id="{170202ED-A838-844C-A204-78B7D0294011}"/>
              </a:ext>
            </a:extLst>
          </p:cNvPr>
          <p:cNvSpPr/>
          <p:nvPr/>
        </p:nvSpPr>
        <p:spPr>
          <a:xfrm rot="13853469">
            <a:off x="2408922" y="4285953"/>
            <a:ext cx="3342301" cy="1375098"/>
          </a:xfrm>
          <a:prstGeom prst="curvedDownArrow">
            <a:avLst>
              <a:gd name="adj1" fmla="val 29210"/>
              <a:gd name="adj2" fmla="val 50000"/>
              <a:gd name="adj3" fmla="val 25000"/>
            </a:avLst>
          </a:prstGeom>
          <a:gradFill flip="none" rotWithShape="1">
            <a:gsLst>
              <a:gs pos="100000">
                <a:srgbClr val="FF2600"/>
              </a:gs>
              <a:gs pos="22000">
                <a:schemeClr val="accent6">
                  <a:lumMod val="75000"/>
                </a:scheme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venir Book" panose="02000503020000020003" pitchFamily="2" charset="0"/>
            </a:endParaRPr>
          </a:p>
        </p:txBody>
      </p:sp>
      <p:sp>
        <p:nvSpPr>
          <p:cNvPr id="26" name="Oval 25">
            <a:extLst>
              <a:ext uri="{FF2B5EF4-FFF2-40B4-BE49-F238E27FC236}">
                <a16:creationId xmlns:a16="http://schemas.microsoft.com/office/drawing/2014/main" id="{3B6AF511-1E5A-CD4E-BF11-9503053C11A0}"/>
              </a:ext>
            </a:extLst>
          </p:cNvPr>
          <p:cNvSpPr/>
          <p:nvPr/>
        </p:nvSpPr>
        <p:spPr>
          <a:xfrm>
            <a:off x="2351351" y="2136956"/>
            <a:ext cx="2381735" cy="127603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High Salinity</a:t>
            </a:r>
          </a:p>
          <a:p>
            <a:pPr algn="ctr"/>
            <a:r>
              <a:rPr lang="en-US" sz="1400" dirty="0">
                <a:solidFill>
                  <a:schemeClr val="tx1"/>
                </a:solidFill>
                <a:latin typeface="Avenir Book" panose="02000503020000020003" pitchFamily="2" charset="0"/>
              </a:rPr>
              <a:t>Low Oxygen</a:t>
            </a:r>
          </a:p>
          <a:p>
            <a:pPr algn="ctr"/>
            <a:r>
              <a:rPr lang="en-US" sz="1400" dirty="0">
                <a:solidFill>
                  <a:schemeClr val="tx1"/>
                </a:solidFill>
                <a:latin typeface="Avenir Book" panose="02000503020000020003" pitchFamily="2" charset="0"/>
              </a:rPr>
              <a:t>High Chlorophyll</a:t>
            </a:r>
          </a:p>
        </p:txBody>
      </p:sp>
      <p:sp>
        <p:nvSpPr>
          <p:cNvPr id="29" name="TextBox 28">
            <a:extLst>
              <a:ext uri="{FF2B5EF4-FFF2-40B4-BE49-F238E27FC236}">
                <a16:creationId xmlns:a16="http://schemas.microsoft.com/office/drawing/2014/main" id="{38FDA25A-A28E-064F-9319-9D5E4ADEC2B5}"/>
              </a:ext>
            </a:extLst>
          </p:cNvPr>
          <p:cNvSpPr txBox="1"/>
          <p:nvPr/>
        </p:nvSpPr>
        <p:spPr>
          <a:xfrm>
            <a:off x="3560034" y="1729908"/>
            <a:ext cx="2782172" cy="307777"/>
          </a:xfrm>
          <a:prstGeom prst="rect">
            <a:avLst/>
          </a:prstGeom>
          <a:noFill/>
        </p:spPr>
        <p:txBody>
          <a:bodyPr wrap="none" rtlCol="0">
            <a:spAutoFit/>
          </a:bodyPr>
          <a:lstStyle/>
          <a:p>
            <a:r>
              <a:rPr lang="en-US" sz="1400" i="1" dirty="0">
                <a:latin typeface="Avenir Book" panose="02000503020000020003" pitchFamily="2" charset="0"/>
              </a:rPr>
              <a:t>COASTAL UPWELLING REGION</a:t>
            </a:r>
          </a:p>
        </p:txBody>
      </p:sp>
      <p:sp>
        <p:nvSpPr>
          <p:cNvPr id="23" name="TextBox 22">
            <a:extLst>
              <a:ext uri="{FF2B5EF4-FFF2-40B4-BE49-F238E27FC236}">
                <a16:creationId xmlns:a16="http://schemas.microsoft.com/office/drawing/2014/main" id="{257B01CA-5E8B-5741-99B2-1E1DD5107F12}"/>
              </a:ext>
            </a:extLst>
          </p:cNvPr>
          <p:cNvSpPr txBox="1"/>
          <p:nvPr/>
        </p:nvSpPr>
        <p:spPr>
          <a:xfrm>
            <a:off x="8603705" y="1729908"/>
            <a:ext cx="785793" cy="307777"/>
          </a:xfrm>
          <a:prstGeom prst="rect">
            <a:avLst/>
          </a:prstGeom>
          <a:noFill/>
        </p:spPr>
        <p:txBody>
          <a:bodyPr wrap="none" rtlCol="0">
            <a:spAutoFit/>
          </a:bodyPr>
          <a:lstStyle/>
          <a:p>
            <a:r>
              <a:rPr lang="en-US" sz="1400" dirty="0">
                <a:latin typeface="Avenir Book" panose="02000503020000020003" pitchFamily="2" charset="0"/>
              </a:rPr>
              <a:t>COAST</a:t>
            </a:r>
          </a:p>
        </p:txBody>
      </p:sp>
      <p:sp>
        <p:nvSpPr>
          <p:cNvPr id="30" name="TextBox 29">
            <a:extLst>
              <a:ext uri="{FF2B5EF4-FFF2-40B4-BE49-F238E27FC236}">
                <a16:creationId xmlns:a16="http://schemas.microsoft.com/office/drawing/2014/main" id="{2B76B4C4-81C2-2B4D-8E2D-03584DEFDA11}"/>
              </a:ext>
            </a:extLst>
          </p:cNvPr>
          <p:cNvSpPr txBox="1"/>
          <p:nvPr/>
        </p:nvSpPr>
        <p:spPr>
          <a:xfrm>
            <a:off x="5145154" y="4204322"/>
            <a:ext cx="904415" cy="553998"/>
          </a:xfrm>
          <a:prstGeom prst="rect">
            <a:avLst/>
          </a:prstGeom>
          <a:noFill/>
        </p:spPr>
        <p:txBody>
          <a:bodyPr wrap="none" rtlCol="0">
            <a:spAutoFit/>
          </a:bodyPr>
          <a:lstStyle/>
          <a:p>
            <a:pPr algn="ctr"/>
            <a:r>
              <a:rPr lang="en-US" sz="1000" dirty="0">
                <a:latin typeface="Avenir Book" panose="02000503020000020003" pitchFamily="2" charset="0"/>
              </a:rPr>
              <a:t>WEAK</a:t>
            </a:r>
          </a:p>
          <a:p>
            <a:pPr algn="ctr"/>
            <a:r>
              <a:rPr lang="en-US" sz="1000" dirty="0">
                <a:latin typeface="Avenir Book" panose="02000503020000020003" pitchFamily="2" charset="0"/>
              </a:rPr>
              <a:t>UPWELLING</a:t>
            </a:r>
          </a:p>
          <a:p>
            <a:pPr algn="ctr"/>
            <a:r>
              <a:rPr lang="en-US" sz="1000" dirty="0">
                <a:latin typeface="Avenir Book" panose="02000503020000020003" pitchFamily="2" charset="0"/>
              </a:rPr>
              <a:t>PULSE</a:t>
            </a:r>
          </a:p>
        </p:txBody>
      </p:sp>
      <p:sp>
        <p:nvSpPr>
          <p:cNvPr id="31" name="TextBox 30">
            <a:extLst>
              <a:ext uri="{FF2B5EF4-FFF2-40B4-BE49-F238E27FC236}">
                <a16:creationId xmlns:a16="http://schemas.microsoft.com/office/drawing/2014/main" id="{1F916384-EF6B-9642-913A-0BC4869C1484}"/>
              </a:ext>
            </a:extLst>
          </p:cNvPr>
          <p:cNvSpPr txBox="1"/>
          <p:nvPr/>
        </p:nvSpPr>
        <p:spPr>
          <a:xfrm>
            <a:off x="3986788" y="5094125"/>
            <a:ext cx="1050288" cy="646331"/>
          </a:xfrm>
          <a:prstGeom prst="rect">
            <a:avLst/>
          </a:prstGeom>
          <a:noFill/>
        </p:spPr>
        <p:txBody>
          <a:bodyPr wrap="none" rtlCol="0">
            <a:spAutoFit/>
          </a:bodyPr>
          <a:lstStyle/>
          <a:p>
            <a:pPr algn="ctr"/>
            <a:r>
              <a:rPr lang="en-US" sz="1200" dirty="0">
                <a:latin typeface="Avenir Book" panose="02000503020000020003" pitchFamily="2" charset="0"/>
              </a:rPr>
              <a:t>STRONG</a:t>
            </a:r>
          </a:p>
          <a:p>
            <a:pPr algn="ctr"/>
            <a:r>
              <a:rPr lang="en-US" sz="1200" dirty="0">
                <a:latin typeface="Avenir Book" panose="02000503020000020003" pitchFamily="2" charset="0"/>
              </a:rPr>
              <a:t>UPWELLING</a:t>
            </a:r>
          </a:p>
          <a:p>
            <a:pPr algn="ctr"/>
            <a:r>
              <a:rPr lang="en-US" sz="1200" dirty="0">
                <a:latin typeface="Avenir Book" panose="02000503020000020003" pitchFamily="2" charset="0"/>
              </a:rPr>
              <a:t>PULSE</a:t>
            </a:r>
          </a:p>
        </p:txBody>
      </p:sp>
    </p:spTree>
    <p:custDataLst>
      <p:tags r:id="rId1"/>
    </p:custDataLst>
    <p:extLst>
      <p:ext uri="{BB962C8B-B14F-4D97-AF65-F5344CB8AC3E}">
        <p14:creationId xmlns:p14="http://schemas.microsoft.com/office/powerpoint/2010/main" val="346822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24" grpId="0" animBg="1"/>
      <p:bldP spid="25" grpId="0" animBg="1"/>
      <p:bldP spid="26" grpId="0" animBg="1"/>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5E40-1EB4-FE43-A674-CE3E756BAD37}"/>
              </a:ext>
            </a:extLst>
          </p:cNvPr>
          <p:cNvSpPr>
            <a:spLocks noGrp="1"/>
          </p:cNvSpPr>
          <p:nvPr>
            <p:ph type="title"/>
          </p:nvPr>
        </p:nvSpPr>
        <p:spPr/>
        <p:txBody>
          <a:bodyPr/>
          <a:lstStyle/>
          <a:p>
            <a:r>
              <a:rPr lang="en-US" dirty="0">
                <a:latin typeface="Avenir Book" panose="02000503020000020003" pitchFamily="2" charset="0"/>
              </a:rPr>
              <a:t>The phytoplankton patches then </a:t>
            </a:r>
            <a:r>
              <a:rPr lang="en-US" dirty="0" err="1">
                <a:latin typeface="Avenir Book" panose="02000503020000020003" pitchFamily="2" charset="0"/>
              </a:rPr>
              <a:t>advect</a:t>
            </a:r>
            <a:r>
              <a:rPr lang="en-US" dirty="0">
                <a:latin typeface="Avenir Book" panose="02000503020000020003" pitchFamily="2" charset="0"/>
              </a:rPr>
              <a:t> through the front</a:t>
            </a:r>
          </a:p>
        </p:txBody>
      </p:sp>
      <p:sp>
        <p:nvSpPr>
          <p:cNvPr id="4" name="Slide Number Placeholder 3">
            <a:extLst>
              <a:ext uri="{FF2B5EF4-FFF2-40B4-BE49-F238E27FC236}">
                <a16:creationId xmlns:a16="http://schemas.microsoft.com/office/drawing/2014/main" id="{E58E376D-18B8-BD46-918A-3F6435903432}"/>
              </a:ext>
            </a:extLst>
          </p:cNvPr>
          <p:cNvSpPr>
            <a:spLocks noGrp="1"/>
          </p:cNvSpPr>
          <p:nvPr>
            <p:ph type="sldNum" sz="quarter" idx="12"/>
          </p:nvPr>
        </p:nvSpPr>
        <p:spPr/>
        <p:txBody>
          <a:bodyPr/>
          <a:lstStyle/>
          <a:p>
            <a:fld id="{FC9F44F7-003B-7845-A73C-08F738A712E4}" type="slidenum">
              <a:rPr lang="en-US" smtClean="0"/>
              <a:t>21</a:t>
            </a:fld>
            <a:endParaRPr lang="en-US"/>
          </a:p>
        </p:txBody>
      </p:sp>
      <p:sp>
        <p:nvSpPr>
          <p:cNvPr id="8" name="Rectangle 7">
            <a:extLst>
              <a:ext uri="{FF2B5EF4-FFF2-40B4-BE49-F238E27FC236}">
                <a16:creationId xmlns:a16="http://schemas.microsoft.com/office/drawing/2014/main" id="{D28F9199-79C1-DB48-A0EB-15DF71E71783}"/>
              </a:ext>
            </a:extLst>
          </p:cNvPr>
          <p:cNvSpPr/>
          <p:nvPr/>
        </p:nvSpPr>
        <p:spPr>
          <a:xfrm>
            <a:off x="3876676" y="1707308"/>
            <a:ext cx="7615063" cy="226787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Avenir Book" panose="02000503020000020003" pitchFamily="2" charset="0"/>
            </a:endParaRPr>
          </a:p>
        </p:txBody>
      </p:sp>
      <p:sp>
        <p:nvSpPr>
          <p:cNvPr id="9" name="Rectangle 8">
            <a:extLst>
              <a:ext uri="{FF2B5EF4-FFF2-40B4-BE49-F238E27FC236}">
                <a16:creationId xmlns:a16="http://schemas.microsoft.com/office/drawing/2014/main" id="{78C0FDF7-3DE6-E745-8FF5-852B9EF98C40}"/>
              </a:ext>
            </a:extLst>
          </p:cNvPr>
          <p:cNvSpPr/>
          <p:nvPr/>
        </p:nvSpPr>
        <p:spPr>
          <a:xfrm>
            <a:off x="3895744" y="3974739"/>
            <a:ext cx="7576928" cy="226787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venir Book" panose="02000503020000020003" pitchFamily="2" charset="0"/>
            </a:endParaRPr>
          </a:p>
        </p:txBody>
      </p:sp>
      <p:sp>
        <p:nvSpPr>
          <p:cNvPr id="12" name="Freeform 11">
            <a:extLst>
              <a:ext uri="{FF2B5EF4-FFF2-40B4-BE49-F238E27FC236}">
                <a16:creationId xmlns:a16="http://schemas.microsoft.com/office/drawing/2014/main" id="{9B1199F4-9AA7-5346-A4FD-36DE008ED21E}"/>
              </a:ext>
            </a:extLst>
          </p:cNvPr>
          <p:cNvSpPr/>
          <p:nvPr/>
        </p:nvSpPr>
        <p:spPr>
          <a:xfrm>
            <a:off x="9794513" y="1690688"/>
            <a:ext cx="1768499" cy="4568102"/>
          </a:xfrm>
          <a:custGeom>
            <a:avLst/>
            <a:gdLst>
              <a:gd name="connsiteX0" fmla="*/ 1428488 w 1531703"/>
              <a:gd name="connsiteY0" fmla="*/ 58953 h 4233384"/>
              <a:gd name="connsiteX1" fmla="*/ 685538 w 1531703"/>
              <a:gd name="connsiteY1" fmla="*/ 1659153 h 4233384"/>
              <a:gd name="connsiteX2" fmla="*/ 399788 w 1531703"/>
              <a:gd name="connsiteY2" fmla="*/ 2497353 h 4233384"/>
              <a:gd name="connsiteX3" fmla="*/ 247388 w 1531703"/>
              <a:gd name="connsiteY3" fmla="*/ 3002178 h 4233384"/>
              <a:gd name="connsiteX4" fmla="*/ 228338 w 1531703"/>
              <a:gd name="connsiteY4" fmla="*/ 3526053 h 4233384"/>
              <a:gd name="connsiteX5" fmla="*/ 123563 w 1531703"/>
              <a:gd name="connsiteY5" fmla="*/ 3907053 h 4233384"/>
              <a:gd name="connsiteX6" fmla="*/ 94988 w 1531703"/>
              <a:gd name="connsiteY6" fmla="*/ 3964203 h 4233384"/>
              <a:gd name="connsiteX7" fmla="*/ 1438013 w 1531703"/>
              <a:gd name="connsiteY7" fmla="*/ 3954678 h 4233384"/>
              <a:gd name="connsiteX8" fmla="*/ 1418963 w 1531703"/>
              <a:gd name="connsiteY8" fmla="*/ 3945153 h 4233384"/>
              <a:gd name="connsiteX9" fmla="*/ 1428488 w 1531703"/>
              <a:gd name="connsiteY9" fmla="*/ 58953 h 4233384"/>
              <a:gd name="connsiteX0" fmla="*/ 1428488 w 1529499"/>
              <a:gd name="connsiteY0" fmla="*/ 29370 h 3936989"/>
              <a:gd name="connsiteX1" fmla="*/ 685538 w 1529499"/>
              <a:gd name="connsiteY1" fmla="*/ 1629570 h 3936989"/>
              <a:gd name="connsiteX2" fmla="*/ 399788 w 1529499"/>
              <a:gd name="connsiteY2" fmla="*/ 2467770 h 3936989"/>
              <a:gd name="connsiteX3" fmla="*/ 247388 w 1529499"/>
              <a:gd name="connsiteY3" fmla="*/ 2972595 h 3936989"/>
              <a:gd name="connsiteX4" fmla="*/ 228338 w 1529499"/>
              <a:gd name="connsiteY4" fmla="*/ 3496470 h 3936989"/>
              <a:gd name="connsiteX5" fmla="*/ 123563 w 1529499"/>
              <a:gd name="connsiteY5" fmla="*/ 3877470 h 3936989"/>
              <a:gd name="connsiteX6" fmla="*/ 94988 w 1529499"/>
              <a:gd name="connsiteY6" fmla="*/ 3934620 h 3936989"/>
              <a:gd name="connsiteX7" fmla="*/ 1438013 w 1529499"/>
              <a:gd name="connsiteY7" fmla="*/ 3925095 h 3936989"/>
              <a:gd name="connsiteX8" fmla="*/ 1409438 w 1529499"/>
              <a:gd name="connsiteY8" fmla="*/ 3144045 h 3936989"/>
              <a:gd name="connsiteX9" fmla="*/ 1428488 w 1529499"/>
              <a:gd name="connsiteY9" fmla="*/ 29370 h 3936989"/>
              <a:gd name="connsiteX0" fmla="*/ 1428488 w 1527654"/>
              <a:gd name="connsiteY0" fmla="*/ 29370 h 3936989"/>
              <a:gd name="connsiteX1" fmla="*/ 685538 w 1527654"/>
              <a:gd name="connsiteY1" fmla="*/ 1629570 h 3936989"/>
              <a:gd name="connsiteX2" fmla="*/ 399788 w 1527654"/>
              <a:gd name="connsiteY2" fmla="*/ 2467770 h 3936989"/>
              <a:gd name="connsiteX3" fmla="*/ 247388 w 1527654"/>
              <a:gd name="connsiteY3" fmla="*/ 2972595 h 3936989"/>
              <a:gd name="connsiteX4" fmla="*/ 228338 w 1527654"/>
              <a:gd name="connsiteY4" fmla="*/ 3496470 h 3936989"/>
              <a:gd name="connsiteX5" fmla="*/ 123563 w 1527654"/>
              <a:gd name="connsiteY5" fmla="*/ 3877470 h 3936989"/>
              <a:gd name="connsiteX6" fmla="*/ 94988 w 1527654"/>
              <a:gd name="connsiteY6" fmla="*/ 3934620 h 3936989"/>
              <a:gd name="connsiteX7" fmla="*/ 1438013 w 1527654"/>
              <a:gd name="connsiteY7" fmla="*/ 3925095 h 3936989"/>
              <a:gd name="connsiteX8" fmla="*/ 1409438 w 1527654"/>
              <a:gd name="connsiteY8" fmla="*/ 3144045 h 3936989"/>
              <a:gd name="connsiteX9" fmla="*/ 1428488 w 1527654"/>
              <a:gd name="connsiteY9" fmla="*/ 29370 h 3936989"/>
              <a:gd name="connsiteX0" fmla="*/ 1418621 w 1471905"/>
              <a:gd name="connsiteY0" fmla="*/ 29370 h 3936989"/>
              <a:gd name="connsiteX1" fmla="*/ 675671 w 1471905"/>
              <a:gd name="connsiteY1" fmla="*/ 1629570 h 3936989"/>
              <a:gd name="connsiteX2" fmla="*/ 389921 w 1471905"/>
              <a:gd name="connsiteY2" fmla="*/ 2467770 h 3936989"/>
              <a:gd name="connsiteX3" fmla="*/ 237521 w 1471905"/>
              <a:gd name="connsiteY3" fmla="*/ 2972595 h 3936989"/>
              <a:gd name="connsiteX4" fmla="*/ 218471 w 1471905"/>
              <a:gd name="connsiteY4" fmla="*/ 3496470 h 3936989"/>
              <a:gd name="connsiteX5" fmla="*/ 113696 w 1471905"/>
              <a:gd name="connsiteY5" fmla="*/ 3877470 h 3936989"/>
              <a:gd name="connsiteX6" fmla="*/ 85121 w 1471905"/>
              <a:gd name="connsiteY6" fmla="*/ 3934620 h 3936989"/>
              <a:gd name="connsiteX7" fmla="*/ 1294796 w 1471905"/>
              <a:gd name="connsiteY7" fmla="*/ 3925095 h 3936989"/>
              <a:gd name="connsiteX8" fmla="*/ 1399571 w 1471905"/>
              <a:gd name="connsiteY8" fmla="*/ 3144045 h 3936989"/>
              <a:gd name="connsiteX9" fmla="*/ 1418621 w 1471905"/>
              <a:gd name="connsiteY9" fmla="*/ 29370 h 3936989"/>
              <a:gd name="connsiteX0" fmla="*/ 1420029 w 1472633"/>
              <a:gd name="connsiteY0" fmla="*/ 29370 h 3936989"/>
              <a:gd name="connsiteX1" fmla="*/ 677079 w 1472633"/>
              <a:gd name="connsiteY1" fmla="*/ 1629570 h 3936989"/>
              <a:gd name="connsiteX2" fmla="*/ 391329 w 1472633"/>
              <a:gd name="connsiteY2" fmla="*/ 2467770 h 3936989"/>
              <a:gd name="connsiteX3" fmla="*/ 238929 w 1472633"/>
              <a:gd name="connsiteY3" fmla="*/ 2972595 h 3936989"/>
              <a:gd name="connsiteX4" fmla="*/ 219879 w 1472633"/>
              <a:gd name="connsiteY4" fmla="*/ 3496470 h 3936989"/>
              <a:gd name="connsiteX5" fmla="*/ 115104 w 1472633"/>
              <a:gd name="connsiteY5" fmla="*/ 3877470 h 3936989"/>
              <a:gd name="connsiteX6" fmla="*/ 86529 w 1472633"/>
              <a:gd name="connsiteY6" fmla="*/ 3934620 h 3936989"/>
              <a:gd name="connsiteX7" fmla="*/ 1315254 w 1472633"/>
              <a:gd name="connsiteY7" fmla="*/ 3925095 h 3936989"/>
              <a:gd name="connsiteX8" fmla="*/ 1400979 w 1472633"/>
              <a:gd name="connsiteY8" fmla="*/ 3144045 h 3936989"/>
              <a:gd name="connsiteX9" fmla="*/ 1420029 w 1472633"/>
              <a:gd name="connsiteY9" fmla="*/ 29370 h 393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72633" h="3936989">
                <a:moveTo>
                  <a:pt x="1420029" y="29370"/>
                </a:moveTo>
                <a:cubicBezTo>
                  <a:pt x="1299379" y="-223042"/>
                  <a:pt x="848529" y="1223170"/>
                  <a:pt x="677079" y="1629570"/>
                </a:cubicBezTo>
                <a:cubicBezTo>
                  <a:pt x="505629" y="2035970"/>
                  <a:pt x="464354" y="2243933"/>
                  <a:pt x="391329" y="2467770"/>
                </a:cubicBezTo>
                <a:cubicBezTo>
                  <a:pt x="318304" y="2691607"/>
                  <a:pt x="267504" y="2801145"/>
                  <a:pt x="238929" y="2972595"/>
                </a:cubicBezTo>
                <a:cubicBezTo>
                  <a:pt x="210354" y="3144045"/>
                  <a:pt x="240516" y="3345658"/>
                  <a:pt x="219879" y="3496470"/>
                </a:cubicBezTo>
                <a:cubicBezTo>
                  <a:pt x="199242" y="3647282"/>
                  <a:pt x="137329" y="3804445"/>
                  <a:pt x="115104" y="3877470"/>
                </a:cubicBezTo>
                <a:cubicBezTo>
                  <a:pt x="92879" y="3950495"/>
                  <a:pt x="-113496" y="3926683"/>
                  <a:pt x="86529" y="3934620"/>
                </a:cubicBezTo>
                <a:cubicBezTo>
                  <a:pt x="286554" y="3942558"/>
                  <a:pt x="1094592" y="3928270"/>
                  <a:pt x="1315254" y="3925095"/>
                </a:cubicBezTo>
                <a:cubicBezTo>
                  <a:pt x="1535916" y="3921920"/>
                  <a:pt x="1383517" y="3793332"/>
                  <a:pt x="1400979" y="3144045"/>
                </a:cubicBezTo>
                <a:cubicBezTo>
                  <a:pt x="1418441" y="2494758"/>
                  <a:pt x="1540679" y="281782"/>
                  <a:pt x="1420029" y="2937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Avenir Book" panose="02000503020000020003" pitchFamily="2" charset="0"/>
            </a:endParaRPr>
          </a:p>
        </p:txBody>
      </p:sp>
      <p:cxnSp>
        <p:nvCxnSpPr>
          <p:cNvPr id="19" name="Straight Arrow Connector 18">
            <a:extLst>
              <a:ext uri="{FF2B5EF4-FFF2-40B4-BE49-F238E27FC236}">
                <a16:creationId xmlns:a16="http://schemas.microsoft.com/office/drawing/2014/main" id="{700B8C70-05ED-B647-BDD2-72D3EE0BE764}"/>
              </a:ext>
            </a:extLst>
          </p:cNvPr>
          <p:cNvCxnSpPr/>
          <p:nvPr/>
        </p:nvCxnSpPr>
        <p:spPr>
          <a:xfrm>
            <a:off x="3751807" y="1706988"/>
            <a:ext cx="0" cy="45946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20" name="TextBox 19">
            <a:extLst>
              <a:ext uri="{FF2B5EF4-FFF2-40B4-BE49-F238E27FC236}">
                <a16:creationId xmlns:a16="http://schemas.microsoft.com/office/drawing/2014/main" id="{F0C04908-6D39-BA4C-BCB0-BCFC94A35B49}"/>
              </a:ext>
            </a:extLst>
          </p:cNvPr>
          <p:cNvSpPr txBox="1"/>
          <p:nvPr/>
        </p:nvSpPr>
        <p:spPr>
          <a:xfrm rot="16200000">
            <a:off x="3168669" y="3698667"/>
            <a:ext cx="758541" cy="307777"/>
          </a:xfrm>
          <a:prstGeom prst="rect">
            <a:avLst/>
          </a:prstGeom>
          <a:noFill/>
        </p:spPr>
        <p:txBody>
          <a:bodyPr wrap="none" rtlCol="0">
            <a:spAutoFit/>
          </a:bodyPr>
          <a:lstStyle/>
          <a:p>
            <a:r>
              <a:rPr lang="en-US" sz="1400" dirty="0">
                <a:latin typeface="Avenir Book" panose="02000503020000020003" pitchFamily="2" charset="0"/>
              </a:rPr>
              <a:t>DEPTH</a:t>
            </a:r>
          </a:p>
        </p:txBody>
      </p:sp>
      <p:sp>
        <p:nvSpPr>
          <p:cNvPr id="21" name="TextBox 20">
            <a:extLst>
              <a:ext uri="{FF2B5EF4-FFF2-40B4-BE49-F238E27FC236}">
                <a16:creationId xmlns:a16="http://schemas.microsoft.com/office/drawing/2014/main" id="{8BB6CDDA-FF4E-6D43-9EE5-D03211381382}"/>
              </a:ext>
            </a:extLst>
          </p:cNvPr>
          <p:cNvSpPr txBox="1"/>
          <p:nvPr/>
        </p:nvSpPr>
        <p:spPr>
          <a:xfrm>
            <a:off x="3895744" y="3693299"/>
            <a:ext cx="1072730" cy="307777"/>
          </a:xfrm>
          <a:prstGeom prst="rect">
            <a:avLst/>
          </a:prstGeom>
          <a:noFill/>
        </p:spPr>
        <p:txBody>
          <a:bodyPr wrap="none" rtlCol="0">
            <a:spAutoFit/>
          </a:bodyPr>
          <a:lstStyle/>
          <a:p>
            <a:r>
              <a:rPr lang="en-US" sz="1400" dirty="0">
                <a:latin typeface="Avenir Book" panose="02000503020000020003" pitchFamily="2" charset="0"/>
              </a:rPr>
              <a:t>EUPHOTIC</a:t>
            </a:r>
          </a:p>
        </p:txBody>
      </p:sp>
      <p:sp>
        <p:nvSpPr>
          <p:cNvPr id="22" name="TextBox 21">
            <a:extLst>
              <a:ext uri="{FF2B5EF4-FFF2-40B4-BE49-F238E27FC236}">
                <a16:creationId xmlns:a16="http://schemas.microsoft.com/office/drawing/2014/main" id="{D39231B6-3015-AA4D-B5EB-395E3BA6157F}"/>
              </a:ext>
            </a:extLst>
          </p:cNvPr>
          <p:cNvSpPr txBox="1"/>
          <p:nvPr/>
        </p:nvSpPr>
        <p:spPr>
          <a:xfrm>
            <a:off x="3876675" y="3940568"/>
            <a:ext cx="966931" cy="307777"/>
          </a:xfrm>
          <a:prstGeom prst="rect">
            <a:avLst/>
          </a:prstGeom>
          <a:noFill/>
        </p:spPr>
        <p:txBody>
          <a:bodyPr wrap="none" rtlCol="0">
            <a:spAutoFit/>
          </a:bodyPr>
          <a:lstStyle/>
          <a:p>
            <a:r>
              <a:rPr lang="en-US" sz="1400" dirty="0">
                <a:latin typeface="Avenir Book" panose="02000503020000020003" pitchFamily="2" charset="0"/>
              </a:rPr>
              <a:t>APHOTIC</a:t>
            </a:r>
          </a:p>
        </p:txBody>
      </p:sp>
      <p:sp>
        <p:nvSpPr>
          <p:cNvPr id="29" name="TextBox 28">
            <a:extLst>
              <a:ext uri="{FF2B5EF4-FFF2-40B4-BE49-F238E27FC236}">
                <a16:creationId xmlns:a16="http://schemas.microsoft.com/office/drawing/2014/main" id="{38FDA25A-A28E-064F-9319-9D5E4ADEC2B5}"/>
              </a:ext>
            </a:extLst>
          </p:cNvPr>
          <p:cNvSpPr txBox="1"/>
          <p:nvPr/>
        </p:nvSpPr>
        <p:spPr>
          <a:xfrm>
            <a:off x="10486581" y="1728699"/>
            <a:ext cx="785793" cy="307777"/>
          </a:xfrm>
          <a:prstGeom prst="rect">
            <a:avLst/>
          </a:prstGeom>
          <a:noFill/>
        </p:spPr>
        <p:txBody>
          <a:bodyPr wrap="none" rtlCol="0">
            <a:spAutoFit/>
          </a:bodyPr>
          <a:lstStyle/>
          <a:p>
            <a:r>
              <a:rPr lang="en-US" sz="1400" dirty="0">
                <a:latin typeface="Avenir Book" panose="02000503020000020003" pitchFamily="2" charset="0"/>
              </a:rPr>
              <a:t>COAST</a:t>
            </a:r>
          </a:p>
        </p:txBody>
      </p:sp>
      <p:cxnSp>
        <p:nvCxnSpPr>
          <p:cNvPr id="6" name="Straight Connector 5">
            <a:extLst>
              <a:ext uri="{FF2B5EF4-FFF2-40B4-BE49-F238E27FC236}">
                <a16:creationId xmlns:a16="http://schemas.microsoft.com/office/drawing/2014/main" id="{342BA6DC-4412-7948-AA25-F3AB0007C889}"/>
              </a:ext>
            </a:extLst>
          </p:cNvPr>
          <p:cNvCxnSpPr>
            <a:cxnSpLocks/>
          </p:cNvCxnSpPr>
          <p:nvPr/>
        </p:nvCxnSpPr>
        <p:spPr>
          <a:xfrm>
            <a:off x="3876675" y="1735104"/>
            <a:ext cx="0" cy="4536556"/>
          </a:xfrm>
          <a:prstGeom prst="line">
            <a:avLst/>
          </a:prstGeom>
          <a:ln w="28575">
            <a:solidFill>
              <a:schemeClr val="tx1"/>
            </a:solidFill>
            <a:prstDash val="lgDash"/>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266DD8B-B804-3941-90E9-80DCAD604A72}"/>
              </a:ext>
            </a:extLst>
          </p:cNvPr>
          <p:cNvCxnSpPr/>
          <p:nvPr/>
        </p:nvCxnSpPr>
        <p:spPr>
          <a:xfrm>
            <a:off x="595834" y="1703754"/>
            <a:ext cx="0" cy="45946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D85CD3FC-65F9-E744-BAE9-9F242BC58A0F}"/>
              </a:ext>
            </a:extLst>
          </p:cNvPr>
          <p:cNvSpPr txBox="1"/>
          <p:nvPr/>
        </p:nvSpPr>
        <p:spPr>
          <a:xfrm rot="16200000">
            <a:off x="-343971" y="3695433"/>
            <a:ext cx="1471878" cy="307777"/>
          </a:xfrm>
          <a:prstGeom prst="rect">
            <a:avLst/>
          </a:prstGeom>
          <a:noFill/>
        </p:spPr>
        <p:txBody>
          <a:bodyPr wrap="none" rtlCol="0">
            <a:spAutoFit/>
          </a:bodyPr>
          <a:lstStyle/>
          <a:p>
            <a:r>
              <a:rPr lang="en-US" sz="1400" dirty="0">
                <a:latin typeface="Avenir Book" panose="02000503020000020003" pitchFamily="2" charset="0"/>
              </a:rPr>
              <a:t>ALONG FRONT</a:t>
            </a:r>
          </a:p>
        </p:txBody>
      </p:sp>
      <p:sp>
        <p:nvSpPr>
          <p:cNvPr id="15" name="Rectangle 14">
            <a:extLst>
              <a:ext uri="{FF2B5EF4-FFF2-40B4-BE49-F238E27FC236}">
                <a16:creationId xmlns:a16="http://schemas.microsoft.com/office/drawing/2014/main" id="{86E33EF7-D6A1-0F4F-AAB6-AE8D67C6F4D2}"/>
              </a:ext>
            </a:extLst>
          </p:cNvPr>
          <p:cNvSpPr/>
          <p:nvPr/>
        </p:nvSpPr>
        <p:spPr>
          <a:xfrm>
            <a:off x="848718" y="1626089"/>
            <a:ext cx="2432674" cy="46289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3206A624-BFFE-964B-94C9-8ADAB92630AA}"/>
              </a:ext>
            </a:extLst>
          </p:cNvPr>
          <p:cNvSpPr/>
          <p:nvPr/>
        </p:nvSpPr>
        <p:spPr>
          <a:xfrm>
            <a:off x="951999" y="2930518"/>
            <a:ext cx="2246430" cy="127603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High Salinity</a:t>
            </a:r>
          </a:p>
          <a:p>
            <a:pPr algn="ctr"/>
            <a:r>
              <a:rPr lang="en-US" sz="1400" dirty="0">
                <a:solidFill>
                  <a:schemeClr val="tx1"/>
                </a:solidFill>
                <a:latin typeface="Avenir Book" panose="02000503020000020003" pitchFamily="2" charset="0"/>
              </a:rPr>
              <a:t>Low Oxygen</a:t>
            </a:r>
          </a:p>
          <a:p>
            <a:pPr algn="ctr"/>
            <a:r>
              <a:rPr lang="en-US" sz="1400" dirty="0">
                <a:solidFill>
                  <a:schemeClr val="tx1"/>
                </a:solidFill>
                <a:latin typeface="Avenir Book" panose="02000503020000020003" pitchFamily="2" charset="0"/>
              </a:rPr>
              <a:t>High Chlorophyll</a:t>
            </a:r>
          </a:p>
        </p:txBody>
      </p:sp>
      <p:sp>
        <p:nvSpPr>
          <p:cNvPr id="37" name="Oval 36">
            <a:extLst>
              <a:ext uri="{FF2B5EF4-FFF2-40B4-BE49-F238E27FC236}">
                <a16:creationId xmlns:a16="http://schemas.microsoft.com/office/drawing/2014/main" id="{B2DE1A9D-49E1-DF42-A10C-08D9492E4FEC}"/>
              </a:ext>
            </a:extLst>
          </p:cNvPr>
          <p:cNvSpPr/>
          <p:nvPr/>
        </p:nvSpPr>
        <p:spPr>
          <a:xfrm>
            <a:off x="944626" y="5295659"/>
            <a:ext cx="2246430" cy="94695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Low Salinity</a:t>
            </a:r>
          </a:p>
          <a:p>
            <a:pPr algn="ctr"/>
            <a:r>
              <a:rPr lang="en-US" sz="1400" dirty="0">
                <a:solidFill>
                  <a:schemeClr val="tx1"/>
                </a:solidFill>
                <a:latin typeface="Avenir Book" panose="02000503020000020003" pitchFamily="2" charset="0"/>
              </a:rPr>
              <a:t>High Oxygen</a:t>
            </a:r>
          </a:p>
          <a:p>
            <a:pPr algn="ctr"/>
            <a:r>
              <a:rPr lang="en-US" sz="1400" dirty="0">
                <a:solidFill>
                  <a:schemeClr val="tx1"/>
                </a:solidFill>
                <a:latin typeface="Avenir Book" panose="02000503020000020003" pitchFamily="2" charset="0"/>
              </a:rPr>
              <a:t>Low Chlorophyll</a:t>
            </a:r>
          </a:p>
        </p:txBody>
      </p:sp>
      <p:sp>
        <p:nvSpPr>
          <p:cNvPr id="39" name="Left Arrow 38">
            <a:extLst>
              <a:ext uri="{FF2B5EF4-FFF2-40B4-BE49-F238E27FC236}">
                <a16:creationId xmlns:a16="http://schemas.microsoft.com/office/drawing/2014/main" id="{D21D7ACB-0538-C547-ACA2-EC9DEA80D753}"/>
              </a:ext>
            </a:extLst>
          </p:cNvPr>
          <p:cNvSpPr/>
          <p:nvPr/>
        </p:nvSpPr>
        <p:spPr>
          <a:xfrm rot="17151472">
            <a:off x="1379393" y="4532045"/>
            <a:ext cx="1334248" cy="401327"/>
          </a:xfrm>
          <a:prstGeom prst="lef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Advection</a:t>
            </a:r>
          </a:p>
        </p:txBody>
      </p:sp>
      <p:sp>
        <p:nvSpPr>
          <p:cNvPr id="41" name="Left Arrow 40">
            <a:extLst>
              <a:ext uri="{FF2B5EF4-FFF2-40B4-BE49-F238E27FC236}">
                <a16:creationId xmlns:a16="http://schemas.microsoft.com/office/drawing/2014/main" id="{60D2298A-62E1-7E4D-89DF-2AA497EA431F}"/>
              </a:ext>
            </a:extLst>
          </p:cNvPr>
          <p:cNvSpPr/>
          <p:nvPr/>
        </p:nvSpPr>
        <p:spPr>
          <a:xfrm rot="17151472">
            <a:off x="1754712" y="2238016"/>
            <a:ext cx="1334248" cy="401327"/>
          </a:xfrm>
          <a:prstGeom prst="lef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Advection</a:t>
            </a:r>
          </a:p>
        </p:txBody>
      </p:sp>
      <p:sp>
        <p:nvSpPr>
          <p:cNvPr id="30" name="TextBox 29">
            <a:extLst>
              <a:ext uri="{FF2B5EF4-FFF2-40B4-BE49-F238E27FC236}">
                <a16:creationId xmlns:a16="http://schemas.microsoft.com/office/drawing/2014/main" id="{F7E34B13-C8E2-7E48-8387-AC4BB75C5E61}"/>
              </a:ext>
            </a:extLst>
          </p:cNvPr>
          <p:cNvSpPr txBox="1"/>
          <p:nvPr/>
        </p:nvSpPr>
        <p:spPr>
          <a:xfrm>
            <a:off x="6545947" y="1791740"/>
            <a:ext cx="2782172" cy="307777"/>
          </a:xfrm>
          <a:prstGeom prst="rect">
            <a:avLst/>
          </a:prstGeom>
          <a:noFill/>
        </p:spPr>
        <p:txBody>
          <a:bodyPr wrap="none" rtlCol="0">
            <a:spAutoFit/>
          </a:bodyPr>
          <a:lstStyle/>
          <a:p>
            <a:r>
              <a:rPr lang="en-US" sz="1400" i="1" dirty="0">
                <a:latin typeface="Avenir Book" panose="02000503020000020003" pitchFamily="2" charset="0"/>
              </a:rPr>
              <a:t>COASTAL UPWELLING REGION</a:t>
            </a:r>
          </a:p>
        </p:txBody>
      </p:sp>
      <p:sp>
        <p:nvSpPr>
          <p:cNvPr id="56" name="Oval 55">
            <a:extLst>
              <a:ext uri="{FF2B5EF4-FFF2-40B4-BE49-F238E27FC236}">
                <a16:creationId xmlns:a16="http://schemas.microsoft.com/office/drawing/2014/main" id="{0BFF855B-3393-7E4E-9021-6EFBC7CBCDE8}"/>
              </a:ext>
            </a:extLst>
          </p:cNvPr>
          <p:cNvSpPr/>
          <p:nvPr/>
        </p:nvSpPr>
        <p:spPr>
          <a:xfrm>
            <a:off x="8039750" y="4128579"/>
            <a:ext cx="1920514" cy="85725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venir Book" panose="02000503020000020003" pitchFamily="2" charset="0"/>
              </a:rPr>
              <a:t>Low Salinity</a:t>
            </a:r>
          </a:p>
          <a:p>
            <a:pPr algn="ctr"/>
            <a:r>
              <a:rPr lang="en-US" sz="1400" dirty="0">
                <a:latin typeface="Avenir Book" panose="02000503020000020003" pitchFamily="2" charset="0"/>
              </a:rPr>
              <a:t>High Oxygen</a:t>
            </a:r>
          </a:p>
          <a:p>
            <a:pPr algn="ctr"/>
            <a:r>
              <a:rPr lang="en-US" sz="1400" dirty="0">
                <a:latin typeface="Avenir Book" panose="02000503020000020003" pitchFamily="2" charset="0"/>
              </a:rPr>
              <a:t>Low Nutrients</a:t>
            </a:r>
          </a:p>
        </p:txBody>
      </p:sp>
      <p:sp>
        <p:nvSpPr>
          <p:cNvPr id="57" name="Oval 56">
            <a:extLst>
              <a:ext uri="{FF2B5EF4-FFF2-40B4-BE49-F238E27FC236}">
                <a16:creationId xmlns:a16="http://schemas.microsoft.com/office/drawing/2014/main" id="{C1C3433B-7D48-C847-B925-9262F24F399D}"/>
              </a:ext>
            </a:extLst>
          </p:cNvPr>
          <p:cNvSpPr/>
          <p:nvPr/>
        </p:nvSpPr>
        <p:spPr>
          <a:xfrm>
            <a:off x="8039750" y="5174098"/>
            <a:ext cx="1920514" cy="857250"/>
          </a:xfrm>
          <a:prstGeom prst="ellipse">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venir Book" panose="02000503020000020003" pitchFamily="2" charset="0"/>
              </a:rPr>
              <a:t>High Salinity</a:t>
            </a:r>
          </a:p>
          <a:p>
            <a:pPr algn="ctr"/>
            <a:r>
              <a:rPr lang="en-US" sz="1400" dirty="0">
                <a:latin typeface="Avenir Book" panose="02000503020000020003" pitchFamily="2" charset="0"/>
              </a:rPr>
              <a:t>Low Oxygen</a:t>
            </a:r>
          </a:p>
          <a:p>
            <a:pPr algn="ctr"/>
            <a:r>
              <a:rPr lang="en-US" sz="1400" dirty="0">
                <a:latin typeface="Avenir Book" panose="02000503020000020003" pitchFamily="2" charset="0"/>
              </a:rPr>
              <a:t>High Nutrients</a:t>
            </a:r>
          </a:p>
        </p:txBody>
      </p:sp>
      <p:sp>
        <p:nvSpPr>
          <p:cNvPr id="58" name="Oval 57">
            <a:extLst>
              <a:ext uri="{FF2B5EF4-FFF2-40B4-BE49-F238E27FC236}">
                <a16:creationId xmlns:a16="http://schemas.microsoft.com/office/drawing/2014/main" id="{54909879-AE33-294A-BCA2-6887E388D223}"/>
              </a:ext>
            </a:extLst>
          </p:cNvPr>
          <p:cNvSpPr/>
          <p:nvPr/>
        </p:nvSpPr>
        <p:spPr>
          <a:xfrm>
            <a:off x="6916535" y="2691222"/>
            <a:ext cx="2246430" cy="94695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Low Salinity</a:t>
            </a:r>
          </a:p>
          <a:p>
            <a:pPr algn="ctr"/>
            <a:r>
              <a:rPr lang="en-US" sz="1400" dirty="0">
                <a:solidFill>
                  <a:schemeClr val="tx1"/>
                </a:solidFill>
                <a:latin typeface="Avenir Book" panose="02000503020000020003" pitchFamily="2" charset="0"/>
              </a:rPr>
              <a:t>High Oxygen</a:t>
            </a:r>
          </a:p>
          <a:p>
            <a:pPr algn="ctr"/>
            <a:r>
              <a:rPr lang="en-US" sz="1400" dirty="0">
                <a:solidFill>
                  <a:schemeClr val="tx1"/>
                </a:solidFill>
                <a:latin typeface="Avenir Book" panose="02000503020000020003" pitchFamily="2" charset="0"/>
              </a:rPr>
              <a:t>Low Chlorophyll</a:t>
            </a:r>
          </a:p>
        </p:txBody>
      </p:sp>
      <p:sp>
        <p:nvSpPr>
          <p:cNvPr id="59" name="Curved Down Arrow 58">
            <a:extLst>
              <a:ext uri="{FF2B5EF4-FFF2-40B4-BE49-F238E27FC236}">
                <a16:creationId xmlns:a16="http://schemas.microsoft.com/office/drawing/2014/main" id="{6AA17C66-1C66-4B43-AAAF-37FFFD14B538}"/>
              </a:ext>
            </a:extLst>
          </p:cNvPr>
          <p:cNvSpPr/>
          <p:nvPr/>
        </p:nvSpPr>
        <p:spPr>
          <a:xfrm rot="14115671">
            <a:off x="6449662" y="3994277"/>
            <a:ext cx="1590834" cy="896943"/>
          </a:xfrm>
          <a:prstGeom prst="curvedDownArrow">
            <a:avLst/>
          </a:prstGeom>
          <a:gradFill flip="none" rotWithShape="1">
            <a:gsLst>
              <a:gs pos="100000">
                <a:srgbClr val="0070C0"/>
              </a:gs>
              <a:gs pos="0">
                <a:schemeClr val="accent6">
                  <a:lumMod val="40000"/>
                  <a:lumOff val="60000"/>
                </a:scheme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latin typeface="Avenir Book" panose="02000503020000020003" pitchFamily="2" charset="0"/>
            </a:endParaRPr>
          </a:p>
        </p:txBody>
      </p:sp>
      <p:sp>
        <p:nvSpPr>
          <p:cNvPr id="60" name="Curved Down Arrow 59">
            <a:extLst>
              <a:ext uri="{FF2B5EF4-FFF2-40B4-BE49-F238E27FC236}">
                <a16:creationId xmlns:a16="http://schemas.microsoft.com/office/drawing/2014/main" id="{411EC697-48A0-6647-857C-CD2483360857}"/>
              </a:ext>
            </a:extLst>
          </p:cNvPr>
          <p:cNvSpPr/>
          <p:nvPr/>
        </p:nvSpPr>
        <p:spPr>
          <a:xfrm rot="13853469">
            <a:off x="4352672" y="4283565"/>
            <a:ext cx="3342301" cy="1375098"/>
          </a:xfrm>
          <a:prstGeom prst="curvedDownArrow">
            <a:avLst>
              <a:gd name="adj1" fmla="val 29210"/>
              <a:gd name="adj2" fmla="val 50000"/>
              <a:gd name="adj3" fmla="val 25000"/>
            </a:avLst>
          </a:prstGeom>
          <a:gradFill flip="none" rotWithShape="1">
            <a:gsLst>
              <a:gs pos="100000">
                <a:srgbClr val="FF2600"/>
              </a:gs>
              <a:gs pos="22000">
                <a:schemeClr val="accent6">
                  <a:lumMod val="75000"/>
                </a:schemeClr>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latin typeface="Avenir Book" panose="02000503020000020003" pitchFamily="2" charset="0"/>
            </a:endParaRPr>
          </a:p>
        </p:txBody>
      </p:sp>
      <p:sp>
        <p:nvSpPr>
          <p:cNvPr id="61" name="Oval 60">
            <a:extLst>
              <a:ext uri="{FF2B5EF4-FFF2-40B4-BE49-F238E27FC236}">
                <a16:creationId xmlns:a16="http://schemas.microsoft.com/office/drawing/2014/main" id="{73A69371-C0A2-964D-9332-2CA05FE765C7}"/>
              </a:ext>
            </a:extLst>
          </p:cNvPr>
          <p:cNvSpPr/>
          <p:nvPr/>
        </p:nvSpPr>
        <p:spPr>
          <a:xfrm>
            <a:off x="4295101" y="2134568"/>
            <a:ext cx="2381735" cy="127603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High Salinity</a:t>
            </a:r>
          </a:p>
          <a:p>
            <a:pPr algn="ctr"/>
            <a:r>
              <a:rPr lang="en-US" sz="1400" dirty="0">
                <a:solidFill>
                  <a:schemeClr val="tx1"/>
                </a:solidFill>
                <a:latin typeface="Avenir Book" panose="02000503020000020003" pitchFamily="2" charset="0"/>
              </a:rPr>
              <a:t>Low Oxygen</a:t>
            </a:r>
          </a:p>
          <a:p>
            <a:pPr algn="ctr"/>
            <a:r>
              <a:rPr lang="en-US" sz="1400" dirty="0">
                <a:solidFill>
                  <a:schemeClr val="tx1"/>
                </a:solidFill>
                <a:latin typeface="Avenir Book" panose="02000503020000020003" pitchFamily="2" charset="0"/>
              </a:rPr>
              <a:t>High Chlorophyll</a:t>
            </a:r>
          </a:p>
        </p:txBody>
      </p:sp>
      <p:sp>
        <p:nvSpPr>
          <p:cNvPr id="62" name="TextBox 61">
            <a:extLst>
              <a:ext uri="{FF2B5EF4-FFF2-40B4-BE49-F238E27FC236}">
                <a16:creationId xmlns:a16="http://schemas.microsoft.com/office/drawing/2014/main" id="{98E3A221-2C49-684B-B510-E6652331839E}"/>
              </a:ext>
            </a:extLst>
          </p:cNvPr>
          <p:cNvSpPr txBox="1"/>
          <p:nvPr/>
        </p:nvSpPr>
        <p:spPr>
          <a:xfrm>
            <a:off x="7088904" y="4201934"/>
            <a:ext cx="904415" cy="553998"/>
          </a:xfrm>
          <a:prstGeom prst="rect">
            <a:avLst/>
          </a:prstGeom>
          <a:noFill/>
        </p:spPr>
        <p:txBody>
          <a:bodyPr wrap="none" rtlCol="0">
            <a:spAutoFit/>
          </a:bodyPr>
          <a:lstStyle/>
          <a:p>
            <a:pPr algn="ctr"/>
            <a:r>
              <a:rPr lang="en-US" sz="1000" dirty="0">
                <a:latin typeface="Avenir Book" panose="02000503020000020003" pitchFamily="2" charset="0"/>
              </a:rPr>
              <a:t>WEAK</a:t>
            </a:r>
          </a:p>
          <a:p>
            <a:pPr algn="ctr"/>
            <a:r>
              <a:rPr lang="en-US" sz="1000" dirty="0">
                <a:latin typeface="Avenir Book" panose="02000503020000020003" pitchFamily="2" charset="0"/>
              </a:rPr>
              <a:t>UPWELLING</a:t>
            </a:r>
          </a:p>
          <a:p>
            <a:pPr algn="ctr"/>
            <a:r>
              <a:rPr lang="en-US" sz="1000" dirty="0">
                <a:latin typeface="Avenir Book" panose="02000503020000020003" pitchFamily="2" charset="0"/>
              </a:rPr>
              <a:t>PULSE</a:t>
            </a:r>
          </a:p>
        </p:txBody>
      </p:sp>
      <p:sp>
        <p:nvSpPr>
          <p:cNvPr id="63" name="TextBox 62">
            <a:extLst>
              <a:ext uri="{FF2B5EF4-FFF2-40B4-BE49-F238E27FC236}">
                <a16:creationId xmlns:a16="http://schemas.microsoft.com/office/drawing/2014/main" id="{5D2F0F76-035B-1943-BD6E-FC07699FC932}"/>
              </a:ext>
            </a:extLst>
          </p:cNvPr>
          <p:cNvSpPr txBox="1"/>
          <p:nvPr/>
        </p:nvSpPr>
        <p:spPr>
          <a:xfrm>
            <a:off x="5930538" y="5091737"/>
            <a:ext cx="1050288" cy="646331"/>
          </a:xfrm>
          <a:prstGeom prst="rect">
            <a:avLst/>
          </a:prstGeom>
          <a:noFill/>
        </p:spPr>
        <p:txBody>
          <a:bodyPr wrap="none" rtlCol="0">
            <a:spAutoFit/>
          </a:bodyPr>
          <a:lstStyle/>
          <a:p>
            <a:pPr algn="ctr"/>
            <a:r>
              <a:rPr lang="en-US" sz="1200" dirty="0">
                <a:latin typeface="Avenir Book" panose="02000503020000020003" pitchFamily="2" charset="0"/>
              </a:rPr>
              <a:t>STRONG</a:t>
            </a:r>
          </a:p>
          <a:p>
            <a:pPr algn="ctr"/>
            <a:r>
              <a:rPr lang="en-US" sz="1200" dirty="0">
                <a:latin typeface="Avenir Book" panose="02000503020000020003" pitchFamily="2" charset="0"/>
              </a:rPr>
              <a:t>UPWELLING</a:t>
            </a:r>
          </a:p>
          <a:p>
            <a:pPr algn="ctr"/>
            <a:r>
              <a:rPr lang="en-US" sz="1200" dirty="0">
                <a:latin typeface="Avenir Book" panose="02000503020000020003" pitchFamily="2" charset="0"/>
              </a:rPr>
              <a:t>PULSE</a:t>
            </a:r>
          </a:p>
        </p:txBody>
      </p:sp>
      <p:sp>
        <p:nvSpPr>
          <p:cNvPr id="72" name="Left Arrow 71">
            <a:extLst>
              <a:ext uri="{FF2B5EF4-FFF2-40B4-BE49-F238E27FC236}">
                <a16:creationId xmlns:a16="http://schemas.microsoft.com/office/drawing/2014/main" id="{6E59C146-4CFA-C144-B1CD-DE8A47D5D763}"/>
              </a:ext>
            </a:extLst>
          </p:cNvPr>
          <p:cNvSpPr/>
          <p:nvPr/>
        </p:nvSpPr>
        <p:spPr>
          <a:xfrm>
            <a:off x="3998945" y="1908013"/>
            <a:ext cx="1542537" cy="401327"/>
          </a:xfrm>
          <a:prstGeom prst="lef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Advection</a:t>
            </a:r>
          </a:p>
        </p:txBody>
      </p:sp>
    </p:spTree>
    <p:custDataLst>
      <p:tags r:id="rId1"/>
    </p:custDataLst>
    <p:extLst>
      <p:ext uri="{BB962C8B-B14F-4D97-AF65-F5344CB8AC3E}">
        <p14:creationId xmlns:p14="http://schemas.microsoft.com/office/powerpoint/2010/main" val="256240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5" grpId="0" animBg="1"/>
      <p:bldP spid="36" grpId="0" animBg="1"/>
      <p:bldP spid="37" grpId="0" animBg="1"/>
      <p:bldP spid="39" grpId="0" animBg="1"/>
      <p:bldP spid="41" grpId="0" animBg="1"/>
      <p:bldP spid="7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5E40-1EB4-FE43-A674-CE3E756BAD37}"/>
              </a:ext>
            </a:extLst>
          </p:cNvPr>
          <p:cNvSpPr>
            <a:spLocks noGrp="1"/>
          </p:cNvSpPr>
          <p:nvPr>
            <p:ph type="title"/>
          </p:nvPr>
        </p:nvSpPr>
        <p:spPr/>
        <p:txBody>
          <a:bodyPr/>
          <a:lstStyle/>
          <a:p>
            <a:r>
              <a:rPr lang="en-US" dirty="0">
                <a:latin typeface="Avenir Book" panose="02000503020000020003" pitchFamily="2" charset="0"/>
              </a:rPr>
              <a:t>Conclusions about </a:t>
            </a:r>
            <a:r>
              <a:rPr lang="en-US" b="1" u="sng" dirty="0">
                <a:latin typeface="Avenir Book" panose="02000503020000020003" pitchFamily="2" charset="0"/>
              </a:rPr>
              <a:t>along-front</a:t>
            </a:r>
            <a:r>
              <a:rPr lang="en-US" dirty="0">
                <a:latin typeface="Avenir Book" panose="02000503020000020003" pitchFamily="2" charset="0"/>
              </a:rPr>
              <a:t> patchiness</a:t>
            </a:r>
          </a:p>
        </p:txBody>
      </p:sp>
      <p:sp>
        <p:nvSpPr>
          <p:cNvPr id="3" name="Content Placeholder 2">
            <a:extLst>
              <a:ext uri="{FF2B5EF4-FFF2-40B4-BE49-F238E27FC236}">
                <a16:creationId xmlns:a16="http://schemas.microsoft.com/office/drawing/2014/main" id="{37915D3A-460C-B94F-A518-79B4980F5C89}"/>
              </a:ext>
            </a:extLst>
          </p:cNvPr>
          <p:cNvSpPr>
            <a:spLocks noGrp="1"/>
          </p:cNvSpPr>
          <p:nvPr>
            <p:ph idx="1"/>
          </p:nvPr>
        </p:nvSpPr>
        <p:spPr>
          <a:xfrm>
            <a:off x="3994954" y="1690687"/>
            <a:ext cx="7358845" cy="4802187"/>
          </a:xfrm>
        </p:spPr>
        <p:txBody>
          <a:bodyPr>
            <a:noAutofit/>
          </a:bodyPr>
          <a:lstStyle/>
          <a:p>
            <a:pPr>
              <a:lnSpc>
                <a:spcPct val="100000"/>
              </a:lnSpc>
            </a:pPr>
            <a:r>
              <a:rPr lang="en-US" sz="2000" dirty="0">
                <a:latin typeface="Avenir Next" panose="020B0503020202020204" pitchFamily="34" charset="0"/>
              </a:rPr>
              <a:t>This front is patchy and non-uniform in the along-front direction</a:t>
            </a:r>
          </a:p>
          <a:p>
            <a:pPr lvl="1">
              <a:lnSpc>
                <a:spcPct val="100000"/>
              </a:lnSpc>
            </a:pPr>
            <a:endParaRPr lang="en-US" sz="1600" dirty="0">
              <a:latin typeface="Avenir Next" panose="020B0503020202020204" pitchFamily="34" charset="0"/>
            </a:endParaRPr>
          </a:p>
          <a:p>
            <a:pPr>
              <a:lnSpc>
                <a:spcPct val="100000"/>
              </a:lnSpc>
            </a:pPr>
            <a:r>
              <a:rPr lang="en-US" sz="2000" dirty="0">
                <a:latin typeface="Avenir Next" panose="020B0503020202020204" pitchFamily="34" charset="0"/>
              </a:rPr>
              <a:t>Along-front variability of biogeochemical properties can be linked to upwelling dynamics hundreds of kilometers away</a:t>
            </a:r>
          </a:p>
          <a:p>
            <a:pPr lvl="1">
              <a:lnSpc>
                <a:spcPct val="100000"/>
              </a:lnSpc>
            </a:pPr>
            <a:endParaRPr lang="en-US" sz="1600" dirty="0">
              <a:latin typeface="Avenir Next" panose="020B0503020202020204" pitchFamily="34" charset="0"/>
            </a:endParaRPr>
          </a:p>
          <a:p>
            <a:pPr>
              <a:lnSpc>
                <a:spcPct val="100000"/>
              </a:lnSpc>
            </a:pPr>
            <a:r>
              <a:rPr lang="en-US" sz="2000" dirty="0">
                <a:latin typeface="Avenir Next" panose="020B0503020202020204" pitchFamily="34" charset="0"/>
              </a:rPr>
              <a:t>Mesoscale advective features, such as filaments and eddies, transported waters from upwelling regions to this front in ~2 weeks</a:t>
            </a:r>
          </a:p>
          <a:p>
            <a:pPr lvl="1">
              <a:lnSpc>
                <a:spcPct val="100000"/>
              </a:lnSpc>
            </a:pPr>
            <a:endParaRPr lang="en-US" sz="1600" dirty="0">
              <a:latin typeface="Avenir Next" panose="020B0503020202020204" pitchFamily="34" charset="0"/>
            </a:endParaRPr>
          </a:p>
          <a:p>
            <a:pPr>
              <a:lnSpc>
                <a:spcPct val="100000"/>
              </a:lnSpc>
            </a:pPr>
            <a:r>
              <a:rPr lang="en-US" sz="2000" dirty="0">
                <a:latin typeface="Avenir Next" panose="020B0503020202020204" pitchFamily="34" charset="0"/>
              </a:rPr>
              <a:t>Applying along-front uniformity or steady-state assumptions ignore potential along-front gradients and spatiotemporal dynamics at fronts </a:t>
            </a:r>
            <a:r>
              <a:rPr lang="en-US" sz="2000" i="1" dirty="0">
                <a:latin typeface="Avenir Next" panose="020B0503020202020204" pitchFamily="34" charset="0"/>
              </a:rPr>
              <a:t>that occur</a:t>
            </a:r>
            <a:r>
              <a:rPr lang="en-US" sz="2000" dirty="0">
                <a:latin typeface="Avenir Next" panose="020B0503020202020204" pitchFamily="34" charset="0"/>
              </a:rPr>
              <a:t> </a:t>
            </a:r>
            <a:r>
              <a:rPr lang="en-US" sz="2000" i="1" dirty="0">
                <a:latin typeface="Avenir Next" panose="020B0503020202020204" pitchFamily="34" charset="0"/>
              </a:rPr>
              <a:t>at very fine scales </a:t>
            </a:r>
            <a:r>
              <a:rPr lang="en-US" sz="2000" dirty="0">
                <a:latin typeface="Avenir Next" panose="020B0503020202020204" pitchFamily="34" charset="0"/>
              </a:rPr>
              <a:t>(tens of km)</a:t>
            </a:r>
          </a:p>
        </p:txBody>
      </p:sp>
      <p:sp>
        <p:nvSpPr>
          <p:cNvPr id="4" name="Slide Number Placeholder 3">
            <a:extLst>
              <a:ext uri="{FF2B5EF4-FFF2-40B4-BE49-F238E27FC236}">
                <a16:creationId xmlns:a16="http://schemas.microsoft.com/office/drawing/2014/main" id="{E58E376D-18B8-BD46-918A-3F6435903432}"/>
              </a:ext>
            </a:extLst>
          </p:cNvPr>
          <p:cNvSpPr>
            <a:spLocks noGrp="1"/>
          </p:cNvSpPr>
          <p:nvPr>
            <p:ph type="sldNum" sz="quarter" idx="12"/>
          </p:nvPr>
        </p:nvSpPr>
        <p:spPr/>
        <p:txBody>
          <a:bodyPr/>
          <a:lstStyle/>
          <a:p>
            <a:fld id="{FC9F44F7-003B-7845-A73C-08F738A712E4}" type="slidenum">
              <a:rPr lang="en-US" smtClean="0"/>
              <a:t>22</a:t>
            </a:fld>
            <a:endParaRPr lang="en-US"/>
          </a:p>
        </p:txBody>
      </p:sp>
      <p:cxnSp>
        <p:nvCxnSpPr>
          <p:cNvPr id="5" name="Straight Arrow Connector 4">
            <a:extLst>
              <a:ext uri="{FF2B5EF4-FFF2-40B4-BE49-F238E27FC236}">
                <a16:creationId xmlns:a16="http://schemas.microsoft.com/office/drawing/2014/main" id="{5A709ECC-6979-E0A2-E10F-AB6937D350C3}"/>
              </a:ext>
            </a:extLst>
          </p:cNvPr>
          <p:cNvCxnSpPr/>
          <p:nvPr/>
        </p:nvCxnSpPr>
        <p:spPr>
          <a:xfrm>
            <a:off x="595834" y="1703754"/>
            <a:ext cx="0" cy="4594644"/>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89DE82FF-27BD-2967-465E-6C93B1E83358}"/>
              </a:ext>
            </a:extLst>
          </p:cNvPr>
          <p:cNvSpPr txBox="1"/>
          <p:nvPr/>
        </p:nvSpPr>
        <p:spPr>
          <a:xfrm rot="16200000">
            <a:off x="-887387" y="3695433"/>
            <a:ext cx="2558714" cy="307777"/>
          </a:xfrm>
          <a:prstGeom prst="rect">
            <a:avLst/>
          </a:prstGeom>
          <a:noFill/>
        </p:spPr>
        <p:txBody>
          <a:bodyPr wrap="none" rtlCol="0">
            <a:spAutoFit/>
          </a:bodyPr>
          <a:lstStyle/>
          <a:p>
            <a:r>
              <a:rPr lang="en-US" sz="1400" dirty="0">
                <a:latin typeface="Avenir Book" panose="02000503020000020003" pitchFamily="2" charset="0"/>
              </a:rPr>
              <a:t>ALONG FRONT (150-200 km)</a:t>
            </a:r>
          </a:p>
        </p:txBody>
      </p:sp>
      <p:sp>
        <p:nvSpPr>
          <p:cNvPr id="7" name="Rectangle 6">
            <a:extLst>
              <a:ext uri="{FF2B5EF4-FFF2-40B4-BE49-F238E27FC236}">
                <a16:creationId xmlns:a16="http://schemas.microsoft.com/office/drawing/2014/main" id="{E40651D2-340B-040E-51ED-10F99464CC5F}"/>
              </a:ext>
            </a:extLst>
          </p:cNvPr>
          <p:cNvSpPr/>
          <p:nvPr/>
        </p:nvSpPr>
        <p:spPr>
          <a:xfrm>
            <a:off x="848718" y="1626089"/>
            <a:ext cx="2432674" cy="462895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493464F4-B623-9071-E8DF-E72B5A32CC10}"/>
              </a:ext>
            </a:extLst>
          </p:cNvPr>
          <p:cNvSpPr/>
          <p:nvPr/>
        </p:nvSpPr>
        <p:spPr>
          <a:xfrm>
            <a:off x="951999" y="2930518"/>
            <a:ext cx="2246430" cy="1276033"/>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High Salinity</a:t>
            </a:r>
          </a:p>
          <a:p>
            <a:pPr algn="ctr"/>
            <a:r>
              <a:rPr lang="en-US" sz="1400" dirty="0">
                <a:solidFill>
                  <a:schemeClr val="tx1"/>
                </a:solidFill>
                <a:latin typeface="Avenir Book" panose="02000503020000020003" pitchFamily="2" charset="0"/>
              </a:rPr>
              <a:t>Low Oxygen</a:t>
            </a:r>
          </a:p>
          <a:p>
            <a:pPr algn="ctr"/>
            <a:r>
              <a:rPr lang="en-US" sz="1400" dirty="0">
                <a:solidFill>
                  <a:schemeClr val="tx1"/>
                </a:solidFill>
                <a:latin typeface="Avenir Book" panose="02000503020000020003" pitchFamily="2" charset="0"/>
              </a:rPr>
              <a:t>High Chlorophyll</a:t>
            </a:r>
          </a:p>
        </p:txBody>
      </p:sp>
      <p:sp>
        <p:nvSpPr>
          <p:cNvPr id="9" name="Oval 8">
            <a:extLst>
              <a:ext uri="{FF2B5EF4-FFF2-40B4-BE49-F238E27FC236}">
                <a16:creationId xmlns:a16="http://schemas.microsoft.com/office/drawing/2014/main" id="{94F4698E-7AC6-32CB-7B61-78E4E15CCC52}"/>
              </a:ext>
            </a:extLst>
          </p:cNvPr>
          <p:cNvSpPr/>
          <p:nvPr/>
        </p:nvSpPr>
        <p:spPr>
          <a:xfrm>
            <a:off x="944626" y="5295659"/>
            <a:ext cx="2246430" cy="946957"/>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Low Salinity</a:t>
            </a:r>
          </a:p>
          <a:p>
            <a:pPr algn="ctr"/>
            <a:r>
              <a:rPr lang="en-US" sz="1400" dirty="0">
                <a:solidFill>
                  <a:schemeClr val="tx1"/>
                </a:solidFill>
                <a:latin typeface="Avenir Book" panose="02000503020000020003" pitchFamily="2" charset="0"/>
              </a:rPr>
              <a:t>High Oxygen</a:t>
            </a:r>
          </a:p>
          <a:p>
            <a:pPr algn="ctr"/>
            <a:r>
              <a:rPr lang="en-US" sz="1400" dirty="0">
                <a:solidFill>
                  <a:schemeClr val="tx1"/>
                </a:solidFill>
                <a:latin typeface="Avenir Book" panose="02000503020000020003" pitchFamily="2" charset="0"/>
              </a:rPr>
              <a:t>Low Chlorophyll</a:t>
            </a:r>
          </a:p>
        </p:txBody>
      </p:sp>
      <p:sp>
        <p:nvSpPr>
          <p:cNvPr id="10" name="Left Arrow 9">
            <a:extLst>
              <a:ext uri="{FF2B5EF4-FFF2-40B4-BE49-F238E27FC236}">
                <a16:creationId xmlns:a16="http://schemas.microsoft.com/office/drawing/2014/main" id="{ABEE598D-0CB0-E668-7A04-C8C1D57CFB53}"/>
              </a:ext>
            </a:extLst>
          </p:cNvPr>
          <p:cNvSpPr/>
          <p:nvPr/>
        </p:nvSpPr>
        <p:spPr>
          <a:xfrm rot="17151472">
            <a:off x="1379393" y="4532045"/>
            <a:ext cx="1334248" cy="401327"/>
          </a:xfrm>
          <a:prstGeom prst="lef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Advection</a:t>
            </a:r>
          </a:p>
        </p:txBody>
      </p:sp>
      <p:sp>
        <p:nvSpPr>
          <p:cNvPr id="11" name="Left Arrow 10">
            <a:extLst>
              <a:ext uri="{FF2B5EF4-FFF2-40B4-BE49-F238E27FC236}">
                <a16:creationId xmlns:a16="http://schemas.microsoft.com/office/drawing/2014/main" id="{DB187BA7-41EC-A7D7-9AB4-18F390B265EB}"/>
              </a:ext>
            </a:extLst>
          </p:cNvPr>
          <p:cNvSpPr/>
          <p:nvPr/>
        </p:nvSpPr>
        <p:spPr>
          <a:xfrm rot="17151472">
            <a:off x="1754712" y="2238016"/>
            <a:ext cx="1334248" cy="401327"/>
          </a:xfrm>
          <a:prstGeom prst="leftArrow">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venir Book" panose="02000503020000020003" pitchFamily="2" charset="0"/>
              </a:rPr>
              <a:t>Advection</a:t>
            </a:r>
          </a:p>
        </p:txBody>
      </p:sp>
    </p:spTree>
    <p:custDataLst>
      <p:tags r:id="rId1"/>
    </p:custDataLst>
    <p:extLst>
      <p:ext uri="{BB962C8B-B14F-4D97-AF65-F5344CB8AC3E}">
        <p14:creationId xmlns:p14="http://schemas.microsoft.com/office/powerpoint/2010/main" val="40446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3D95A4-971A-9207-8C57-993F3FF1E304}"/>
              </a:ext>
            </a:extLst>
          </p:cNvPr>
          <p:cNvSpPr>
            <a:spLocks noGrp="1"/>
          </p:cNvSpPr>
          <p:nvPr>
            <p:ph type="sldNum" sz="quarter" idx="12"/>
          </p:nvPr>
        </p:nvSpPr>
        <p:spPr/>
        <p:txBody>
          <a:bodyPr/>
          <a:lstStyle/>
          <a:p>
            <a:fld id="{FC9F44F7-003B-7845-A73C-08F738A712E4}" type="slidenum">
              <a:rPr lang="en-US" smtClean="0"/>
              <a:t>23</a:t>
            </a:fld>
            <a:endParaRPr lang="en-US"/>
          </a:p>
        </p:txBody>
      </p:sp>
      <p:sp>
        <p:nvSpPr>
          <p:cNvPr id="3" name="TextBox 2">
            <a:extLst>
              <a:ext uri="{FF2B5EF4-FFF2-40B4-BE49-F238E27FC236}">
                <a16:creationId xmlns:a16="http://schemas.microsoft.com/office/drawing/2014/main" id="{77BEADC9-C041-9230-2C1E-797906834F95}"/>
              </a:ext>
            </a:extLst>
          </p:cNvPr>
          <p:cNvSpPr txBox="1"/>
          <p:nvPr/>
        </p:nvSpPr>
        <p:spPr>
          <a:xfrm>
            <a:off x="1000045" y="1490007"/>
            <a:ext cx="10191909" cy="1938992"/>
          </a:xfrm>
          <a:prstGeom prst="rect">
            <a:avLst/>
          </a:prstGeom>
          <a:noFill/>
        </p:spPr>
        <p:txBody>
          <a:bodyPr wrap="square" rtlCol="0">
            <a:spAutoFit/>
          </a:bodyPr>
          <a:lstStyle/>
          <a:p>
            <a:pPr algn="ctr"/>
            <a:r>
              <a:rPr lang="en-US" sz="4000" b="1" i="1" dirty="0">
                <a:latin typeface="Avenir Next" panose="020B0503020202020204" pitchFamily="34" charset="0"/>
              </a:rPr>
              <a:t>Biological community structure was not resolved for data used in this along-front analysis.</a:t>
            </a:r>
          </a:p>
        </p:txBody>
      </p:sp>
      <p:sp>
        <p:nvSpPr>
          <p:cNvPr id="9" name="Connector: Curved 8">
            <a:extLst>
              <a:ext uri="{FF2B5EF4-FFF2-40B4-BE49-F238E27FC236}">
                <a16:creationId xmlns:a16="http://schemas.microsoft.com/office/drawing/2014/main" id="{80445FB6-C090-4217-8F34-AAB60E42121E}"/>
              </a:ext>
            </a:extLst>
          </p:cNvPr>
          <p:cNvSpPr/>
          <p:nvPr/>
        </p:nvSpPr>
        <p:spPr>
          <a:xfrm rot="5400000" flipV="1">
            <a:off x="2407901" y="3429000"/>
            <a:ext cx="2377440" cy="2377440"/>
          </a:xfrm>
          <a:prstGeom prst="curvedConnector2">
            <a:avLst/>
          </a:prstGeom>
          <a:solidFill>
            <a:srgbClr val="FFC114">
              <a:alpha val="5000"/>
            </a:srgbClr>
          </a:solidFill>
          <a:ln w="36000">
            <a:solidFill>
              <a:srgbClr val="62A1AB"/>
            </a:solidFill>
            <a:tailEnd type="arrow"/>
          </a:ln>
        </p:spPr>
        <p:style>
          <a:lnRef idx="1">
            <a:schemeClr val="accent1"/>
          </a:lnRef>
          <a:fillRef idx="0">
            <a:schemeClr val="accent1"/>
          </a:fillRef>
          <a:effectRef idx="0">
            <a:schemeClr val="accent1"/>
          </a:effectRef>
          <a:fontRef idx="minor">
            <a:schemeClr val="tx1"/>
          </a:fontRef>
        </p:style>
        <p:txBody>
          <a:bodyPr wrap="none" rtlCol="0" anchor="ctr" anchorCtr="1"/>
          <a:lstStyle/>
          <a:p>
            <a:endParaRPr lang="en-US">
              <a:solidFill>
                <a:srgbClr val="FFC114"/>
              </a:solidFill>
            </a:endParaRPr>
          </a:p>
        </p:txBody>
      </p:sp>
      <p:sp>
        <p:nvSpPr>
          <p:cNvPr id="6" name="TextBox 5">
            <a:extLst>
              <a:ext uri="{FF2B5EF4-FFF2-40B4-BE49-F238E27FC236}">
                <a16:creationId xmlns:a16="http://schemas.microsoft.com/office/drawing/2014/main" id="{68D6A899-8B51-5767-0F47-F1BD28AF624D}"/>
              </a:ext>
            </a:extLst>
          </p:cNvPr>
          <p:cNvSpPr txBox="1"/>
          <p:nvPr/>
        </p:nvSpPr>
        <p:spPr>
          <a:xfrm>
            <a:off x="4919730" y="5452497"/>
            <a:ext cx="6759475" cy="707886"/>
          </a:xfrm>
          <a:prstGeom prst="rect">
            <a:avLst/>
          </a:prstGeom>
          <a:noFill/>
        </p:spPr>
        <p:txBody>
          <a:bodyPr wrap="square" rtlCol="0">
            <a:spAutoFit/>
          </a:bodyPr>
          <a:lstStyle/>
          <a:p>
            <a:pPr algn="ctr"/>
            <a:r>
              <a:rPr lang="en-US" sz="4000" b="1" i="1" dirty="0">
                <a:latin typeface="Avenir Next" panose="020B0503020202020204" pitchFamily="34" charset="0"/>
              </a:rPr>
              <a:t>Let’s look </a:t>
            </a:r>
            <a:r>
              <a:rPr lang="en-US" sz="4000" b="1" i="1" u="sng" dirty="0">
                <a:latin typeface="Avenir Next" panose="020B0503020202020204" pitchFamily="34" charset="0"/>
              </a:rPr>
              <a:t>across the front</a:t>
            </a:r>
            <a:r>
              <a:rPr lang="en-US" sz="4000" b="1" i="1" dirty="0">
                <a:latin typeface="Avenir Next" panose="020B0503020202020204" pitchFamily="34" charset="0"/>
              </a:rPr>
              <a:t>.</a:t>
            </a:r>
          </a:p>
        </p:txBody>
      </p:sp>
      <p:sp>
        <p:nvSpPr>
          <p:cNvPr id="4" name="TextBox 3">
            <a:extLst>
              <a:ext uri="{FF2B5EF4-FFF2-40B4-BE49-F238E27FC236}">
                <a16:creationId xmlns:a16="http://schemas.microsoft.com/office/drawing/2014/main" id="{B1F2DC61-E712-834A-FDC0-9D4C2C607C47}"/>
              </a:ext>
            </a:extLst>
          </p:cNvPr>
          <p:cNvSpPr txBox="1"/>
          <p:nvPr/>
        </p:nvSpPr>
        <p:spPr>
          <a:xfrm>
            <a:off x="3168203" y="4227540"/>
            <a:ext cx="3606372" cy="830997"/>
          </a:xfrm>
          <a:prstGeom prst="rect">
            <a:avLst/>
          </a:prstGeom>
          <a:noFill/>
        </p:spPr>
        <p:txBody>
          <a:bodyPr wrap="none" rtlCol="0">
            <a:spAutoFit/>
          </a:bodyPr>
          <a:lstStyle/>
          <a:p>
            <a:r>
              <a:rPr lang="en-US" sz="2400" dirty="0">
                <a:latin typeface="Avenir Book" panose="02000503020000020003" pitchFamily="2" charset="0"/>
              </a:rPr>
              <a:t>+ taxonomic resolution</a:t>
            </a:r>
          </a:p>
          <a:p>
            <a:r>
              <a:rPr lang="en-US" sz="2400" dirty="0">
                <a:latin typeface="Avenir Book" panose="02000503020000020003" pitchFamily="2" charset="0"/>
              </a:rPr>
              <a:t>+ spatial resolution / axis</a:t>
            </a:r>
          </a:p>
        </p:txBody>
      </p:sp>
    </p:spTree>
    <p:extLst>
      <p:ext uri="{BB962C8B-B14F-4D97-AF65-F5344CB8AC3E}">
        <p14:creationId xmlns:p14="http://schemas.microsoft.com/office/powerpoint/2010/main" val="2091833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3BC2C8-40F9-462C-2BBC-EC6D7129905B}"/>
              </a:ext>
            </a:extLst>
          </p:cNvPr>
          <p:cNvSpPr>
            <a:spLocks noGrp="1"/>
          </p:cNvSpPr>
          <p:nvPr>
            <p:ph type="sldNum" sz="quarter" idx="12"/>
          </p:nvPr>
        </p:nvSpPr>
        <p:spPr/>
        <p:txBody>
          <a:bodyPr/>
          <a:lstStyle/>
          <a:p>
            <a:fld id="{FC9F44F7-003B-7845-A73C-08F738A712E4}" type="slidenum">
              <a:rPr lang="en-US" smtClean="0"/>
              <a:t>24</a:t>
            </a:fld>
            <a:endParaRPr lang="en-US"/>
          </a:p>
        </p:txBody>
      </p:sp>
      <p:pic>
        <p:nvPicPr>
          <p:cNvPr id="5" name="Picture 4">
            <a:extLst>
              <a:ext uri="{FF2B5EF4-FFF2-40B4-BE49-F238E27FC236}">
                <a16:creationId xmlns:a16="http://schemas.microsoft.com/office/drawing/2014/main" id="{C8DDC8EF-C130-A527-43B1-0661BA6625EC}"/>
              </a:ext>
            </a:extLst>
          </p:cNvPr>
          <p:cNvPicPr>
            <a:picLocks noChangeAspect="1"/>
          </p:cNvPicPr>
          <p:nvPr/>
        </p:nvPicPr>
        <p:blipFill rotWithShape="1">
          <a:blip r:embed="rId3"/>
          <a:srcRect l="4990" r="51986"/>
          <a:stretch/>
        </p:blipFill>
        <p:spPr>
          <a:xfrm>
            <a:off x="159382" y="2380196"/>
            <a:ext cx="2539784" cy="2574996"/>
          </a:xfrm>
          <a:prstGeom prst="rect">
            <a:avLst/>
          </a:prstGeom>
        </p:spPr>
      </p:pic>
      <p:sp>
        <p:nvSpPr>
          <p:cNvPr id="6" name="TextBox 5">
            <a:extLst>
              <a:ext uri="{FF2B5EF4-FFF2-40B4-BE49-F238E27FC236}">
                <a16:creationId xmlns:a16="http://schemas.microsoft.com/office/drawing/2014/main" id="{DCB55228-E689-1EA7-4048-8E814D7153B6}"/>
              </a:ext>
            </a:extLst>
          </p:cNvPr>
          <p:cNvSpPr txBox="1"/>
          <p:nvPr/>
        </p:nvSpPr>
        <p:spPr>
          <a:xfrm>
            <a:off x="9448800" y="1625648"/>
            <a:ext cx="2492990" cy="646331"/>
          </a:xfrm>
          <a:prstGeom prst="rect">
            <a:avLst/>
          </a:prstGeom>
          <a:solidFill>
            <a:schemeClr val="bg1"/>
          </a:solidFill>
        </p:spPr>
        <p:txBody>
          <a:bodyPr wrap="none" rtlCol="0">
            <a:spAutoFit/>
          </a:bodyPr>
          <a:lstStyle/>
          <a:p>
            <a:pPr algn="ctr"/>
            <a:r>
              <a:rPr lang="en-US" dirty="0">
                <a:latin typeface="Arial" panose="020B0604020202020204" pitchFamily="34" charset="0"/>
                <a:cs typeface="Arial" panose="020B0604020202020204" pitchFamily="34" charset="0"/>
              </a:rPr>
              <a:t>SeaSoar Survey 2</a:t>
            </a:r>
          </a:p>
          <a:p>
            <a:pPr algn="ctr"/>
            <a:r>
              <a:rPr lang="en-US" dirty="0">
                <a:latin typeface="Arial" panose="020B0604020202020204" pitchFamily="34" charset="0"/>
                <a:cs typeface="Arial" panose="020B0604020202020204" pitchFamily="34" charset="0"/>
              </a:rPr>
              <a:t>(August 22-August 25)</a:t>
            </a:r>
          </a:p>
        </p:txBody>
      </p:sp>
      <p:sp>
        <p:nvSpPr>
          <p:cNvPr id="7" name="TextBox 6">
            <a:extLst>
              <a:ext uri="{FF2B5EF4-FFF2-40B4-BE49-F238E27FC236}">
                <a16:creationId xmlns:a16="http://schemas.microsoft.com/office/drawing/2014/main" id="{EBFB84A1-84CA-84CC-A84A-F239A059D864}"/>
              </a:ext>
            </a:extLst>
          </p:cNvPr>
          <p:cNvSpPr txBox="1"/>
          <p:nvPr/>
        </p:nvSpPr>
        <p:spPr>
          <a:xfrm>
            <a:off x="476236" y="1633752"/>
            <a:ext cx="2056973" cy="646331"/>
          </a:xfrm>
          <a:prstGeom prst="rect">
            <a:avLst/>
          </a:prstGeom>
          <a:solidFill>
            <a:schemeClr val="bg1"/>
          </a:solidFill>
        </p:spPr>
        <p:txBody>
          <a:bodyPr wrap="none" rtlCol="0">
            <a:spAutoFit/>
          </a:bodyPr>
          <a:lstStyle/>
          <a:p>
            <a:pPr algn="ctr"/>
            <a:r>
              <a:rPr lang="en-US" dirty="0">
                <a:latin typeface="Arial" panose="020B0604020202020204" pitchFamily="34" charset="0"/>
                <a:cs typeface="Arial" panose="020B0604020202020204" pitchFamily="34" charset="0"/>
              </a:rPr>
              <a:t>SeaSoar Survey 1</a:t>
            </a:r>
          </a:p>
          <a:p>
            <a:pPr algn="ctr"/>
            <a:r>
              <a:rPr lang="en-US" dirty="0">
                <a:latin typeface="Arial" panose="020B0604020202020204" pitchFamily="34" charset="0"/>
                <a:cs typeface="Arial" panose="020B0604020202020204" pitchFamily="34" charset="0"/>
              </a:rPr>
              <a:t>(July 30-August 3)</a:t>
            </a:r>
          </a:p>
        </p:txBody>
      </p:sp>
      <p:pic>
        <p:nvPicPr>
          <p:cNvPr id="8" name="Picture 7">
            <a:extLst>
              <a:ext uri="{FF2B5EF4-FFF2-40B4-BE49-F238E27FC236}">
                <a16:creationId xmlns:a16="http://schemas.microsoft.com/office/drawing/2014/main" id="{0943D729-D078-BE8E-C2EC-79C9ED92EA91}"/>
              </a:ext>
            </a:extLst>
          </p:cNvPr>
          <p:cNvPicPr>
            <a:picLocks noChangeAspect="1"/>
          </p:cNvPicPr>
          <p:nvPr/>
        </p:nvPicPr>
        <p:blipFill rotWithShape="1">
          <a:blip r:embed="rId3"/>
          <a:srcRect l="48453" r="520"/>
          <a:stretch/>
        </p:blipFill>
        <p:spPr>
          <a:xfrm>
            <a:off x="9267162" y="2380196"/>
            <a:ext cx="2924838" cy="2500307"/>
          </a:xfrm>
          <a:prstGeom prst="rect">
            <a:avLst/>
          </a:prstGeom>
        </p:spPr>
      </p:pic>
      <p:sp>
        <p:nvSpPr>
          <p:cNvPr id="11" name="TextBox 10">
            <a:extLst>
              <a:ext uri="{FF2B5EF4-FFF2-40B4-BE49-F238E27FC236}">
                <a16:creationId xmlns:a16="http://schemas.microsoft.com/office/drawing/2014/main" id="{13D2DCEC-437B-C6AF-8E75-C48073EFB302}"/>
              </a:ext>
            </a:extLst>
          </p:cNvPr>
          <p:cNvSpPr txBox="1"/>
          <p:nvPr/>
        </p:nvSpPr>
        <p:spPr>
          <a:xfrm>
            <a:off x="2412459" y="368300"/>
            <a:ext cx="7367081" cy="646331"/>
          </a:xfrm>
          <a:prstGeom prst="rect">
            <a:avLst/>
          </a:prstGeom>
          <a:noFill/>
        </p:spPr>
        <p:txBody>
          <a:bodyPr wrap="none" rtlCol="0">
            <a:spAutoFit/>
          </a:bodyPr>
          <a:lstStyle/>
          <a:p>
            <a:r>
              <a:rPr lang="en-US" sz="3600" dirty="0">
                <a:latin typeface="Avenir Book" panose="02000503020000020003" pitchFamily="2" charset="0"/>
              </a:rPr>
              <a:t>Chronology of Sampling at E-Front</a:t>
            </a:r>
          </a:p>
        </p:txBody>
      </p:sp>
      <p:pic>
        <p:nvPicPr>
          <p:cNvPr id="2" name="Picture 1" descr="Chart&#10;&#10;Description automatically generated">
            <a:extLst>
              <a:ext uri="{FF2B5EF4-FFF2-40B4-BE49-F238E27FC236}">
                <a16:creationId xmlns:a16="http://schemas.microsoft.com/office/drawing/2014/main" id="{8EF18009-C8B5-78ED-28CB-059E7F4D8B18}"/>
              </a:ext>
            </a:extLst>
          </p:cNvPr>
          <p:cNvPicPr>
            <a:picLocks noChangeAspect="1"/>
          </p:cNvPicPr>
          <p:nvPr/>
        </p:nvPicPr>
        <p:blipFill rotWithShape="1">
          <a:blip r:embed="rId4"/>
          <a:srcRect r="9371"/>
          <a:stretch/>
        </p:blipFill>
        <p:spPr>
          <a:xfrm>
            <a:off x="6001948" y="2517739"/>
            <a:ext cx="3258986" cy="2286000"/>
          </a:xfrm>
          <a:prstGeom prst="rect">
            <a:avLst/>
          </a:prstGeom>
        </p:spPr>
      </p:pic>
      <p:pic>
        <p:nvPicPr>
          <p:cNvPr id="3" name="Picture 2" descr="Graphical user interface&#10;&#10;Description automatically generated">
            <a:extLst>
              <a:ext uri="{FF2B5EF4-FFF2-40B4-BE49-F238E27FC236}">
                <a16:creationId xmlns:a16="http://schemas.microsoft.com/office/drawing/2014/main" id="{80419E01-2E9A-858C-D40C-D56777C4213E}"/>
              </a:ext>
            </a:extLst>
          </p:cNvPr>
          <p:cNvPicPr>
            <a:picLocks noChangeAspect="1"/>
          </p:cNvPicPr>
          <p:nvPr/>
        </p:nvPicPr>
        <p:blipFill rotWithShape="1">
          <a:blip r:embed="rId5"/>
          <a:srcRect r="9264"/>
          <a:stretch/>
        </p:blipFill>
        <p:spPr>
          <a:xfrm>
            <a:off x="2760724" y="2487349"/>
            <a:ext cx="3335275" cy="2286000"/>
          </a:xfrm>
          <a:prstGeom prst="rect">
            <a:avLst/>
          </a:prstGeom>
        </p:spPr>
      </p:pic>
      <p:sp>
        <p:nvSpPr>
          <p:cNvPr id="9" name="TextBox 8">
            <a:extLst>
              <a:ext uri="{FF2B5EF4-FFF2-40B4-BE49-F238E27FC236}">
                <a16:creationId xmlns:a16="http://schemas.microsoft.com/office/drawing/2014/main" id="{62F37ABE-12DC-E1D0-A0EC-D7535780AB85}"/>
              </a:ext>
            </a:extLst>
          </p:cNvPr>
          <p:cNvSpPr txBox="1"/>
          <p:nvPr/>
        </p:nvSpPr>
        <p:spPr>
          <a:xfrm>
            <a:off x="6954515" y="1633752"/>
            <a:ext cx="1569724" cy="646331"/>
          </a:xfrm>
          <a:prstGeom prst="rect">
            <a:avLst/>
          </a:prstGeom>
          <a:solidFill>
            <a:schemeClr val="bg1"/>
          </a:solidFill>
        </p:spPr>
        <p:txBody>
          <a:bodyPr wrap="none" rtlCol="0">
            <a:spAutoFit/>
          </a:bodyPr>
          <a:lstStyle/>
          <a:p>
            <a:pPr algn="ctr"/>
            <a:r>
              <a:rPr lang="en-US" dirty="0">
                <a:latin typeface="Arial" panose="020B0604020202020204" pitchFamily="34" charset="0"/>
                <a:cs typeface="Arial" panose="020B0604020202020204" pitchFamily="34" charset="0"/>
              </a:rPr>
              <a:t>“E2” Transect</a:t>
            </a:r>
          </a:p>
          <a:p>
            <a:pPr algn="ctr"/>
            <a:r>
              <a:rPr lang="en-US" dirty="0">
                <a:latin typeface="Arial" panose="020B0604020202020204" pitchFamily="34" charset="0"/>
                <a:cs typeface="Arial" panose="020B0604020202020204" pitchFamily="34" charset="0"/>
              </a:rPr>
              <a:t>(August 21)</a:t>
            </a:r>
          </a:p>
        </p:txBody>
      </p:sp>
      <p:sp>
        <p:nvSpPr>
          <p:cNvPr id="10" name="TextBox 9">
            <a:extLst>
              <a:ext uri="{FF2B5EF4-FFF2-40B4-BE49-F238E27FC236}">
                <a16:creationId xmlns:a16="http://schemas.microsoft.com/office/drawing/2014/main" id="{3CAFFB52-F3A7-D0F6-0BAA-F2AA0C722B13}"/>
              </a:ext>
            </a:extLst>
          </p:cNvPr>
          <p:cNvSpPr txBox="1"/>
          <p:nvPr/>
        </p:nvSpPr>
        <p:spPr>
          <a:xfrm>
            <a:off x="3775480" y="1633752"/>
            <a:ext cx="1569725" cy="646331"/>
          </a:xfrm>
          <a:prstGeom prst="rect">
            <a:avLst/>
          </a:prstGeom>
          <a:solidFill>
            <a:schemeClr val="bg1"/>
          </a:solidFill>
        </p:spPr>
        <p:txBody>
          <a:bodyPr wrap="none" rtlCol="0">
            <a:spAutoFit/>
          </a:bodyPr>
          <a:lstStyle/>
          <a:p>
            <a:pPr algn="ctr"/>
            <a:r>
              <a:rPr lang="en-US" dirty="0">
                <a:latin typeface="Arial" panose="020B0604020202020204" pitchFamily="34" charset="0"/>
                <a:cs typeface="Arial" panose="020B0604020202020204" pitchFamily="34" charset="0"/>
              </a:rPr>
              <a:t>“E1” Transect</a:t>
            </a:r>
          </a:p>
          <a:p>
            <a:pPr algn="ctr"/>
            <a:r>
              <a:rPr lang="en-US" dirty="0">
                <a:latin typeface="Arial" panose="020B0604020202020204" pitchFamily="34" charset="0"/>
                <a:cs typeface="Arial" panose="020B0604020202020204" pitchFamily="34" charset="0"/>
              </a:rPr>
              <a:t>(August 5)</a:t>
            </a:r>
          </a:p>
        </p:txBody>
      </p:sp>
      <p:sp>
        <p:nvSpPr>
          <p:cNvPr id="12" name="TextBox 11">
            <a:extLst>
              <a:ext uri="{FF2B5EF4-FFF2-40B4-BE49-F238E27FC236}">
                <a16:creationId xmlns:a16="http://schemas.microsoft.com/office/drawing/2014/main" id="{9B3AD7C8-6466-9E62-DE6C-95F3C81CA4C3}"/>
              </a:ext>
            </a:extLst>
          </p:cNvPr>
          <p:cNvSpPr txBox="1"/>
          <p:nvPr/>
        </p:nvSpPr>
        <p:spPr>
          <a:xfrm>
            <a:off x="2317648" y="4880503"/>
            <a:ext cx="7568097" cy="646331"/>
          </a:xfrm>
          <a:prstGeom prst="rect">
            <a:avLst/>
          </a:prstGeom>
          <a:noFill/>
        </p:spPr>
        <p:txBody>
          <a:bodyPr wrap="none" rtlCol="0">
            <a:spAutoFit/>
          </a:bodyPr>
          <a:lstStyle/>
          <a:p>
            <a:pPr algn="ctr"/>
            <a:r>
              <a:rPr lang="en-US" dirty="0">
                <a:latin typeface="Avenir Book" panose="02000503020000020003" pitchFamily="2" charset="0"/>
              </a:rPr>
              <a:t>3-5 km horizontal, 1 m vertical resolution</a:t>
            </a:r>
            <a:br>
              <a:rPr lang="en-US" dirty="0">
                <a:latin typeface="Avenir Book" panose="02000503020000020003" pitchFamily="2" charset="0"/>
              </a:rPr>
            </a:br>
            <a:r>
              <a:rPr lang="en-US" dirty="0">
                <a:latin typeface="Avenir Book" panose="02000503020000020003" pitchFamily="2" charset="0"/>
              </a:rPr>
              <a:t>Data: CTD / Bongo Nets (integrated, 0-100 m) / Bottle Samples (surface)</a:t>
            </a:r>
          </a:p>
        </p:txBody>
      </p:sp>
      <p:pic>
        <p:nvPicPr>
          <p:cNvPr id="13" name="Picture 10" descr="CTD Rosette – OOI Regional Cabled Array">
            <a:extLst>
              <a:ext uri="{FF2B5EF4-FFF2-40B4-BE49-F238E27FC236}">
                <a16:creationId xmlns:a16="http://schemas.microsoft.com/office/drawing/2014/main" id="{D1408DC3-1031-5927-0937-28D65790F75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43750" y1="63574" x2="43750" y2="63574"/>
                        <a14:foregroundMark x1="40820" y1="54785" x2="40712" y2="74316"/>
                        <a14:foregroundMark x1="35938" y1="51042" x2="47700" y2="51204"/>
                        <a14:foregroundMark x1="47700" y1="51204" x2="52973" y2="50098"/>
                        <a14:foregroundMark x1="52973" y1="50098" x2="48546" y2="47363"/>
                        <a14:foregroundMark x1="48546" y1="47363" x2="37283" y2="49023"/>
                        <a14:foregroundMark x1="37283" y1="49023" x2="45269" y2="50716"/>
                        <a14:foregroundMark x1="45052" y1="41960" x2="48958" y2="45833"/>
                        <a14:foregroundMark x1="48958" y1="45833" x2="48958" y2="46680"/>
                        <a14:foregroundMark x1="50911" y1="54460" x2="50911" y2="54460"/>
                        <a14:foregroundMark x1="54036" y1="66667" x2="54036" y2="66667"/>
                        <a14:foregroundMark x1="48524" y1="78874" x2="48524" y2="78874"/>
                        <a14:foregroundMark x1="49935" y1="77409" x2="49935" y2="77409"/>
                        <a14:foregroundMark x1="49609" y1="80176" x2="49609" y2="80176"/>
                        <a14:foregroundMark x1="50803" y1="78060" x2="50803" y2="78060"/>
                        <a14:foregroundMark x1="54362" y1="66178" x2="54362" y2="66178"/>
                        <a14:foregroundMark x1="40603" y1="78548" x2="40603" y2="78548"/>
                        <a14:backgroundMark x1="37348" y1="22103" x2="37348" y2="22103"/>
                        <a14:backgroundMark x1="28581" y1="22103" x2="83746" y2="26172"/>
                      </a14:backgroundRemoval>
                    </a14:imgEffect>
                  </a14:imgLayer>
                </a14:imgProps>
              </a:ext>
              <a:ext uri="{28A0092B-C50C-407E-A947-70E740481C1C}">
                <a14:useLocalDpi xmlns:a14="http://schemas.microsoft.com/office/drawing/2010/main" val="0"/>
              </a:ext>
            </a:extLst>
          </a:blip>
          <a:srcRect l="33017" t="38743" r="44075" b="13014"/>
          <a:stretch/>
        </p:blipFill>
        <p:spPr bwMode="auto">
          <a:xfrm>
            <a:off x="4502214" y="5458783"/>
            <a:ext cx="1031279" cy="14478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Bongo net | Flanders Marine Institute">
            <a:extLst>
              <a:ext uri="{FF2B5EF4-FFF2-40B4-BE49-F238E27FC236}">
                <a16:creationId xmlns:a16="http://schemas.microsoft.com/office/drawing/2014/main" id="{65F67BAC-48E9-C5F5-72D4-A9C08003D19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30762"/>
          <a:stretch/>
        </p:blipFill>
        <p:spPr bwMode="auto">
          <a:xfrm>
            <a:off x="6095999" y="5596779"/>
            <a:ext cx="3077143" cy="11030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533 Krill Stock Illustrations, Cliparts and Royalty Free Krill Vectors">
            <a:extLst>
              <a:ext uri="{FF2B5EF4-FFF2-40B4-BE49-F238E27FC236}">
                <a16:creationId xmlns:a16="http://schemas.microsoft.com/office/drawing/2014/main" id="{C3BB3DD7-55B0-E8F0-7C65-0653891E480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02175" y="5466341"/>
            <a:ext cx="695432" cy="69543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Zooplankton silhouette free vector | Download it now!">
            <a:extLst>
              <a:ext uri="{FF2B5EF4-FFF2-40B4-BE49-F238E27FC236}">
                <a16:creationId xmlns:a16="http://schemas.microsoft.com/office/drawing/2014/main" id="{919843CD-2D71-A637-5EBD-5A625B9B9E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26342" y="5577500"/>
            <a:ext cx="653308" cy="562341"/>
          </a:xfrm>
          <a:prstGeom prst="rect">
            <a:avLst/>
          </a:prstGeom>
          <a:noFill/>
          <a:extLst>
            <a:ext uri="{909E8E84-426E-40DD-AFC4-6F175D3DCCD1}">
              <a14:hiddenFill xmlns:a14="http://schemas.microsoft.com/office/drawing/2010/main">
                <a:solidFill>
                  <a:srgbClr val="FFFFFF"/>
                </a:solidFill>
              </a14:hiddenFill>
            </a:ext>
          </a:extLst>
        </p:spPr>
      </p:pic>
      <p:sp>
        <p:nvSpPr>
          <p:cNvPr id="17" name="Donut 16">
            <a:extLst>
              <a:ext uri="{FF2B5EF4-FFF2-40B4-BE49-F238E27FC236}">
                <a16:creationId xmlns:a16="http://schemas.microsoft.com/office/drawing/2014/main" id="{9834B9BB-8E15-762E-54BE-6B08FB376123}"/>
              </a:ext>
            </a:extLst>
          </p:cNvPr>
          <p:cNvSpPr/>
          <p:nvPr/>
        </p:nvSpPr>
        <p:spPr>
          <a:xfrm>
            <a:off x="2258652" y="1428321"/>
            <a:ext cx="4482317" cy="3795927"/>
          </a:xfrm>
          <a:prstGeom prst="donut">
            <a:avLst>
              <a:gd name="adj" fmla="val 2871"/>
            </a:avLst>
          </a:prstGeom>
          <a:solidFill>
            <a:srgbClr val="FF26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4943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5560-6445-47D1-E326-55AE14E9ED3D}"/>
              </a:ext>
            </a:extLst>
          </p:cNvPr>
          <p:cNvSpPr>
            <a:spLocks noGrp="1"/>
          </p:cNvSpPr>
          <p:nvPr>
            <p:ph type="title"/>
          </p:nvPr>
        </p:nvSpPr>
        <p:spPr>
          <a:xfrm>
            <a:off x="474908" y="185737"/>
            <a:ext cx="11242183" cy="1361335"/>
          </a:xfrm>
        </p:spPr>
        <p:txBody>
          <a:bodyPr>
            <a:normAutofit fontScale="90000"/>
          </a:bodyPr>
          <a:lstStyle/>
          <a:p>
            <a:r>
              <a:rPr lang="en-US" sz="3200" dirty="0">
                <a:latin typeface="Avenir Book" panose="02000503020000020003" pitchFamily="2" charset="0"/>
              </a:rPr>
              <a:t>Can “water mass histories” influence the taxonomic and spatial structure of the planktonic community </a:t>
            </a:r>
            <a:r>
              <a:rPr lang="en-US" sz="3200" b="1" dirty="0">
                <a:latin typeface="Avenir Black" panose="02000503020000020003" pitchFamily="2" charset="0"/>
              </a:rPr>
              <a:t>across the front</a:t>
            </a:r>
            <a:r>
              <a:rPr lang="en-US" sz="3200" dirty="0">
                <a:latin typeface="Avenir Book" panose="02000503020000020003" pitchFamily="2" charset="0"/>
              </a:rPr>
              <a:t>?</a:t>
            </a:r>
          </a:p>
        </p:txBody>
      </p:sp>
      <p:sp>
        <p:nvSpPr>
          <p:cNvPr id="3" name="Content Placeholder 2">
            <a:extLst>
              <a:ext uri="{FF2B5EF4-FFF2-40B4-BE49-F238E27FC236}">
                <a16:creationId xmlns:a16="http://schemas.microsoft.com/office/drawing/2014/main" id="{2D671FA1-24A1-E5A2-8B35-C604582AB26C}"/>
              </a:ext>
            </a:extLst>
          </p:cNvPr>
          <p:cNvSpPr>
            <a:spLocks noGrp="1"/>
          </p:cNvSpPr>
          <p:nvPr>
            <p:ph idx="1"/>
          </p:nvPr>
        </p:nvSpPr>
        <p:spPr>
          <a:xfrm>
            <a:off x="2794714" y="2096190"/>
            <a:ext cx="8559085" cy="4275452"/>
          </a:xfrm>
        </p:spPr>
        <p:txBody>
          <a:bodyPr>
            <a:noAutofit/>
          </a:bodyPr>
          <a:lstStyle/>
          <a:p>
            <a:r>
              <a:rPr lang="en-US" sz="2400" dirty="0">
                <a:latin typeface="Avenir Book" panose="02000503020000020003" pitchFamily="2" charset="0"/>
              </a:rPr>
              <a:t>Source water mass associations</a:t>
            </a:r>
          </a:p>
          <a:p>
            <a:pPr lvl="1"/>
            <a:r>
              <a:rPr lang="en-US" sz="1800" dirty="0">
                <a:latin typeface="Avenir Book" panose="02000503020000020003" pitchFamily="2" charset="0"/>
              </a:rPr>
              <a:t>Plankton may be associated with waters of certain temperature-salinity ranges (California Current, California Undercurrent, etc.)</a:t>
            </a:r>
          </a:p>
          <a:p>
            <a:pPr marL="457200" lvl="1" indent="0">
              <a:buNone/>
            </a:pPr>
            <a:endParaRPr lang="en-US" sz="1200" dirty="0">
              <a:latin typeface="Avenir Book" panose="02000503020000020003" pitchFamily="2" charset="0"/>
            </a:endParaRPr>
          </a:p>
        </p:txBody>
      </p:sp>
      <p:sp>
        <p:nvSpPr>
          <p:cNvPr id="4" name="Slide Number Placeholder 3">
            <a:extLst>
              <a:ext uri="{FF2B5EF4-FFF2-40B4-BE49-F238E27FC236}">
                <a16:creationId xmlns:a16="http://schemas.microsoft.com/office/drawing/2014/main" id="{1DB1F071-707C-2453-378F-B64C3AB7F707}"/>
              </a:ext>
            </a:extLst>
          </p:cNvPr>
          <p:cNvSpPr>
            <a:spLocks noGrp="1"/>
          </p:cNvSpPr>
          <p:nvPr>
            <p:ph type="sldNum" sz="quarter" idx="12"/>
          </p:nvPr>
        </p:nvSpPr>
        <p:spPr/>
        <p:txBody>
          <a:bodyPr/>
          <a:lstStyle/>
          <a:p>
            <a:fld id="{FC9F44F7-003B-7845-A73C-08F738A712E4}" type="slidenum">
              <a:rPr lang="en-US" smtClean="0"/>
              <a:t>25</a:t>
            </a:fld>
            <a:endParaRPr lang="en-US"/>
          </a:p>
        </p:txBody>
      </p:sp>
      <p:sp>
        <p:nvSpPr>
          <p:cNvPr id="14" name="TextBox 13">
            <a:extLst>
              <a:ext uri="{FF2B5EF4-FFF2-40B4-BE49-F238E27FC236}">
                <a16:creationId xmlns:a16="http://schemas.microsoft.com/office/drawing/2014/main" id="{64B033B5-BC85-FDFE-2A47-41469D2143C4}"/>
              </a:ext>
            </a:extLst>
          </p:cNvPr>
          <p:cNvSpPr txBox="1"/>
          <p:nvPr/>
        </p:nvSpPr>
        <p:spPr>
          <a:xfrm>
            <a:off x="2130164" y="1590198"/>
            <a:ext cx="7718780" cy="477054"/>
          </a:xfrm>
          <a:prstGeom prst="rect">
            <a:avLst/>
          </a:prstGeom>
          <a:noFill/>
        </p:spPr>
        <p:txBody>
          <a:bodyPr wrap="none" rtlCol="0">
            <a:spAutoFit/>
          </a:bodyPr>
          <a:lstStyle/>
          <a:p>
            <a:r>
              <a:rPr lang="en-US" sz="2500" i="1" u="sng" dirty="0">
                <a:latin typeface="Avenir Book" panose="02000503020000020003" pitchFamily="2" charset="0"/>
              </a:rPr>
              <a:t>Defining some parameters of “water mass histories”:</a:t>
            </a:r>
          </a:p>
        </p:txBody>
      </p:sp>
      <p:pic>
        <p:nvPicPr>
          <p:cNvPr id="16" name="Picture 15" descr="A picture containing text, electronics, compact disk, vector graphics&#10;&#10;Description automatically generated">
            <a:extLst>
              <a:ext uri="{FF2B5EF4-FFF2-40B4-BE49-F238E27FC236}">
                <a16:creationId xmlns:a16="http://schemas.microsoft.com/office/drawing/2014/main" id="{726A20F9-AEBF-129A-A604-D7C6F0FA0E51}"/>
              </a:ext>
            </a:extLst>
          </p:cNvPr>
          <p:cNvPicPr>
            <a:picLocks noChangeAspect="1"/>
          </p:cNvPicPr>
          <p:nvPr/>
        </p:nvPicPr>
        <p:blipFill>
          <a:blip r:embed="rId3"/>
          <a:stretch>
            <a:fillRect/>
          </a:stretch>
        </p:blipFill>
        <p:spPr>
          <a:xfrm>
            <a:off x="1092772" y="2096190"/>
            <a:ext cx="753197" cy="1198168"/>
          </a:xfrm>
          <a:prstGeom prst="rect">
            <a:avLst/>
          </a:prstGeom>
        </p:spPr>
      </p:pic>
    </p:spTree>
    <p:extLst>
      <p:ext uri="{BB962C8B-B14F-4D97-AF65-F5344CB8AC3E}">
        <p14:creationId xmlns:p14="http://schemas.microsoft.com/office/powerpoint/2010/main" val="69442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EF3D9B-7B86-EF82-7609-E5569B707889}"/>
              </a:ext>
            </a:extLst>
          </p:cNvPr>
          <p:cNvSpPr>
            <a:spLocks noGrp="1"/>
          </p:cNvSpPr>
          <p:nvPr>
            <p:ph type="sldNum" sz="quarter" idx="12"/>
          </p:nvPr>
        </p:nvSpPr>
        <p:spPr/>
        <p:txBody>
          <a:bodyPr/>
          <a:lstStyle/>
          <a:p>
            <a:fld id="{FC9F44F7-003B-7845-A73C-08F738A712E4}" type="slidenum">
              <a:rPr lang="en-US" smtClean="0"/>
              <a:t>26</a:t>
            </a:fld>
            <a:endParaRPr lang="en-US"/>
          </a:p>
        </p:txBody>
      </p:sp>
      <p:sp>
        <p:nvSpPr>
          <p:cNvPr id="12" name="TextBox 11">
            <a:extLst>
              <a:ext uri="{FF2B5EF4-FFF2-40B4-BE49-F238E27FC236}">
                <a16:creationId xmlns:a16="http://schemas.microsoft.com/office/drawing/2014/main" id="{7DEC93A7-77DC-41C8-FCEE-E4497277BD5E}"/>
              </a:ext>
            </a:extLst>
          </p:cNvPr>
          <p:cNvSpPr txBox="1"/>
          <p:nvPr/>
        </p:nvSpPr>
        <p:spPr>
          <a:xfrm>
            <a:off x="9611998" y="6577826"/>
            <a:ext cx="2580002" cy="276999"/>
          </a:xfrm>
          <a:prstGeom prst="rect">
            <a:avLst/>
          </a:prstGeom>
          <a:noFill/>
        </p:spPr>
        <p:txBody>
          <a:bodyPr wrap="none" rtlCol="0">
            <a:spAutoFit/>
          </a:bodyPr>
          <a:lstStyle/>
          <a:p>
            <a:r>
              <a:rPr lang="en-US" sz="1200" dirty="0">
                <a:latin typeface="Avenir Book" panose="02000503020000020003" pitchFamily="2" charset="0"/>
              </a:rPr>
              <a:t>Gangrade, </a:t>
            </a:r>
            <a:r>
              <a:rPr lang="en-US" sz="1200" dirty="0" err="1">
                <a:latin typeface="Avenir Book" panose="02000503020000020003" pitchFamily="2" charset="0"/>
              </a:rPr>
              <a:t>Mangolte</a:t>
            </a:r>
            <a:r>
              <a:rPr lang="en-US" sz="1200" dirty="0">
                <a:latin typeface="Avenir Book" panose="02000503020000020003" pitchFamily="2" charset="0"/>
              </a:rPr>
              <a:t>, et al. in prep</a:t>
            </a:r>
          </a:p>
        </p:txBody>
      </p:sp>
      <p:sp>
        <p:nvSpPr>
          <p:cNvPr id="18" name="TextBox 17">
            <a:extLst>
              <a:ext uri="{FF2B5EF4-FFF2-40B4-BE49-F238E27FC236}">
                <a16:creationId xmlns:a16="http://schemas.microsoft.com/office/drawing/2014/main" id="{2D4DBAB4-5628-4981-9805-951314F1A595}"/>
              </a:ext>
            </a:extLst>
          </p:cNvPr>
          <p:cNvSpPr txBox="1"/>
          <p:nvPr/>
        </p:nvSpPr>
        <p:spPr>
          <a:xfrm>
            <a:off x="4760919" y="6054606"/>
            <a:ext cx="2513830" cy="523220"/>
          </a:xfrm>
          <a:prstGeom prst="rect">
            <a:avLst/>
          </a:prstGeom>
          <a:noFill/>
        </p:spPr>
        <p:txBody>
          <a:bodyPr wrap="none" rtlCol="0">
            <a:spAutoFit/>
          </a:bodyPr>
          <a:lstStyle/>
          <a:p>
            <a:r>
              <a:rPr lang="en-US" sz="1400" dirty="0">
                <a:latin typeface="Avenir Book" panose="02000503020000020003" pitchFamily="2" charset="0"/>
              </a:rPr>
              <a:t>CC = California Current</a:t>
            </a:r>
          </a:p>
          <a:p>
            <a:r>
              <a:rPr lang="en-US" sz="1400" dirty="0">
                <a:latin typeface="Avenir Book" panose="02000503020000020003" pitchFamily="2" charset="0"/>
              </a:rPr>
              <a:t>CU = California Undercurrent</a:t>
            </a:r>
          </a:p>
        </p:txBody>
      </p:sp>
      <p:sp>
        <p:nvSpPr>
          <p:cNvPr id="7" name="Title 1">
            <a:extLst>
              <a:ext uri="{FF2B5EF4-FFF2-40B4-BE49-F238E27FC236}">
                <a16:creationId xmlns:a16="http://schemas.microsoft.com/office/drawing/2014/main" id="{0FBBEDE2-7721-1E5D-07C2-BFBD21C2315B}"/>
              </a:ext>
            </a:extLst>
          </p:cNvPr>
          <p:cNvSpPr txBox="1">
            <a:spLocks/>
          </p:cNvSpPr>
          <p:nvPr/>
        </p:nvSpPr>
        <p:spPr>
          <a:xfrm>
            <a:off x="785251" y="262651"/>
            <a:ext cx="10621497" cy="91954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600" dirty="0">
                <a:latin typeface="Avenir Book" panose="02000503020000020003" pitchFamily="2" charset="0"/>
              </a:rPr>
              <a:t>Source water masses: California Undercurrent, California Current, and mixed waters are present across the front</a:t>
            </a:r>
          </a:p>
        </p:txBody>
      </p:sp>
      <p:pic>
        <p:nvPicPr>
          <p:cNvPr id="21" name="Picture 20" descr="Map&#10;&#10;Description automatically generated with medium confidence">
            <a:extLst>
              <a:ext uri="{FF2B5EF4-FFF2-40B4-BE49-F238E27FC236}">
                <a16:creationId xmlns:a16="http://schemas.microsoft.com/office/drawing/2014/main" id="{945F6238-A39A-F864-D00E-384DBFF1B76E}"/>
              </a:ext>
            </a:extLst>
          </p:cNvPr>
          <p:cNvPicPr>
            <a:picLocks noChangeAspect="1"/>
          </p:cNvPicPr>
          <p:nvPr/>
        </p:nvPicPr>
        <p:blipFill>
          <a:blip r:embed="rId3"/>
          <a:stretch>
            <a:fillRect/>
          </a:stretch>
        </p:blipFill>
        <p:spPr>
          <a:xfrm>
            <a:off x="1595727" y="1542889"/>
            <a:ext cx="3321526" cy="4825367"/>
          </a:xfrm>
          <a:prstGeom prst="rect">
            <a:avLst/>
          </a:prstGeom>
        </p:spPr>
      </p:pic>
      <p:pic>
        <p:nvPicPr>
          <p:cNvPr id="24" name="Picture 23" descr="Chart, radar chart&#10;&#10;Description automatically generated">
            <a:extLst>
              <a:ext uri="{FF2B5EF4-FFF2-40B4-BE49-F238E27FC236}">
                <a16:creationId xmlns:a16="http://schemas.microsoft.com/office/drawing/2014/main" id="{10F9CB7D-BF80-960B-4B6C-03D43DDF642E}"/>
              </a:ext>
            </a:extLst>
          </p:cNvPr>
          <p:cNvPicPr>
            <a:picLocks noChangeAspect="1"/>
          </p:cNvPicPr>
          <p:nvPr/>
        </p:nvPicPr>
        <p:blipFill>
          <a:blip r:embed="rId4"/>
          <a:stretch>
            <a:fillRect/>
          </a:stretch>
        </p:blipFill>
        <p:spPr>
          <a:xfrm>
            <a:off x="5385816" y="1417320"/>
            <a:ext cx="6266688" cy="4700016"/>
          </a:xfrm>
          <a:prstGeom prst="rect">
            <a:avLst/>
          </a:prstGeom>
        </p:spPr>
      </p:pic>
      <p:sp>
        <p:nvSpPr>
          <p:cNvPr id="25" name="TextBox 24">
            <a:extLst>
              <a:ext uri="{FF2B5EF4-FFF2-40B4-BE49-F238E27FC236}">
                <a16:creationId xmlns:a16="http://schemas.microsoft.com/office/drawing/2014/main" id="{71C5DB91-19B9-5603-FC72-E1DED6122C23}"/>
              </a:ext>
            </a:extLst>
          </p:cNvPr>
          <p:cNvSpPr txBox="1"/>
          <p:nvPr/>
        </p:nvSpPr>
        <p:spPr>
          <a:xfrm>
            <a:off x="6980348" y="4175905"/>
            <a:ext cx="579551" cy="338554"/>
          </a:xfrm>
          <a:prstGeom prst="rect">
            <a:avLst/>
          </a:prstGeom>
          <a:solidFill>
            <a:srgbClr val="00FDFF"/>
          </a:solidFill>
        </p:spPr>
        <p:txBody>
          <a:bodyPr wrap="square" rtlCol="0">
            <a:spAutoFit/>
          </a:bodyPr>
          <a:lstStyle/>
          <a:p>
            <a:pPr algn="ctr"/>
            <a:r>
              <a:rPr lang="en-US" sz="1600" dirty="0">
                <a:latin typeface="Arial" panose="020B0604020202020204" pitchFamily="34" charset="0"/>
                <a:cs typeface="Arial" panose="020B0604020202020204" pitchFamily="34" charset="0"/>
              </a:rPr>
              <a:t>CC</a:t>
            </a:r>
          </a:p>
        </p:txBody>
      </p:sp>
      <p:sp>
        <p:nvSpPr>
          <p:cNvPr id="26" name="TextBox 25">
            <a:extLst>
              <a:ext uri="{FF2B5EF4-FFF2-40B4-BE49-F238E27FC236}">
                <a16:creationId xmlns:a16="http://schemas.microsoft.com/office/drawing/2014/main" id="{C301FBDA-E03A-A84E-3A71-F7405B0282B7}"/>
              </a:ext>
            </a:extLst>
          </p:cNvPr>
          <p:cNvSpPr txBox="1"/>
          <p:nvPr/>
        </p:nvSpPr>
        <p:spPr>
          <a:xfrm>
            <a:off x="9383033" y="3226106"/>
            <a:ext cx="623852" cy="338554"/>
          </a:xfrm>
          <a:prstGeom prst="rect">
            <a:avLst/>
          </a:prstGeom>
          <a:solidFill>
            <a:srgbClr val="FF40FF"/>
          </a:solidFill>
        </p:spPr>
        <p:txBody>
          <a:bodyPr wrap="square" rtlCol="0">
            <a:spAutoFit/>
          </a:bodyPr>
          <a:lstStyle/>
          <a:p>
            <a:pPr algn="ctr"/>
            <a:r>
              <a:rPr lang="en-US" sz="1600" dirty="0">
                <a:latin typeface="Arial" panose="020B0604020202020204" pitchFamily="34" charset="0"/>
                <a:cs typeface="Arial" panose="020B0604020202020204" pitchFamily="34" charset="0"/>
              </a:rPr>
              <a:t>CU</a:t>
            </a:r>
          </a:p>
        </p:txBody>
      </p:sp>
      <p:sp>
        <p:nvSpPr>
          <p:cNvPr id="27" name="TextBox 26">
            <a:extLst>
              <a:ext uri="{FF2B5EF4-FFF2-40B4-BE49-F238E27FC236}">
                <a16:creationId xmlns:a16="http://schemas.microsoft.com/office/drawing/2014/main" id="{F262BD3A-0BD7-74FE-FBB4-525B1446FC2B}"/>
              </a:ext>
            </a:extLst>
          </p:cNvPr>
          <p:cNvSpPr txBox="1"/>
          <p:nvPr/>
        </p:nvSpPr>
        <p:spPr>
          <a:xfrm>
            <a:off x="7761084" y="2412039"/>
            <a:ext cx="682067" cy="338554"/>
          </a:xfrm>
          <a:prstGeom prst="rect">
            <a:avLst/>
          </a:prstGeom>
          <a:solidFill>
            <a:srgbClr val="FFFF00"/>
          </a:solidFill>
        </p:spPr>
        <p:txBody>
          <a:bodyPr wrap="square" rtlCol="0">
            <a:spAutoFit/>
          </a:bodyPr>
          <a:lstStyle/>
          <a:p>
            <a:pPr algn="ctr"/>
            <a:r>
              <a:rPr lang="en-US" sz="1600" dirty="0">
                <a:latin typeface="Arial" panose="020B0604020202020204" pitchFamily="34" charset="0"/>
                <a:cs typeface="Arial" panose="020B0604020202020204" pitchFamily="34" charset="0"/>
              </a:rPr>
              <a:t>MIX</a:t>
            </a:r>
          </a:p>
        </p:txBody>
      </p:sp>
    </p:spTree>
    <p:extLst>
      <p:ext uri="{BB962C8B-B14F-4D97-AF65-F5344CB8AC3E}">
        <p14:creationId xmlns:p14="http://schemas.microsoft.com/office/powerpoint/2010/main" val="127307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5560-6445-47D1-E326-55AE14E9ED3D}"/>
              </a:ext>
            </a:extLst>
          </p:cNvPr>
          <p:cNvSpPr>
            <a:spLocks noGrp="1"/>
          </p:cNvSpPr>
          <p:nvPr>
            <p:ph type="title"/>
          </p:nvPr>
        </p:nvSpPr>
        <p:spPr>
          <a:xfrm>
            <a:off x="474908" y="185737"/>
            <a:ext cx="11242183" cy="1361335"/>
          </a:xfrm>
        </p:spPr>
        <p:txBody>
          <a:bodyPr>
            <a:normAutofit fontScale="90000"/>
          </a:bodyPr>
          <a:lstStyle/>
          <a:p>
            <a:r>
              <a:rPr lang="en-US" sz="3200" dirty="0">
                <a:latin typeface="Avenir Book" panose="02000503020000020003" pitchFamily="2" charset="0"/>
              </a:rPr>
              <a:t>Can “water mass histories” influence the taxonomic and spatial structure of the planktonic community </a:t>
            </a:r>
            <a:r>
              <a:rPr lang="en-US" sz="3200" b="1" dirty="0">
                <a:latin typeface="Avenir Black" panose="02000503020000020003" pitchFamily="2" charset="0"/>
              </a:rPr>
              <a:t>across the front</a:t>
            </a:r>
            <a:r>
              <a:rPr lang="en-US" sz="3200" dirty="0">
                <a:latin typeface="Avenir Book" panose="02000503020000020003" pitchFamily="2" charset="0"/>
              </a:rPr>
              <a:t>?</a:t>
            </a:r>
          </a:p>
        </p:txBody>
      </p:sp>
      <p:sp>
        <p:nvSpPr>
          <p:cNvPr id="3" name="Content Placeholder 2">
            <a:extLst>
              <a:ext uri="{FF2B5EF4-FFF2-40B4-BE49-F238E27FC236}">
                <a16:creationId xmlns:a16="http://schemas.microsoft.com/office/drawing/2014/main" id="{2D671FA1-24A1-E5A2-8B35-C604582AB26C}"/>
              </a:ext>
            </a:extLst>
          </p:cNvPr>
          <p:cNvSpPr>
            <a:spLocks noGrp="1"/>
          </p:cNvSpPr>
          <p:nvPr>
            <p:ph idx="1"/>
          </p:nvPr>
        </p:nvSpPr>
        <p:spPr>
          <a:xfrm>
            <a:off x="2794714" y="2096190"/>
            <a:ext cx="8559085" cy="4275452"/>
          </a:xfrm>
        </p:spPr>
        <p:txBody>
          <a:bodyPr>
            <a:noAutofit/>
          </a:bodyPr>
          <a:lstStyle/>
          <a:p>
            <a:r>
              <a:rPr lang="en-US" sz="2400" dirty="0">
                <a:solidFill>
                  <a:schemeClr val="tx1">
                    <a:lumMod val="50000"/>
                    <a:lumOff val="50000"/>
                  </a:schemeClr>
                </a:solidFill>
                <a:latin typeface="Avenir Book" panose="02000503020000020003" pitchFamily="2" charset="0"/>
              </a:rPr>
              <a:t>Source water mass associations</a:t>
            </a:r>
          </a:p>
          <a:p>
            <a:pPr lvl="1"/>
            <a:r>
              <a:rPr lang="en-US" sz="1800" dirty="0">
                <a:solidFill>
                  <a:schemeClr val="tx1">
                    <a:lumMod val="50000"/>
                    <a:lumOff val="50000"/>
                  </a:schemeClr>
                </a:solidFill>
                <a:latin typeface="Avenir Book" panose="02000503020000020003" pitchFamily="2" charset="0"/>
              </a:rPr>
              <a:t>Plankton may be associated with waters of certain temperature-salinity ranges (California Current, California Undercurrent, etc.)</a:t>
            </a:r>
          </a:p>
          <a:p>
            <a:pPr marL="457200" lvl="1" indent="0">
              <a:buNone/>
            </a:pPr>
            <a:endParaRPr lang="en-US" sz="1200" dirty="0">
              <a:latin typeface="Avenir Book" panose="02000503020000020003" pitchFamily="2" charset="0"/>
            </a:endParaRPr>
          </a:p>
          <a:p>
            <a:r>
              <a:rPr lang="en-US" sz="2400" dirty="0">
                <a:latin typeface="Avenir Book" panose="02000503020000020003" pitchFamily="2" charset="0"/>
              </a:rPr>
              <a:t>Geographic origins</a:t>
            </a:r>
          </a:p>
          <a:p>
            <a:pPr lvl="1"/>
            <a:r>
              <a:rPr lang="en-US" sz="1800" dirty="0">
                <a:latin typeface="Avenir Book" panose="02000503020000020003" pitchFamily="2" charset="0"/>
              </a:rPr>
              <a:t>Waters may advect from inshore, offshore, or alongshore regions</a:t>
            </a:r>
          </a:p>
          <a:p>
            <a:pPr marL="457200" lvl="1" indent="0">
              <a:buNone/>
            </a:pPr>
            <a:endParaRPr lang="en-US" sz="1200" dirty="0">
              <a:latin typeface="Avenir Book" panose="02000503020000020003" pitchFamily="2" charset="0"/>
            </a:endParaRPr>
          </a:p>
        </p:txBody>
      </p:sp>
      <p:sp>
        <p:nvSpPr>
          <p:cNvPr id="4" name="Slide Number Placeholder 3">
            <a:extLst>
              <a:ext uri="{FF2B5EF4-FFF2-40B4-BE49-F238E27FC236}">
                <a16:creationId xmlns:a16="http://schemas.microsoft.com/office/drawing/2014/main" id="{1DB1F071-707C-2453-378F-B64C3AB7F707}"/>
              </a:ext>
            </a:extLst>
          </p:cNvPr>
          <p:cNvSpPr>
            <a:spLocks noGrp="1"/>
          </p:cNvSpPr>
          <p:nvPr>
            <p:ph type="sldNum" sz="quarter" idx="12"/>
          </p:nvPr>
        </p:nvSpPr>
        <p:spPr/>
        <p:txBody>
          <a:bodyPr/>
          <a:lstStyle/>
          <a:p>
            <a:fld id="{FC9F44F7-003B-7845-A73C-08F738A712E4}" type="slidenum">
              <a:rPr lang="en-US" smtClean="0"/>
              <a:t>27</a:t>
            </a:fld>
            <a:endParaRPr lang="en-US"/>
          </a:p>
        </p:txBody>
      </p:sp>
      <p:pic>
        <p:nvPicPr>
          <p:cNvPr id="2052" name="Picture 4" descr="Free compass - Vector Art">
            <a:extLst>
              <a:ext uri="{FF2B5EF4-FFF2-40B4-BE49-F238E27FC236}">
                <a16:creationId xmlns:a16="http://schemas.microsoft.com/office/drawing/2014/main" id="{D23B9B88-BB78-AD93-55B1-BF9064BCA2F4}"/>
              </a:ext>
            </a:extLst>
          </p:cNvPr>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8389" t="18405" r="17198" b="16807"/>
          <a:stretch/>
        </p:blipFill>
        <p:spPr bwMode="auto">
          <a:xfrm>
            <a:off x="924326" y="3337484"/>
            <a:ext cx="1090087" cy="10964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4B033B5-BC85-FDFE-2A47-41469D2143C4}"/>
              </a:ext>
            </a:extLst>
          </p:cNvPr>
          <p:cNvSpPr txBox="1"/>
          <p:nvPr/>
        </p:nvSpPr>
        <p:spPr>
          <a:xfrm>
            <a:off x="2130164" y="1590198"/>
            <a:ext cx="7718780" cy="477054"/>
          </a:xfrm>
          <a:prstGeom prst="rect">
            <a:avLst/>
          </a:prstGeom>
          <a:noFill/>
        </p:spPr>
        <p:txBody>
          <a:bodyPr wrap="none" rtlCol="0">
            <a:spAutoFit/>
          </a:bodyPr>
          <a:lstStyle/>
          <a:p>
            <a:r>
              <a:rPr lang="en-US" sz="2500" i="1" u="sng" dirty="0">
                <a:latin typeface="Avenir Book" panose="02000503020000020003" pitchFamily="2" charset="0"/>
              </a:rPr>
              <a:t>Defining some parameters of “water mass histories”:</a:t>
            </a:r>
          </a:p>
        </p:txBody>
      </p:sp>
      <p:pic>
        <p:nvPicPr>
          <p:cNvPr id="16" name="Picture 15" descr="A picture containing text, electronics, compact disk, vector graphics&#10;&#10;Description automatically generated">
            <a:extLst>
              <a:ext uri="{FF2B5EF4-FFF2-40B4-BE49-F238E27FC236}">
                <a16:creationId xmlns:a16="http://schemas.microsoft.com/office/drawing/2014/main" id="{726A20F9-AEBF-129A-A604-D7C6F0FA0E51}"/>
              </a:ext>
            </a:extLst>
          </p:cNvPr>
          <p:cNvPicPr>
            <a:picLocks noChangeAspect="1"/>
          </p:cNvPicPr>
          <p:nvPr/>
        </p:nvPicPr>
        <p:blipFill>
          <a:blip r:embed="rId4"/>
          <a:stretch>
            <a:fillRect/>
          </a:stretch>
        </p:blipFill>
        <p:spPr>
          <a:xfrm>
            <a:off x="1092772" y="2096190"/>
            <a:ext cx="753197" cy="1198168"/>
          </a:xfrm>
          <a:prstGeom prst="rect">
            <a:avLst/>
          </a:prstGeom>
        </p:spPr>
      </p:pic>
    </p:spTree>
    <p:extLst>
      <p:ext uri="{BB962C8B-B14F-4D97-AF65-F5344CB8AC3E}">
        <p14:creationId xmlns:p14="http://schemas.microsoft.com/office/powerpoint/2010/main" val="314293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EF3D9B-7B86-EF82-7609-E5569B707889}"/>
              </a:ext>
            </a:extLst>
          </p:cNvPr>
          <p:cNvSpPr>
            <a:spLocks noGrp="1"/>
          </p:cNvSpPr>
          <p:nvPr>
            <p:ph type="sldNum" sz="quarter" idx="12"/>
          </p:nvPr>
        </p:nvSpPr>
        <p:spPr/>
        <p:txBody>
          <a:bodyPr/>
          <a:lstStyle/>
          <a:p>
            <a:fld id="{FC9F44F7-003B-7845-A73C-08F738A712E4}" type="slidenum">
              <a:rPr lang="en-US" smtClean="0"/>
              <a:t>28</a:t>
            </a:fld>
            <a:endParaRPr lang="en-US"/>
          </a:p>
        </p:txBody>
      </p:sp>
      <p:sp>
        <p:nvSpPr>
          <p:cNvPr id="12" name="TextBox 11">
            <a:extLst>
              <a:ext uri="{FF2B5EF4-FFF2-40B4-BE49-F238E27FC236}">
                <a16:creationId xmlns:a16="http://schemas.microsoft.com/office/drawing/2014/main" id="{7DEC93A7-77DC-41C8-FCEE-E4497277BD5E}"/>
              </a:ext>
            </a:extLst>
          </p:cNvPr>
          <p:cNvSpPr txBox="1"/>
          <p:nvPr/>
        </p:nvSpPr>
        <p:spPr>
          <a:xfrm>
            <a:off x="9611998" y="6577826"/>
            <a:ext cx="2580002" cy="276999"/>
          </a:xfrm>
          <a:prstGeom prst="rect">
            <a:avLst/>
          </a:prstGeom>
          <a:noFill/>
        </p:spPr>
        <p:txBody>
          <a:bodyPr wrap="none" rtlCol="0">
            <a:spAutoFit/>
          </a:bodyPr>
          <a:lstStyle/>
          <a:p>
            <a:r>
              <a:rPr lang="en-US" sz="1200" dirty="0">
                <a:latin typeface="Avenir Book" panose="02000503020000020003" pitchFamily="2" charset="0"/>
              </a:rPr>
              <a:t>Gangrade, </a:t>
            </a:r>
            <a:r>
              <a:rPr lang="en-US" sz="1200" dirty="0" err="1">
                <a:latin typeface="Avenir Book" panose="02000503020000020003" pitchFamily="2" charset="0"/>
              </a:rPr>
              <a:t>Mangolte</a:t>
            </a:r>
            <a:r>
              <a:rPr lang="en-US" sz="1200" dirty="0">
                <a:latin typeface="Avenir Book" panose="02000503020000020003" pitchFamily="2" charset="0"/>
              </a:rPr>
              <a:t>, et al. in prep</a:t>
            </a:r>
          </a:p>
        </p:txBody>
      </p:sp>
      <p:sp>
        <p:nvSpPr>
          <p:cNvPr id="19" name="Title 1">
            <a:extLst>
              <a:ext uri="{FF2B5EF4-FFF2-40B4-BE49-F238E27FC236}">
                <a16:creationId xmlns:a16="http://schemas.microsoft.com/office/drawing/2014/main" id="{A27EF8B9-87CA-7CCA-DBBC-51F7FF2F098D}"/>
              </a:ext>
            </a:extLst>
          </p:cNvPr>
          <p:cNvSpPr txBox="1">
            <a:spLocks/>
          </p:cNvSpPr>
          <p:nvPr/>
        </p:nvSpPr>
        <p:spPr>
          <a:xfrm>
            <a:off x="540911" y="368300"/>
            <a:ext cx="11307651" cy="919543"/>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3600" dirty="0">
                <a:latin typeface="Avenir Book" panose="02000503020000020003" pitchFamily="2" charset="0"/>
              </a:rPr>
              <a:t>Geographic origins: waters originate from inshore and offshore of the front</a:t>
            </a:r>
          </a:p>
        </p:txBody>
      </p:sp>
      <p:pic>
        <p:nvPicPr>
          <p:cNvPr id="21" name="Picture 20" descr="Diagram&#10;&#10;Description automatically generated">
            <a:extLst>
              <a:ext uri="{FF2B5EF4-FFF2-40B4-BE49-F238E27FC236}">
                <a16:creationId xmlns:a16="http://schemas.microsoft.com/office/drawing/2014/main" id="{06D4505D-5001-3D2C-3C7B-B5A1FA8D43D6}"/>
              </a:ext>
            </a:extLst>
          </p:cNvPr>
          <p:cNvPicPr>
            <a:picLocks noChangeAspect="1"/>
          </p:cNvPicPr>
          <p:nvPr/>
        </p:nvPicPr>
        <p:blipFill>
          <a:blip r:embed="rId3"/>
          <a:stretch>
            <a:fillRect/>
          </a:stretch>
        </p:blipFill>
        <p:spPr>
          <a:xfrm>
            <a:off x="3048000" y="1457322"/>
            <a:ext cx="6096000" cy="4572000"/>
          </a:xfrm>
          <a:prstGeom prst="rect">
            <a:avLst/>
          </a:prstGeom>
        </p:spPr>
      </p:pic>
      <p:cxnSp>
        <p:nvCxnSpPr>
          <p:cNvPr id="22" name="Straight Arrow Connector 21">
            <a:extLst>
              <a:ext uri="{FF2B5EF4-FFF2-40B4-BE49-F238E27FC236}">
                <a16:creationId xmlns:a16="http://schemas.microsoft.com/office/drawing/2014/main" id="{664AB33B-FA70-1C8F-0355-13503702A0B7}"/>
              </a:ext>
            </a:extLst>
          </p:cNvPr>
          <p:cNvCxnSpPr/>
          <p:nvPr/>
        </p:nvCxnSpPr>
        <p:spPr>
          <a:xfrm>
            <a:off x="5567141" y="4511806"/>
            <a:ext cx="1030310" cy="901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CD1C1AD-5DC1-D6F0-F958-021853B9B8D7}"/>
              </a:ext>
            </a:extLst>
          </p:cNvPr>
          <p:cNvSpPr txBox="1"/>
          <p:nvPr/>
        </p:nvSpPr>
        <p:spPr>
          <a:xfrm rot="249351">
            <a:off x="5507582" y="4551619"/>
            <a:ext cx="970394" cy="276999"/>
          </a:xfrm>
          <a:prstGeom prst="rect">
            <a:avLst/>
          </a:prstGeom>
          <a:noFill/>
        </p:spPr>
        <p:txBody>
          <a:bodyPr wrap="none" rtlCol="0">
            <a:spAutoFit/>
          </a:bodyPr>
          <a:lstStyle/>
          <a:p>
            <a:r>
              <a:rPr lang="en-US" sz="1200" dirty="0">
                <a:latin typeface="Avenir Book" panose="02000503020000020003" pitchFamily="2" charset="0"/>
              </a:rPr>
              <a:t>E1 Transect</a:t>
            </a:r>
          </a:p>
        </p:txBody>
      </p:sp>
      <p:sp>
        <p:nvSpPr>
          <p:cNvPr id="24" name="TextBox 23">
            <a:extLst>
              <a:ext uri="{FF2B5EF4-FFF2-40B4-BE49-F238E27FC236}">
                <a16:creationId xmlns:a16="http://schemas.microsoft.com/office/drawing/2014/main" id="{22DFEEDA-43F2-62C6-A029-307CABBF0F38}"/>
              </a:ext>
            </a:extLst>
          </p:cNvPr>
          <p:cNvSpPr txBox="1"/>
          <p:nvPr/>
        </p:nvSpPr>
        <p:spPr>
          <a:xfrm>
            <a:off x="8440020" y="2043795"/>
            <a:ext cx="2343955" cy="646331"/>
          </a:xfrm>
          <a:prstGeom prst="rect">
            <a:avLst/>
          </a:prstGeom>
          <a:noFill/>
        </p:spPr>
        <p:txBody>
          <a:bodyPr wrap="square" rtlCol="0">
            <a:spAutoFit/>
          </a:bodyPr>
          <a:lstStyle/>
          <a:p>
            <a:pPr algn="ctr"/>
            <a:r>
              <a:rPr lang="en-US" sz="1200" i="1" dirty="0">
                <a:latin typeface="Avenir Book" panose="02000503020000020003" pitchFamily="2" charset="0"/>
              </a:rPr>
              <a:t>Water mass at highest proportion from 0-100 m in each profile.</a:t>
            </a:r>
          </a:p>
        </p:txBody>
      </p:sp>
      <p:sp>
        <p:nvSpPr>
          <p:cNvPr id="25" name="TextBox 24">
            <a:extLst>
              <a:ext uri="{FF2B5EF4-FFF2-40B4-BE49-F238E27FC236}">
                <a16:creationId xmlns:a16="http://schemas.microsoft.com/office/drawing/2014/main" id="{49C0D7EC-4566-3E41-7584-2BEDA2BB7503}"/>
              </a:ext>
            </a:extLst>
          </p:cNvPr>
          <p:cNvSpPr txBox="1"/>
          <p:nvPr/>
        </p:nvSpPr>
        <p:spPr>
          <a:xfrm>
            <a:off x="540911" y="3170428"/>
            <a:ext cx="2298878" cy="923330"/>
          </a:xfrm>
          <a:prstGeom prst="rect">
            <a:avLst/>
          </a:prstGeom>
          <a:noFill/>
        </p:spPr>
        <p:txBody>
          <a:bodyPr wrap="square" rtlCol="0">
            <a:spAutoFit/>
          </a:bodyPr>
          <a:lstStyle/>
          <a:p>
            <a:pPr algn="ctr"/>
            <a:r>
              <a:rPr lang="en-US" dirty="0">
                <a:latin typeface="Avenir Book" panose="02000503020000020003" pitchFamily="2" charset="0"/>
              </a:rPr>
              <a:t>Backward in time </a:t>
            </a:r>
            <a:r>
              <a:rPr lang="en-US" i="1" dirty="0">
                <a:latin typeface="Avenir Book" panose="02000503020000020003" pitchFamily="2" charset="0"/>
              </a:rPr>
              <a:t>geostrophic</a:t>
            </a:r>
            <a:r>
              <a:rPr lang="en-US" dirty="0">
                <a:latin typeface="Avenir Book" panose="02000503020000020003" pitchFamily="2" charset="0"/>
              </a:rPr>
              <a:t> surface trajectories</a:t>
            </a:r>
          </a:p>
        </p:txBody>
      </p:sp>
      <p:sp>
        <p:nvSpPr>
          <p:cNvPr id="26" name="TextBox 25">
            <a:extLst>
              <a:ext uri="{FF2B5EF4-FFF2-40B4-BE49-F238E27FC236}">
                <a16:creationId xmlns:a16="http://schemas.microsoft.com/office/drawing/2014/main" id="{97CCFD31-EA9F-6350-FFC6-12300F5C1165}"/>
              </a:ext>
            </a:extLst>
          </p:cNvPr>
          <p:cNvSpPr txBox="1"/>
          <p:nvPr/>
        </p:nvSpPr>
        <p:spPr>
          <a:xfrm>
            <a:off x="6597451" y="3266269"/>
            <a:ext cx="1726278" cy="954107"/>
          </a:xfrm>
          <a:prstGeom prst="rect">
            <a:avLst/>
          </a:prstGeom>
          <a:noFill/>
        </p:spPr>
        <p:txBody>
          <a:bodyPr wrap="square" rtlCol="0">
            <a:spAutoFit/>
          </a:bodyPr>
          <a:lstStyle/>
          <a:p>
            <a:pPr algn="ctr"/>
            <a:r>
              <a:rPr lang="en-US" sz="1400" dirty="0">
                <a:solidFill>
                  <a:srgbClr val="FF0000"/>
                </a:solidFill>
                <a:latin typeface="Avenir Book" panose="02000503020000020003" pitchFamily="2" charset="0"/>
              </a:rPr>
              <a:t>Inshore origins</a:t>
            </a:r>
          </a:p>
          <a:p>
            <a:pPr algn="ctr"/>
            <a:r>
              <a:rPr lang="en-US" sz="1400" dirty="0">
                <a:solidFill>
                  <a:srgbClr val="FF0000"/>
                </a:solidFill>
                <a:latin typeface="Avenir Book" panose="02000503020000020003" pitchFamily="2" charset="0"/>
              </a:rPr>
              <a:t>(likely linked to coastal wind-driven upwelling)</a:t>
            </a:r>
          </a:p>
        </p:txBody>
      </p:sp>
      <p:sp>
        <p:nvSpPr>
          <p:cNvPr id="27" name="TextBox 26">
            <a:extLst>
              <a:ext uri="{FF2B5EF4-FFF2-40B4-BE49-F238E27FC236}">
                <a16:creationId xmlns:a16="http://schemas.microsoft.com/office/drawing/2014/main" id="{AF2FC3B4-E525-8C1B-EAE4-991A12990C76}"/>
              </a:ext>
            </a:extLst>
          </p:cNvPr>
          <p:cNvSpPr txBox="1"/>
          <p:nvPr/>
        </p:nvSpPr>
        <p:spPr>
          <a:xfrm>
            <a:off x="4033313" y="2536237"/>
            <a:ext cx="1533828" cy="307777"/>
          </a:xfrm>
          <a:prstGeom prst="rect">
            <a:avLst/>
          </a:prstGeom>
          <a:noFill/>
        </p:spPr>
        <p:txBody>
          <a:bodyPr wrap="square" rtlCol="0">
            <a:spAutoFit/>
          </a:bodyPr>
          <a:lstStyle/>
          <a:p>
            <a:pPr algn="ctr"/>
            <a:r>
              <a:rPr lang="en-US" sz="1400" dirty="0">
                <a:solidFill>
                  <a:srgbClr val="0432FF"/>
                </a:solidFill>
                <a:latin typeface="Avenir Book" panose="02000503020000020003" pitchFamily="2" charset="0"/>
              </a:rPr>
              <a:t>Offshore origins</a:t>
            </a:r>
          </a:p>
        </p:txBody>
      </p:sp>
    </p:spTree>
    <p:extLst>
      <p:ext uri="{BB962C8B-B14F-4D97-AF65-F5344CB8AC3E}">
        <p14:creationId xmlns:p14="http://schemas.microsoft.com/office/powerpoint/2010/main" val="347127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5560-6445-47D1-E326-55AE14E9ED3D}"/>
              </a:ext>
            </a:extLst>
          </p:cNvPr>
          <p:cNvSpPr>
            <a:spLocks noGrp="1"/>
          </p:cNvSpPr>
          <p:nvPr>
            <p:ph type="title"/>
          </p:nvPr>
        </p:nvSpPr>
        <p:spPr>
          <a:xfrm>
            <a:off x="474908" y="185737"/>
            <a:ext cx="11242183" cy="1361335"/>
          </a:xfrm>
        </p:spPr>
        <p:txBody>
          <a:bodyPr>
            <a:normAutofit fontScale="90000"/>
          </a:bodyPr>
          <a:lstStyle/>
          <a:p>
            <a:r>
              <a:rPr lang="en-US" sz="3200" dirty="0">
                <a:latin typeface="Avenir Book" panose="02000503020000020003" pitchFamily="2" charset="0"/>
              </a:rPr>
              <a:t>Can “water mass histories” influence the taxonomic and spatial structure of the planktonic community </a:t>
            </a:r>
            <a:r>
              <a:rPr lang="en-US" sz="3200" b="1" dirty="0">
                <a:latin typeface="Avenir Black" panose="02000503020000020003" pitchFamily="2" charset="0"/>
              </a:rPr>
              <a:t>across the front</a:t>
            </a:r>
            <a:r>
              <a:rPr lang="en-US" sz="3200" dirty="0">
                <a:latin typeface="Avenir Book" panose="02000503020000020003" pitchFamily="2" charset="0"/>
              </a:rPr>
              <a:t>?</a:t>
            </a:r>
          </a:p>
        </p:txBody>
      </p:sp>
      <p:sp>
        <p:nvSpPr>
          <p:cNvPr id="3" name="Content Placeholder 2">
            <a:extLst>
              <a:ext uri="{FF2B5EF4-FFF2-40B4-BE49-F238E27FC236}">
                <a16:creationId xmlns:a16="http://schemas.microsoft.com/office/drawing/2014/main" id="{2D671FA1-24A1-E5A2-8B35-C604582AB26C}"/>
              </a:ext>
            </a:extLst>
          </p:cNvPr>
          <p:cNvSpPr>
            <a:spLocks noGrp="1"/>
          </p:cNvSpPr>
          <p:nvPr>
            <p:ph idx="1"/>
          </p:nvPr>
        </p:nvSpPr>
        <p:spPr>
          <a:xfrm>
            <a:off x="2794714" y="2096190"/>
            <a:ext cx="8559085" cy="4275452"/>
          </a:xfrm>
        </p:spPr>
        <p:txBody>
          <a:bodyPr>
            <a:noAutofit/>
          </a:bodyPr>
          <a:lstStyle/>
          <a:p>
            <a:r>
              <a:rPr lang="en-US" sz="2400" dirty="0">
                <a:solidFill>
                  <a:schemeClr val="tx1">
                    <a:lumMod val="50000"/>
                    <a:lumOff val="50000"/>
                  </a:schemeClr>
                </a:solidFill>
                <a:latin typeface="Avenir Book" panose="02000503020000020003" pitchFamily="2" charset="0"/>
              </a:rPr>
              <a:t>Source water mass associations</a:t>
            </a:r>
          </a:p>
          <a:p>
            <a:pPr lvl="1"/>
            <a:r>
              <a:rPr lang="en-US" sz="1800" dirty="0">
                <a:solidFill>
                  <a:schemeClr val="tx1">
                    <a:lumMod val="50000"/>
                    <a:lumOff val="50000"/>
                  </a:schemeClr>
                </a:solidFill>
                <a:latin typeface="Avenir Book" panose="02000503020000020003" pitchFamily="2" charset="0"/>
              </a:rPr>
              <a:t>Plankton may be associated with waters of certain temperature-salinity ranges (California Current, California Undercurrent, etc.)</a:t>
            </a:r>
          </a:p>
          <a:p>
            <a:pPr marL="457200" lvl="1" indent="0">
              <a:buNone/>
            </a:pPr>
            <a:endParaRPr lang="en-US" sz="1200" dirty="0">
              <a:solidFill>
                <a:schemeClr val="tx1">
                  <a:lumMod val="50000"/>
                  <a:lumOff val="50000"/>
                </a:schemeClr>
              </a:solidFill>
              <a:latin typeface="Avenir Book" panose="02000503020000020003" pitchFamily="2" charset="0"/>
            </a:endParaRPr>
          </a:p>
          <a:p>
            <a:r>
              <a:rPr lang="en-US" sz="2400" dirty="0">
                <a:solidFill>
                  <a:schemeClr val="tx1">
                    <a:lumMod val="50000"/>
                    <a:lumOff val="50000"/>
                  </a:schemeClr>
                </a:solidFill>
                <a:latin typeface="Avenir Book" panose="02000503020000020003" pitchFamily="2" charset="0"/>
              </a:rPr>
              <a:t>Geographic origins</a:t>
            </a:r>
          </a:p>
          <a:p>
            <a:pPr lvl="1"/>
            <a:r>
              <a:rPr lang="en-US" sz="1800" dirty="0">
                <a:solidFill>
                  <a:schemeClr val="tx1">
                    <a:lumMod val="50000"/>
                    <a:lumOff val="50000"/>
                  </a:schemeClr>
                </a:solidFill>
                <a:latin typeface="Avenir Book" panose="02000503020000020003" pitchFamily="2" charset="0"/>
              </a:rPr>
              <a:t>Waters may advect from inshore, offshore, or alongshore regions</a:t>
            </a:r>
          </a:p>
          <a:p>
            <a:pPr marL="457200" lvl="1" indent="0">
              <a:buNone/>
            </a:pPr>
            <a:endParaRPr lang="en-US" sz="1200" dirty="0">
              <a:latin typeface="Avenir Book" panose="02000503020000020003" pitchFamily="2" charset="0"/>
            </a:endParaRPr>
          </a:p>
          <a:p>
            <a:r>
              <a:rPr lang="en-US" sz="2400" dirty="0">
                <a:latin typeface="Avenir Book" panose="02000503020000020003" pitchFamily="2" charset="0"/>
              </a:rPr>
              <a:t>Horizontal stirring and vertical mixing</a:t>
            </a:r>
          </a:p>
          <a:p>
            <a:pPr lvl="1"/>
            <a:r>
              <a:rPr lang="en-US" sz="1800" dirty="0">
                <a:latin typeface="Avenir Book" panose="02000503020000020003" pitchFamily="2" charset="0"/>
              </a:rPr>
              <a:t>Waters advect along front within several days; they can mix, subduct, and/or layer vertically across the front</a:t>
            </a:r>
          </a:p>
          <a:p>
            <a:pPr marL="457200" lvl="1" indent="0">
              <a:buNone/>
            </a:pPr>
            <a:endParaRPr lang="en-US" sz="1200" dirty="0">
              <a:latin typeface="Avenir Book" panose="02000503020000020003" pitchFamily="2" charset="0"/>
            </a:endParaRPr>
          </a:p>
        </p:txBody>
      </p:sp>
      <p:sp>
        <p:nvSpPr>
          <p:cNvPr id="4" name="Slide Number Placeholder 3">
            <a:extLst>
              <a:ext uri="{FF2B5EF4-FFF2-40B4-BE49-F238E27FC236}">
                <a16:creationId xmlns:a16="http://schemas.microsoft.com/office/drawing/2014/main" id="{1DB1F071-707C-2453-378F-B64C3AB7F707}"/>
              </a:ext>
            </a:extLst>
          </p:cNvPr>
          <p:cNvSpPr>
            <a:spLocks noGrp="1"/>
          </p:cNvSpPr>
          <p:nvPr>
            <p:ph type="sldNum" sz="quarter" idx="12"/>
          </p:nvPr>
        </p:nvSpPr>
        <p:spPr/>
        <p:txBody>
          <a:bodyPr/>
          <a:lstStyle/>
          <a:p>
            <a:fld id="{FC9F44F7-003B-7845-A73C-08F738A712E4}" type="slidenum">
              <a:rPr lang="en-US" smtClean="0"/>
              <a:t>29</a:t>
            </a:fld>
            <a:endParaRPr lang="en-US"/>
          </a:p>
        </p:txBody>
      </p:sp>
      <p:sp>
        <p:nvSpPr>
          <p:cNvPr id="8" name="Curved Up Arrow 7">
            <a:extLst>
              <a:ext uri="{FF2B5EF4-FFF2-40B4-BE49-F238E27FC236}">
                <a16:creationId xmlns:a16="http://schemas.microsoft.com/office/drawing/2014/main" id="{E18AB239-F4C0-C490-D431-1A608385C57D}"/>
              </a:ext>
            </a:extLst>
          </p:cNvPr>
          <p:cNvSpPr/>
          <p:nvPr/>
        </p:nvSpPr>
        <p:spPr>
          <a:xfrm rot="16200000">
            <a:off x="804125" y="4399432"/>
            <a:ext cx="592428" cy="906671"/>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Up Arrow 9">
            <a:extLst>
              <a:ext uri="{FF2B5EF4-FFF2-40B4-BE49-F238E27FC236}">
                <a16:creationId xmlns:a16="http://schemas.microsoft.com/office/drawing/2014/main" id="{F56708DC-7AF3-C9EE-98E9-706C576CA3C8}"/>
              </a:ext>
            </a:extLst>
          </p:cNvPr>
          <p:cNvSpPr/>
          <p:nvPr/>
        </p:nvSpPr>
        <p:spPr>
          <a:xfrm>
            <a:off x="1728397" y="4538888"/>
            <a:ext cx="803534" cy="592428"/>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Free compass - Vector Art">
            <a:extLst>
              <a:ext uri="{FF2B5EF4-FFF2-40B4-BE49-F238E27FC236}">
                <a16:creationId xmlns:a16="http://schemas.microsoft.com/office/drawing/2014/main" id="{D23B9B88-BB78-AD93-55B1-BF9064BCA2F4}"/>
              </a:ext>
            </a:extLst>
          </p:cNvPr>
          <p:cNvPicPr>
            <a:picLocks noChangeAspect="1" noChangeArrowheads="1"/>
          </p:cNvPicPr>
          <p:nvPr/>
        </p:nvPicPr>
        <p:blipFill rotWithShape="1">
          <a:blip r:embed="rId3">
            <a:biLevel thresh="75000"/>
            <a:extLst>
              <a:ext uri="{28A0092B-C50C-407E-A947-70E740481C1C}">
                <a14:useLocalDpi xmlns:a14="http://schemas.microsoft.com/office/drawing/2010/main" val="0"/>
              </a:ext>
            </a:extLst>
          </a:blip>
          <a:srcRect l="18389" t="18405" r="17198" b="16807"/>
          <a:stretch/>
        </p:blipFill>
        <p:spPr bwMode="auto">
          <a:xfrm>
            <a:off x="924326" y="3337484"/>
            <a:ext cx="1090087" cy="10964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4B033B5-BC85-FDFE-2A47-41469D2143C4}"/>
              </a:ext>
            </a:extLst>
          </p:cNvPr>
          <p:cNvSpPr txBox="1"/>
          <p:nvPr/>
        </p:nvSpPr>
        <p:spPr>
          <a:xfrm>
            <a:off x="2130164" y="1590198"/>
            <a:ext cx="7718780" cy="477054"/>
          </a:xfrm>
          <a:prstGeom prst="rect">
            <a:avLst/>
          </a:prstGeom>
          <a:noFill/>
        </p:spPr>
        <p:txBody>
          <a:bodyPr wrap="none" rtlCol="0">
            <a:spAutoFit/>
          </a:bodyPr>
          <a:lstStyle/>
          <a:p>
            <a:r>
              <a:rPr lang="en-US" sz="2500" i="1" u="sng" dirty="0">
                <a:latin typeface="Avenir Book" panose="02000503020000020003" pitchFamily="2" charset="0"/>
              </a:rPr>
              <a:t>Defining some parameters of “water mass histories”:</a:t>
            </a:r>
          </a:p>
        </p:txBody>
      </p:sp>
      <p:pic>
        <p:nvPicPr>
          <p:cNvPr id="16" name="Picture 15" descr="A picture containing text, electronics, compact disk, vector graphics&#10;&#10;Description automatically generated">
            <a:extLst>
              <a:ext uri="{FF2B5EF4-FFF2-40B4-BE49-F238E27FC236}">
                <a16:creationId xmlns:a16="http://schemas.microsoft.com/office/drawing/2014/main" id="{726A20F9-AEBF-129A-A604-D7C6F0FA0E51}"/>
              </a:ext>
            </a:extLst>
          </p:cNvPr>
          <p:cNvPicPr>
            <a:picLocks noChangeAspect="1"/>
          </p:cNvPicPr>
          <p:nvPr/>
        </p:nvPicPr>
        <p:blipFill>
          <a:blip r:embed="rId4"/>
          <a:stretch>
            <a:fillRect/>
          </a:stretch>
        </p:blipFill>
        <p:spPr>
          <a:xfrm>
            <a:off x="1092772" y="2096190"/>
            <a:ext cx="753197" cy="1198168"/>
          </a:xfrm>
          <a:prstGeom prst="rect">
            <a:avLst/>
          </a:prstGeom>
        </p:spPr>
      </p:pic>
    </p:spTree>
    <p:extLst>
      <p:ext uri="{BB962C8B-B14F-4D97-AF65-F5344CB8AC3E}">
        <p14:creationId xmlns:p14="http://schemas.microsoft.com/office/powerpoint/2010/main" val="150029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84F093-7DF2-4140-9225-F8AE0E0772EF}"/>
              </a:ext>
            </a:extLst>
          </p:cNvPr>
          <p:cNvSpPr>
            <a:spLocks noGrp="1"/>
          </p:cNvSpPr>
          <p:nvPr>
            <p:ph type="sldNum" sz="quarter" idx="12"/>
          </p:nvPr>
        </p:nvSpPr>
        <p:spPr/>
        <p:txBody>
          <a:bodyPr/>
          <a:lstStyle/>
          <a:p>
            <a:fld id="{FC9F44F7-003B-7845-A73C-08F738A712E4}" type="slidenum">
              <a:rPr lang="en-US" smtClean="0"/>
              <a:t>3</a:t>
            </a:fld>
            <a:endParaRPr lang="en-US"/>
          </a:p>
        </p:txBody>
      </p:sp>
      <p:sp>
        <p:nvSpPr>
          <p:cNvPr id="24" name="TextBox 23">
            <a:extLst>
              <a:ext uri="{FF2B5EF4-FFF2-40B4-BE49-F238E27FC236}">
                <a16:creationId xmlns:a16="http://schemas.microsoft.com/office/drawing/2014/main" id="{984B47CB-2CE5-EF44-A8F8-6F1BF50B4F68}"/>
              </a:ext>
            </a:extLst>
          </p:cNvPr>
          <p:cNvSpPr txBox="1"/>
          <p:nvPr/>
        </p:nvSpPr>
        <p:spPr>
          <a:xfrm>
            <a:off x="6880480" y="5857145"/>
            <a:ext cx="1707006" cy="369332"/>
          </a:xfrm>
          <a:prstGeom prst="rect">
            <a:avLst/>
          </a:prstGeom>
          <a:noFill/>
        </p:spPr>
        <p:txBody>
          <a:bodyPr wrap="none" rtlCol="0">
            <a:spAutoFit/>
          </a:bodyPr>
          <a:lstStyle/>
          <a:p>
            <a:r>
              <a:rPr lang="en-US" dirty="0">
                <a:latin typeface="Avenir Next" panose="020B0503020202020204" pitchFamily="34" charset="0"/>
              </a:rPr>
              <a:t>(Li et al., 2012)</a:t>
            </a:r>
          </a:p>
        </p:txBody>
      </p:sp>
      <p:sp>
        <p:nvSpPr>
          <p:cNvPr id="12" name="Title 1">
            <a:extLst>
              <a:ext uri="{FF2B5EF4-FFF2-40B4-BE49-F238E27FC236}">
                <a16:creationId xmlns:a16="http://schemas.microsoft.com/office/drawing/2014/main" id="{0825D983-7638-6845-B1DD-19BCE16131D1}"/>
              </a:ext>
            </a:extLst>
          </p:cNvPr>
          <p:cNvSpPr txBox="1">
            <a:spLocks/>
          </p:cNvSpPr>
          <p:nvPr/>
        </p:nvSpPr>
        <p:spPr>
          <a:xfrm>
            <a:off x="1800538" y="354732"/>
            <a:ext cx="8590923" cy="85390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Avenir Book" panose="02000503020000020003" pitchFamily="2" charset="0"/>
                <a:cs typeface="SUKHUMVITSET-TEXT" panose="02000506000000020004" pitchFamily="2" charset="-34"/>
              </a:rPr>
              <a:t>Common Assumptions at Fronts</a:t>
            </a:r>
          </a:p>
        </p:txBody>
      </p:sp>
      <p:sp>
        <p:nvSpPr>
          <p:cNvPr id="13" name="Rounded Rectangle 12">
            <a:extLst>
              <a:ext uri="{FF2B5EF4-FFF2-40B4-BE49-F238E27FC236}">
                <a16:creationId xmlns:a16="http://schemas.microsoft.com/office/drawing/2014/main" id="{2843F4C3-7ED2-C04B-870C-B5B903119181}"/>
              </a:ext>
            </a:extLst>
          </p:cNvPr>
          <p:cNvSpPr/>
          <p:nvPr/>
        </p:nvSpPr>
        <p:spPr>
          <a:xfrm>
            <a:off x="8936542" y="2168389"/>
            <a:ext cx="3162122" cy="564776"/>
          </a:xfrm>
          <a:prstGeom prst="roundRect">
            <a:avLst/>
          </a:prstGeom>
          <a:solidFill>
            <a:srgbClr val="62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Next" panose="020B0503020202020204" pitchFamily="34" charset="0"/>
              </a:rPr>
              <a:t>Along-front uniform</a:t>
            </a:r>
          </a:p>
        </p:txBody>
      </p:sp>
      <p:sp>
        <p:nvSpPr>
          <p:cNvPr id="18" name="Rounded Rectangle 17">
            <a:extLst>
              <a:ext uri="{FF2B5EF4-FFF2-40B4-BE49-F238E27FC236}">
                <a16:creationId xmlns:a16="http://schemas.microsoft.com/office/drawing/2014/main" id="{82CAACB2-CC4B-D54F-9C1B-5E244F896A81}"/>
              </a:ext>
            </a:extLst>
          </p:cNvPr>
          <p:cNvSpPr/>
          <p:nvPr/>
        </p:nvSpPr>
        <p:spPr>
          <a:xfrm>
            <a:off x="8936542" y="2996411"/>
            <a:ext cx="3162122" cy="804964"/>
          </a:xfrm>
          <a:prstGeom prst="roundRect">
            <a:avLst/>
          </a:prstGeom>
          <a:solidFill>
            <a:srgbClr val="62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Next" panose="020B0503020202020204" pitchFamily="34" charset="0"/>
              </a:rPr>
              <a:t>Single cross-frontal transect is “representative”</a:t>
            </a:r>
          </a:p>
        </p:txBody>
      </p:sp>
      <p:sp>
        <p:nvSpPr>
          <p:cNvPr id="19" name="Rounded Rectangle 18">
            <a:extLst>
              <a:ext uri="{FF2B5EF4-FFF2-40B4-BE49-F238E27FC236}">
                <a16:creationId xmlns:a16="http://schemas.microsoft.com/office/drawing/2014/main" id="{FDD485D4-0892-8A44-AF9F-243ABBFA4F86}"/>
              </a:ext>
            </a:extLst>
          </p:cNvPr>
          <p:cNvSpPr/>
          <p:nvPr/>
        </p:nvSpPr>
        <p:spPr>
          <a:xfrm>
            <a:off x="8935548" y="4021863"/>
            <a:ext cx="3162122" cy="853901"/>
          </a:xfrm>
          <a:prstGeom prst="roundRect">
            <a:avLst/>
          </a:prstGeom>
          <a:solidFill>
            <a:srgbClr val="62A1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Next" panose="020B0503020202020204" pitchFamily="34" charset="0"/>
              </a:rPr>
              <a:t>Biogeochemical tracers are at steady state</a:t>
            </a:r>
          </a:p>
        </p:txBody>
      </p:sp>
      <p:pic>
        <p:nvPicPr>
          <p:cNvPr id="27" name="New picture">
            <a:extLst>
              <a:ext uri="{FF2B5EF4-FFF2-40B4-BE49-F238E27FC236}">
                <a16:creationId xmlns:a16="http://schemas.microsoft.com/office/drawing/2014/main" id="{D5B7D34F-D0EA-0D4A-9BD2-3A515F72C220}"/>
              </a:ext>
            </a:extLst>
          </p:cNvPr>
          <p:cNvPicPr>
            <a:picLocks noChangeAspect="1"/>
          </p:cNvPicPr>
          <p:nvPr/>
        </p:nvPicPr>
        <p:blipFill rotWithShape="1">
          <a:blip r:embed="rId4"/>
          <a:srcRect r="51589" b="76243"/>
          <a:stretch/>
        </p:blipFill>
        <p:spPr>
          <a:xfrm>
            <a:off x="1141884" y="1256644"/>
            <a:ext cx="7230366" cy="3429000"/>
          </a:xfrm>
          <a:prstGeom prst="rect">
            <a:avLst/>
          </a:prstGeom>
        </p:spPr>
      </p:pic>
      <p:pic>
        <p:nvPicPr>
          <p:cNvPr id="28" name="New picture">
            <a:extLst>
              <a:ext uri="{FF2B5EF4-FFF2-40B4-BE49-F238E27FC236}">
                <a16:creationId xmlns:a16="http://schemas.microsoft.com/office/drawing/2014/main" id="{50A32866-2330-6045-A736-B83B0A02829B}"/>
              </a:ext>
            </a:extLst>
          </p:cNvPr>
          <p:cNvPicPr/>
          <p:nvPr/>
        </p:nvPicPr>
        <p:blipFill rotWithShape="1">
          <a:blip r:embed="rId4"/>
          <a:srcRect r="48042" b="76243"/>
          <a:stretch/>
        </p:blipFill>
        <p:spPr>
          <a:xfrm>
            <a:off x="280569" y="2186580"/>
            <a:ext cx="8306917" cy="3670565"/>
          </a:xfrm>
          <a:prstGeom prst="rect">
            <a:avLst/>
          </a:prstGeom>
        </p:spPr>
      </p:pic>
      <p:sp>
        <p:nvSpPr>
          <p:cNvPr id="29" name="Right Arrow 28">
            <a:extLst>
              <a:ext uri="{FF2B5EF4-FFF2-40B4-BE49-F238E27FC236}">
                <a16:creationId xmlns:a16="http://schemas.microsoft.com/office/drawing/2014/main" id="{9A511EEA-5B80-2143-93A9-E1E881A7B5C6}"/>
              </a:ext>
            </a:extLst>
          </p:cNvPr>
          <p:cNvSpPr/>
          <p:nvPr/>
        </p:nvSpPr>
        <p:spPr>
          <a:xfrm rot="7052065" flipV="1">
            <a:off x="1569992" y="1290704"/>
            <a:ext cx="2439778" cy="1202397"/>
          </a:xfrm>
          <a:prstGeom prst="rightArrow">
            <a:avLst>
              <a:gd name="adj1" fmla="val 57980"/>
              <a:gd name="adj2" fmla="val 50000"/>
            </a:avLst>
          </a:prstGeom>
          <a:solidFill>
            <a:srgbClr val="FFFFFF">
              <a:alpha val="69804"/>
            </a:srgbClr>
          </a:solidFill>
          <a:ln>
            <a:solidFill>
              <a:schemeClr val="tx1"/>
            </a:solidFill>
          </a:ln>
          <a:scene3d>
            <a:camera prst="orthographicFront">
              <a:rot lat="1800000" lon="3000000" rev="108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Along-front flow</a:t>
            </a:r>
          </a:p>
        </p:txBody>
      </p:sp>
      <p:sp>
        <p:nvSpPr>
          <p:cNvPr id="30" name="Right Arrow 29">
            <a:extLst>
              <a:ext uri="{FF2B5EF4-FFF2-40B4-BE49-F238E27FC236}">
                <a16:creationId xmlns:a16="http://schemas.microsoft.com/office/drawing/2014/main" id="{811D7177-4EDC-F646-8C5F-311414D4A0EA}"/>
              </a:ext>
            </a:extLst>
          </p:cNvPr>
          <p:cNvSpPr/>
          <p:nvPr/>
        </p:nvSpPr>
        <p:spPr>
          <a:xfrm rot="7052065" flipV="1">
            <a:off x="5179303" y="1290704"/>
            <a:ext cx="2439778" cy="1202397"/>
          </a:xfrm>
          <a:prstGeom prst="rightArrow">
            <a:avLst>
              <a:gd name="adj1" fmla="val 57980"/>
              <a:gd name="adj2" fmla="val 50000"/>
            </a:avLst>
          </a:prstGeom>
          <a:solidFill>
            <a:srgbClr val="FFFFFF">
              <a:alpha val="69804"/>
            </a:srgbClr>
          </a:solidFill>
          <a:ln>
            <a:solidFill>
              <a:schemeClr val="tx1"/>
            </a:solidFill>
          </a:ln>
          <a:scene3d>
            <a:camera prst="orthographicFront">
              <a:rot lat="1800000" lon="3000000" rev="108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Along-front flow</a:t>
            </a:r>
          </a:p>
        </p:txBody>
      </p:sp>
      <p:sp>
        <p:nvSpPr>
          <p:cNvPr id="2" name="TextBox 1">
            <a:extLst>
              <a:ext uri="{FF2B5EF4-FFF2-40B4-BE49-F238E27FC236}">
                <a16:creationId xmlns:a16="http://schemas.microsoft.com/office/drawing/2014/main" id="{D6EF93A8-D3EE-2543-AA3B-743AA3DF8C93}"/>
              </a:ext>
            </a:extLst>
          </p:cNvPr>
          <p:cNvSpPr txBox="1"/>
          <p:nvPr/>
        </p:nvSpPr>
        <p:spPr>
          <a:xfrm>
            <a:off x="1128554" y="2579276"/>
            <a:ext cx="981359" cy="307777"/>
          </a:xfrm>
          <a:prstGeom prst="rect">
            <a:avLst/>
          </a:prstGeom>
          <a:noFill/>
        </p:spPr>
        <p:txBody>
          <a:bodyPr wrap="none" rtlCol="0">
            <a:spAutoFit/>
          </a:bodyPr>
          <a:lstStyle/>
          <a:p>
            <a:r>
              <a:rPr lang="en-US" sz="1400" dirty="0">
                <a:latin typeface="Avenir Book" panose="02000503020000020003" pitchFamily="2" charset="0"/>
              </a:rPr>
              <a:t>Low </a:t>
            </a:r>
            <a:r>
              <a:rPr lang="en-US" sz="1400" dirty="0" err="1">
                <a:latin typeface="Avenir Book" panose="02000503020000020003" pitchFamily="2" charset="0"/>
              </a:rPr>
              <a:t>Chl</a:t>
            </a:r>
            <a:r>
              <a:rPr lang="en-US" sz="1400" dirty="0">
                <a:latin typeface="Avenir Book" panose="02000503020000020003" pitchFamily="2" charset="0"/>
              </a:rPr>
              <a:t>-a</a:t>
            </a:r>
          </a:p>
        </p:txBody>
      </p:sp>
      <p:sp>
        <p:nvSpPr>
          <p:cNvPr id="14" name="TextBox 13">
            <a:extLst>
              <a:ext uri="{FF2B5EF4-FFF2-40B4-BE49-F238E27FC236}">
                <a16:creationId xmlns:a16="http://schemas.microsoft.com/office/drawing/2014/main" id="{663E9EAF-A100-BC49-8CE2-BDE5A7B72D34}"/>
              </a:ext>
            </a:extLst>
          </p:cNvPr>
          <p:cNvSpPr txBox="1"/>
          <p:nvPr/>
        </p:nvSpPr>
        <p:spPr>
          <a:xfrm>
            <a:off x="2660875" y="2414718"/>
            <a:ext cx="1037463" cy="307777"/>
          </a:xfrm>
          <a:prstGeom prst="rect">
            <a:avLst/>
          </a:prstGeom>
          <a:noFill/>
        </p:spPr>
        <p:txBody>
          <a:bodyPr wrap="none" rtlCol="0">
            <a:spAutoFit/>
          </a:bodyPr>
          <a:lstStyle/>
          <a:p>
            <a:r>
              <a:rPr lang="en-US" sz="1400" dirty="0">
                <a:latin typeface="Avenir Book" panose="02000503020000020003" pitchFamily="2" charset="0"/>
              </a:rPr>
              <a:t>High </a:t>
            </a:r>
            <a:r>
              <a:rPr lang="en-US" sz="1400" dirty="0" err="1">
                <a:latin typeface="Avenir Book" panose="02000503020000020003" pitchFamily="2" charset="0"/>
              </a:rPr>
              <a:t>Chl</a:t>
            </a:r>
            <a:r>
              <a:rPr lang="en-US" sz="1400" dirty="0">
                <a:latin typeface="Avenir Book" panose="02000503020000020003" pitchFamily="2" charset="0"/>
              </a:rPr>
              <a:t>-a</a:t>
            </a:r>
          </a:p>
        </p:txBody>
      </p:sp>
      <p:sp>
        <p:nvSpPr>
          <p:cNvPr id="15" name="TextBox 14">
            <a:extLst>
              <a:ext uri="{FF2B5EF4-FFF2-40B4-BE49-F238E27FC236}">
                <a16:creationId xmlns:a16="http://schemas.microsoft.com/office/drawing/2014/main" id="{E2149467-CC14-5847-BBB2-4D384D6DFB93}"/>
              </a:ext>
            </a:extLst>
          </p:cNvPr>
          <p:cNvSpPr txBox="1"/>
          <p:nvPr/>
        </p:nvSpPr>
        <p:spPr>
          <a:xfrm>
            <a:off x="5130594" y="2556517"/>
            <a:ext cx="814390" cy="307777"/>
          </a:xfrm>
          <a:prstGeom prst="rect">
            <a:avLst/>
          </a:prstGeom>
          <a:noFill/>
        </p:spPr>
        <p:txBody>
          <a:bodyPr wrap="none" rtlCol="0">
            <a:spAutoFit/>
          </a:bodyPr>
          <a:lstStyle/>
          <a:p>
            <a:r>
              <a:rPr lang="en-US" sz="1400" dirty="0">
                <a:latin typeface="Avenir Book" panose="02000503020000020003" pitchFamily="2" charset="0"/>
              </a:rPr>
              <a:t>Warmer</a:t>
            </a:r>
          </a:p>
        </p:txBody>
      </p:sp>
      <p:sp>
        <p:nvSpPr>
          <p:cNvPr id="16" name="TextBox 15">
            <a:extLst>
              <a:ext uri="{FF2B5EF4-FFF2-40B4-BE49-F238E27FC236}">
                <a16:creationId xmlns:a16="http://schemas.microsoft.com/office/drawing/2014/main" id="{091A31E6-F18E-6D4E-A577-FA6F2AE06E9E}"/>
              </a:ext>
            </a:extLst>
          </p:cNvPr>
          <p:cNvSpPr txBox="1"/>
          <p:nvPr/>
        </p:nvSpPr>
        <p:spPr>
          <a:xfrm>
            <a:off x="6662915" y="2379080"/>
            <a:ext cx="724878" cy="307777"/>
          </a:xfrm>
          <a:prstGeom prst="rect">
            <a:avLst/>
          </a:prstGeom>
          <a:noFill/>
        </p:spPr>
        <p:txBody>
          <a:bodyPr wrap="none" rtlCol="0">
            <a:spAutoFit/>
          </a:bodyPr>
          <a:lstStyle/>
          <a:p>
            <a:r>
              <a:rPr lang="en-US" sz="1400" dirty="0">
                <a:latin typeface="Avenir Book" panose="02000503020000020003" pitchFamily="2" charset="0"/>
              </a:rPr>
              <a:t>Cooler</a:t>
            </a:r>
          </a:p>
        </p:txBody>
      </p:sp>
      <p:cxnSp>
        <p:nvCxnSpPr>
          <p:cNvPr id="5" name="Straight Connector 4">
            <a:extLst>
              <a:ext uri="{FF2B5EF4-FFF2-40B4-BE49-F238E27FC236}">
                <a16:creationId xmlns:a16="http://schemas.microsoft.com/office/drawing/2014/main" id="{5ADAAA01-D3E5-E542-B1D4-8B0A5B6E1E4C}"/>
              </a:ext>
            </a:extLst>
          </p:cNvPr>
          <p:cNvCxnSpPr>
            <a:cxnSpLocks/>
          </p:cNvCxnSpPr>
          <p:nvPr/>
        </p:nvCxnSpPr>
        <p:spPr>
          <a:xfrm>
            <a:off x="2292439" y="2279561"/>
            <a:ext cx="0" cy="3181081"/>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98F3B-F3BC-DA42-98C8-920B583F661D}"/>
              </a:ext>
            </a:extLst>
          </p:cNvPr>
          <p:cNvCxnSpPr>
            <a:cxnSpLocks/>
          </p:cNvCxnSpPr>
          <p:nvPr/>
        </p:nvCxnSpPr>
        <p:spPr>
          <a:xfrm>
            <a:off x="6205470" y="2279561"/>
            <a:ext cx="0" cy="3181081"/>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571AAB36-E1FE-5A99-642F-1329BCC255B8}"/>
              </a:ext>
            </a:extLst>
          </p:cNvPr>
          <p:cNvCxnSpPr>
            <a:cxnSpLocks/>
          </p:cNvCxnSpPr>
          <p:nvPr/>
        </p:nvCxnSpPr>
        <p:spPr>
          <a:xfrm>
            <a:off x="1128554" y="6104586"/>
            <a:ext cx="3082838"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051745D-6045-8FE0-21F6-535067CD7344}"/>
              </a:ext>
            </a:extLst>
          </p:cNvPr>
          <p:cNvSpPr txBox="1"/>
          <p:nvPr/>
        </p:nvSpPr>
        <p:spPr>
          <a:xfrm>
            <a:off x="2137615" y="6164293"/>
            <a:ext cx="1146468" cy="369332"/>
          </a:xfrm>
          <a:prstGeom prst="rect">
            <a:avLst/>
          </a:prstGeom>
          <a:noFill/>
          <a:ln w="38100">
            <a:noFill/>
          </a:ln>
        </p:spPr>
        <p:txBody>
          <a:bodyPr wrap="none" rtlCol="0">
            <a:spAutoFit/>
          </a:bodyPr>
          <a:lstStyle/>
          <a:p>
            <a:r>
              <a:rPr lang="en-US" dirty="0">
                <a:latin typeface="Avenir Book" panose="02000503020000020003" pitchFamily="2" charset="0"/>
              </a:rPr>
              <a:t>20-30 km</a:t>
            </a:r>
          </a:p>
        </p:txBody>
      </p:sp>
    </p:spTree>
    <p:custDataLst>
      <p:tags r:id="rId1"/>
    </p:custDataLst>
    <p:extLst>
      <p:ext uri="{BB962C8B-B14F-4D97-AF65-F5344CB8AC3E}">
        <p14:creationId xmlns:p14="http://schemas.microsoft.com/office/powerpoint/2010/main" val="351027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xit" presetSubtype="0" fill="hold" grpId="2" nodeType="withEffect">
                                  <p:stCondLst>
                                    <p:cond delay="0"/>
                                  </p:stCondLst>
                                  <p:childTnLst>
                                    <p:set>
                                      <p:cBhvr>
                                        <p:cTn id="34" dur="1" fill="hold">
                                          <p:stCondLst>
                                            <p:cond delay="0"/>
                                          </p:stCondLst>
                                        </p:cTn>
                                        <p:tgtEl>
                                          <p:spTgt spid="3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9" grpId="0" animBg="1"/>
      <p:bldP spid="29" grpId="1" animBg="1"/>
      <p:bldP spid="29" grpId="2" animBg="1"/>
      <p:bldP spid="30" grpId="1" animBg="1"/>
      <p:bldP spid="30" grpId="2" animBg="1"/>
      <p:bldP spid="2" grpId="0"/>
      <p:bldP spid="14" grpId="0"/>
      <p:bldP spid="15" grpId="0"/>
      <p:bldP spid="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98E020-1030-8C1A-44E3-232D0405AF56}"/>
              </a:ext>
            </a:extLst>
          </p:cNvPr>
          <p:cNvSpPr>
            <a:spLocks noGrp="1"/>
          </p:cNvSpPr>
          <p:nvPr>
            <p:ph type="sldNum" sz="quarter" idx="12"/>
          </p:nvPr>
        </p:nvSpPr>
        <p:spPr/>
        <p:txBody>
          <a:bodyPr/>
          <a:lstStyle/>
          <a:p>
            <a:fld id="{FC9F44F7-003B-7845-A73C-08F738A712E4}" type="slidenum">
              <a:rPr lang="en-US" smtClean="0"/>
              <a:t>30</a:t>
            </a:fld>
            <a:endParaRPr lang="en-US"/>
          </a:p>
        </p:txBody>
      </p:sp>
      <p:sp>
        <p:nvSpPr>
          <p:cNvPr id="14" name="TextBox 13">
            <a:extLst>
              <a:ext uri="{FF2B5EF4-FFF2-40B4-BE49-F238E27FC236}">
                <a16:creationId xmlns:a16="http://schemas.microsoft.com/office/drawing/2014/main" id="{968CDE90-71CE-F1AB-1C8D-50841CB8BEA5}"/>
              </a:ext>
            </a:extLst>
          </p:cNvPr>
          <p:cNvSpPr txBox="1"/>
          <p:nvPr/>
        </p:nvSpPr>
        <p:spPr>
          <a:xfrm>
            <a:off x="9611998" y="6577826"/>
            <a:ext cx="2580002" cy="276999"/>
          </a:xfrm>
          <a:prstGeom prst="rect">
            <a:avLst/>
          </a:prstGeom>
          <a:noFill/>
        </p:spPr>
        <p:txBody>
          <a:bodyPr wrap="none" rtlCol="0">
            <a:spAutoFit/>
          </a:bodyPr>
          <a:lstStyle/>
          <a:p>
            <a:r>
              <a:rPr lang="en-US" sz="1200" dirty="0">
                <a:latin typeface="Avenir Book" panose="02000503020000020003" pitchFamily="2" charset="0"/>
              </a:rPr>
              <a:t>Gangrade, </a:t>
            </a:r>
            <a:r>
              <a:rPr lang="en-US" sz="1200" dirty="0" err="1">
                <a:latin typeface="Avenir Book" panose="02000503020000020003" pitchFamily="2" charset="0"/>
              </a:rPr>
              <a:t>Mangolte</a:t>
            </a:r>
            <a:r>
              <a:rPr lang="en-US" sz="1200" dirty="0">
                <a:latin typeface="Avenir Book" panose="02000503020000020003" pitchFamily="2" charset="0"/>
              </a:rPr>
              <a:t>, et al. in prep</a:t>
            </a:r>
          </a:p>
        </p:txBody>
      </p:sp>
      <p:sp>
        <p:nvSpPr>
          <p:cNvPr id="15" name="Title 1">
            <a:extLst>
              <a:ext uri="{FF2B5EF4-FFF2-40B4-BE49-F238E27FC236}">
                <a16:creationId xmlns:a16="http://schemas.microsoft.com/office/drawing/2014/main" id="{B771B543-215F-316A-7AA9-26FA877FDAF0}"/>
              </a:ext>
            </a:extLst>
          </p:cNvPr>
          <p:cNvSpPr txBox="1">
            <a:spLocks/>
          </p:cNvSpPr>
          <p:nvPr/>
        </p:nvSpPr>
        <p:spPr>
          <a:xfrm>
            <a:off x="838200" y="365125"/>
            <a:ext cx="10515600" cy="91954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venir Book" panose="02000503020000020003" pitchFamily="2" charset="0"/>
              </a:rPr>
              <a:t>Mixing: vertical layering of distinct water masses across front</a:t>
            </a:r>
          </a:p>
        </p:txBody>
      </p:sp>
      <p:sp>
        <p:nvSpPr>
          <p:cNvPr id="16" name="TextBox 15">
            <a:extLst>
              <a:ext uri="{FF2B5EF4-FFF2-40B4-BE49-F238E27FC236}">
                <a16:creationId xmlns:a16="http://schemas.microsoft.com/office/drawing/2014/main" id="{7646F264-F14D-AD2B-904D-CE7317145C83}"/>
              </a:ext>
            </a:extLst>
          </p:cNvPr>
          <p:cNvSpPr txBox="1"/>
          <p:nvPr/>
        </p:nvSpPr>
        <p:spPr>
          <a:xfrm>
            <a:off x="3101347" y="1947446"/>
            <a:ext cx="4556055" cy="338554"/>
          </a:xfrm>
          <a:prstGeom prst="rect">
            <a:avLst/>
          </a:prstGeom>
          <a:noFill/>
        </p:spPr>
        <p:txBody>
          <a:bodyPr wrap="none" rtlCol="0">
            <a:spAutoFit/>
          </a:bodyPr>
          <a:lstStyle/>
          <a:p>
            <a:r>
              <a:rPr lang="en-US" sz="1600" dirty="0">
                <a:latin typeface="Avenir Book" panose="02000503020000020003" pitchFamily="2" charset="0"/>
              </a:rPr>
              <a:t>Abutment between low salinity and high salinity</a:t>
            </a:r>
          </a:p>
        </p:txBody>
      </p:sp>
      <p:pic>
        <p:nvPicPr>
          <p:cNvPr id="4" name="Picture 3" descr="Chart&#10;&#10;Description automatically generated with medium confidence">
            <a:extLst>
              <a:ext uri="{FF2B5EF4-FFF2-40B4-BE49-F238E27FC236}">
                <a16:creationId xmlns:a16="http://schemas.microsoft.com/office/drawing/2014/main" id="{5B3E5B7F-E69F-8BD6-22D9-D6B6743D0178}"/>
              </a:ext>
            </a:extLst>
          </p:cNvPr>
          <p:cNvPicPr>
            <a:picLocks noChangeAspect="1"/>
          </p:cNvPicPr>
          <p:nvPr/>
        </p:nvPicPr>
        <p:blipFill>
          <a:blip r:embed="rId3"/>
          <a:stretch>
            <a:fillRect/>
          </a:stretch>
        </p:blipFill>
        <p:spPr>
          <a:xfrm>
            <a:off x="228600" y="2286000"/>
            <a:ext cx="7772400" cy="3886200"/>
          </a:xfrm>
          <a:prstGeom prst="rect">
            <a:avLst/>
          </a:prstGeom>
        </p:spPr>
      </p:pic>
    </p:spTree>
    <p:extLst>
      <p:ext uri="{BB962C8B-B14F-4D97-AF65-F5344CB8AC3E}">
        <p14:creationId xmlns:p14="http://schemas.microsoft.com/office/powerpoint/2010/main" val="4003142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98E020-1030-8C1A-44E3-232D0405AF56}"/>
              </a:ext>
            </a:extLst>
          </p:cNvPr>
          <p:cNvSpPr>
            <a:spLocks noGrp="1"/>
          </p:cNvSpPr>
          <p:nvPr>
            <p:ph type="sldNum" sz="quarter" idx="12"/>
          </p:nvPr>
        </p:nvSpPr>
        <p:spPr/>
        <p:txBody>
          <a:bodyPr/>
          <a:lstStyle/>
          <a:p>
            <a:fld id="{FC9F44F7-003B-7845-A73C-08F738A712E4}" type="slidenum">
              <a:rPr lang="en-US" smtClean="0"/>
              <a:t>31</a:t>
            </a:fld>
            <a:endParaRPr lang="en-US"/>
          </a:p>
        </p:txBody>
      </p:sp>
      <p:sp>
        <p:nvSpPr>
          <p:cNvPr id="14" name="TextBox 13">
            <a:extLst>
              <a:ext uri="{FF2B5EF4-FFF2-40B4-BE49-F238E27FC236}">
                <a16:creationId xmlns:a16="http://schemas.microsoft.com/office/drawing/2014/main" id="{968CDE90-71CE-F1AB-1C8D-50841CB8BEA5}"/>
              </a:ext>
            </a:extLst>
          </p:cNvPr>
          <p:cNvSpPr txBox="1"/>
          <p:nvPr/>
        </p:nvSpPr>
        <p:spPr>
          <a:xfrm>
            <a:off x="9611998" y="6577826"/>
            <a:ext cx="2580002" cy="276999"/>
          </a:xfrm>
          <a:prstGeom prst="rect">
            <a:avLst/>
          </a:prstGeom>
          <a:noFill/>
        </p:spPr>
        <p:txBody>
          <a:bodyPr wrap="none" rtlCol="0">
            <a:spAutoFit/>
          </a:bodyPr>
          <a:lstStyle/>
          <a:p>
            <a:r>
              <a:rPr lang="en-US" sz="1200" dirty="0">
                <a:latin typeface="Avenir Book" panose="02000503020000020003" pitchFamily="2" charset="0"/>
              </a:rPr>
              <a:t>Gangrade, </a:t>
            </a:r>
            <a:r>
              <a:rPr lang="en-US" sz="1200" dirty="0" err="1">
                <a:latin typeface="Avenir Book" panose="02000503020000020003" pitchFamily="2" charset="0"/>
              </a:rPr>
              <a:t>Mangolte</a:t>
            </a:r>
            <a:r>
              <a:rPr lang="en-US" sz="1200" dirty="0">
                <a:latin typeface="Avenir Book" panose="02000503020000020003" pitchFamily="2" charset="0"/>
              </a:rPr>
              <a:t>, et al. in prep</a:t>
            </a:r>
          </a:p>
        </p:txBody>
      </p:sp>
      <p:sp>
        <p:nvSpPr>
          <p:cNvPr id="15" name="Title 1">
            <a:extLst>
              <a:ext uri="{FF2B5EF4-FFF2-40B4-BE49-F238E27FC236}">
                <a16:creationId xmlns:a16="http://schemas.microsoft.com/office/drawing/2014/main" id="{B771B543-215F-316A-7AA9-26FA877FDAF0}"/>
              </a:ext>
            </a:extLst>
          </p:cNvPr>
          <p:cNvSpPr txBox="1">
            <a:spLocks/>
          </p:cNvSpPr>
          <p:nvPr/>
        </p:nvSpPr>
        <p:spPr>
          <a:xfrm>
            <a:off x="838200" y="365125"/>
            <a:ext cx="10515600" cy="91954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venir Book" panose="02000503020000020003" pitchFamily="2" charset="0"/>
              </a:rPr>
              <a:t>Mixing: vertical layering of distinct water masses across front</a:t>
            </a:r>
          </a:p>
        </p:txBody>
      </p:sp>
      <p:pic>
        <p:nvPicPr>
          <p:cNvPr id="4" name="Picture 3" descr="A picture containing chart&#10;&#10;Description automatically generated">
            <a:extLst>
              <a:ext uri="{FF2B5EF4-FFF2-40B4-BE49-F238E27FC236}">
                <a16:creationId xmlns:a16="http://schemas.microsoft.com/office/drawing/2014/main" id="{852B5FAA-E6EA-3408-5716-7461B8F73649}"/>
              </a:ext>
            </a:extLst>
          </p:cNvPr>
          <p:cNvPicPr>
            <a:picLocks noChangeAspect="1"/>
          </p:cNvPicPr>
          <p:nvPr/>
        </p:nvPicPr>
        <p:blipFill>
          <a:blip r:embed="rId2"/>
          <a:stretch>
            <a:fillRect/>
          </a:stretch>
        </p:blipFill>
        <p:spPr>
          <a:xfrm>
            <a:off x="228600" y="2286000"/>
            <a:ext cx="7772400" cy="3886200"/>
          </a:xfrm>
          <a:prstGeom prst="rect">
            <a:avLst/>
          </a:prstGeom>
        </p:spPr>
      </p:pic>
      <p:sp>
        <p:nvSpPr>
          <p:cNvPr id="5" name="TextBox 4">
            <a:extLst>
              <a:ext uri="{FF2B5EF4-FFF2-40B4-BE49-F238E27FC236}">
                <a16:creationId xmlns:a16="http://schemas.microsoft.com/office/drawing/2014/main" id="{69177F12-6E8D-C4A0-6521-0C005DA592BD}"/>
              </a:ext>
            </a:extLst>
          </p:cNvPr>
          <p:cNvSpPr txBox="1"/>
          <p:nvPr/>
        </p:nvSpPr>
        <p:spPr>
          <a:xfrm>
            <a:off x="2799073" y="1781907"/>
            <a:ext cx="4932608" cy="584775"/>
          </a:xfrm>
          <a:prstGeom prst="rect">
            <a:avLst/>
          </a:prstGeom>
          <a:noFill/>
        </p:spPr>
        <p:txBody>
          <a:bodyPr wrap="square" rtlCol="0">
            <a:spAutoFit/>
          </a:bodyPr>
          <a:lstStyle/>
          <a:p>
            <a:pPr algn="ctr"/>
            <a:r>
              <a:rPr lang="en-US" sz="1600" dirty="0">
                <a:latin typeface="Avenir Book" panose="02000503020000020003" pitchFamily="2" charset="0"/>
              </a:rPr>
              <a:t>High </a:t>
            </a:r>
            <a:r>
              <a:rPr lang="en-US" sz="1600" dirty="0" err="1">
                <a:latin typeface="Avenir Book" panose="02000503020000020003" pitchFamily="2" charset="0"/>
              </a:rPr>
              <a:t>chl</a:t>
            </a:r>
            <a:r>
              <a:rPr lang="en-US" sz="1600" dirty="0">
                <a:latin typeface="Avenir Book" panose="02000503020000020003" pitchFamily="2" charset="0"/>
              </a:rPr>
              <a:t> </a:t>
            </a:r>
            <a:r>
              <a:rPr lang="en-US" sz="1600" i="1" dirty="0">
                <a:latin typeface="Avenir Book" panose="02000503020000020003" pitchFamily="2" charset="0"/>
              </a:rPr>
              <a:t>a</a:t>
            </a:r>
            <a:r>
              <a:rPr lang="en-US" sz="1600" dirty="0">
                <a:latin typeface="Avenir Book" panose="02000503020000020003" pitchFamily="2" charset="0"/>
              </a:rPr>
              <a:t> fluorescence is associated with tongues of high salinity (de </a:t>
            </a:r>
            <a:r>
              <a:rPr lang="en-US" sz="1600" dirty="0" err="1">
                <a:latin typeface="Avenir Book" panose="02000503020000020003" pitchFamily="2" charset="0"/>
              </a:rPr>
              <a:t>Verneil</a:t>
            </a:r>
            <a:r>
              <a:rPr lang="en-US" sz="1600" dirty="0">
                <a:latin typeface="Avenir Book" panose="02000503020000020003" pitchFamily="2" charset="0"/>
              </a:rPr>
              <a:t> et al. 2019)</a:t>
            </a:r>
          </a:p>
        </p:txBody>
      </p:sp>
    </p:spTree>
    <p:extLst>
      <p:ext uri="{BB962C8B-B14F-4D97-AF65-F5344CB8AC3E}">
        <p14:creationId xmlns:p14="http://schemas.microsoft.com/office/powerpoint/2010/main" val="7912865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98E020-1030-8C1A-44E3-232D0405AF56}"/>
              </a:ext>
            </a:extLst>
          </p:cNvPr>
          <p:cNvSpPr>
            <a:spLocks noGrp="1"/>
          </p:cNvSpPr>
          <p:nvPr>
            <p:ph type="sldNum" sz="quarter" idx="12"/>
          </p:nvPr>
        </p:nvSpPr>
        <p:spPr/>
        <p:txBody>
          <a:bodyPr/>
          <a:lstStyle/>
          <a:p>
            <a:fld id="{FC9F44F7-003B-7845-A73C-08F738A712E4}" type="slidenum">
              <a:rPr lang="en-US" smtClean="0"/>
              <a:t>32</a:t>
            </a:fld>
            <a:endParaRPr lang="en-US"/>
          </a:p>
        </p:txBody>
      </p:sp>
      <p:sp>
        <p:nvSpPr>
          <p:cNvPr id="14" name="TextBox 13">
            <a:extLst>
              <a:ext uri="{FF2B5EF4-FFF2-40B4-BE49-F238E27FC236}">
                <a16:creationId xmlns:a16="http://schemas.microsoft.com/office/drawing/2014/main" id="{968CDE90-71CE-F1AB-1C8D-50841CB8BEA5}"/>
              </a:ext>
            </a:extLst>
          </p:cNvPr>
          <p:cNvSpPr txBox="1"/>
          <p:nvPr/>
        </p:nvSpPr>
        <p:spPr>
          <a:xfrm>
            <a:off x="9611998" y="6577826"/>
            <a:ext cx="2580002" cy="276999"/>
          </a:xfrm>
          <a:prstGeom prst="rect">
            <a:avLst/>
          </a:prstGeom>
          <a:noFill/>
        </p:spPr>
        <p:txBody>
          <a:bodyPr wrap="none" rtlCol="0">
            <a:spAutoFit/>
          </a:bodyPr>
          <a:lstStyle/>
          <a:p>
            <a:r>
              <a:rPr lang="en-US" sz="1200" dirty="0">
                <a:latin typeface="Avenir Book" panose="02000503020000020003" pitchFamily="2" charset="0"/>
              </a:rPr>
              <a:t>Gangrade, </a:t>
            </a:r>
            <a:r>
              <a:rPr lang="en-US" sz="1200" dirty="0" err="1">
                <a:latin typeface="Avenir Book" panose="02000503020000020003" pitchFamily="2" charset="0"/>
              </a:rPr>
              <a:t>Mangolte</a:t>
            </a:r>
            <a:r>
              <a:rPr lang="en-US" sz="1200" dirty="0">
                <a:latin typeface="Avenir Book" panose="02000503020000020003" pitchFamily="2" charset="0"/>
              </a:rPr>
              <a:t>, et al. in prep</a:t>
            </a:r>
          </a:p>
        </p:txBody>
      </p:sp>
      <p:sp>
        <p:nvSpPr>
          <p:cNvPr id="15" name="Title 1">
            <a:extLst>
              <a:ext uri="{FF2B5EF4-FFF2-40B4-BE49-F238E27FC236}">
                <a16:creationId xmlns:a16="http://schemas.microsoft.com/office/drawing/2014/main" id="{B771B543-215F-316A-7AA9-26FA877FDAF0}"/>
              </a:ext>
            </a:extLst>
          </p:cNvPr>
          <p:cNvSpPr txBox="1">
            <a:spLocks/>
          </p:cNvSpPr>
          <p:nvPr/>
        </p:nvSpPr>
        <p:spPr>
          <a:xfrm>
            <a:off x="838200" y="365125"/>
            <a:ext cx="10515600" cy="91954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venir Book" panose="02000503020000020003" pitchFamily="2" charset="0"/>
              </a:rPr>
              <a:t>Mixing: vertical layering of distinct water masses across front</a:t>
            </a:r>
          </a:p>
        </p:txBody>
      </p:sp>
      <p:sp>
        <p:nvSpPr>
          <p:cNvPr id="27" name="TextBox 26">
            <a:extLst>
              <a:ext uri="{FF2B5EF4-FFF2-40B4-BE49-F238E27FC236}">
                <a16:creationId xmlns:a16="http://schemas.microsoft.com/office/drawing/2014/main" id="{486BD887-9878-9B48-4C2A-C67B5CC96B6D}"/>
              </a:ext>
            </a:extLst>
          </p:cNvPr>
          <p:cNvSpPr txBox="1"/>
          <p:nvPr/>
        </p:nvSpPr>
        <p:spPr>
          <a:xfrm>
            <a:off x="3175303" y="1621751"/>
            <a:ext cx="3408804" cy="584775"/>
          </a:xfrm>
          <a:prstGeom prst="rect">
            <a:avLst/>
          </a:prstGeom>
          <a:noFill/>
        </p:spPr>
        <p:txBody>
          <a:bodyPr wrap="square" rtlCol="0">
            <a:spAutoFit/>
          </a:bodyPr>
          <a:lstStyle/>
          <a:p>
            <a:pPr algn="ctr"/>
            <a:r>
              <a:rPr lang="en-US" sz="1600" dirty="0">
                <a:latin typeface="Avenir Book" panose="02000503020000020003" pitchFamily="2" charset="0"/>
              </a:rPr>
              <a:t>Vertical profiles go through distinct water masses</a:t>
            </a:r>
          </a:p>
        </p:txBody>
      </p:sp>
      <p:sp>
        <p:nvSpPr>
          <p:cNvPr id="3" name="TextBox 2">
            <a:extLst>
              <a:ext uri="{FF2B5EF4-FFF2-40B4-BE49-F238E27FC236}">
                <a16:creationId xmlns:a16="http://schemas.microsoft.com/office/drawing/2014/main" id="{2FDE9DCC-6255-1808-2A29-E863307E0960}"/>
              </a:ext>
            </a:extLst>
          </p:cNvPr>
          <p:cNvSpPr txBox="1"/>
          <p:nvPr/>
        </p:nvSpPr>
        <p:spPr>
          <a:xfrm>
            <a:off x="9228940" y="3535365"/>
            <a:ext cx="2513830" cy="523220"/>
          </a:xfrm>
          <a:prstGeom prst="rect">
            <a:avLst/>
          </a:prstGeom>
          <a:noFill/>
        </p:spPr>
        <p:txBody>
          <a:bodyPr wrap="none" rtlCol="0">
            <a:spAutoFit/>
          </a:bodyPr>
          <a:lstStyle/>
          <a:p>
            <a:r>
              <a:rPr lang="en-US" sz="1400" dirty="0">
                <a:latin typeface="Avenir Book" panose="02000503020000020003" pitchFamily="2" charset="0"/>
              </a:rPr>
              <a:t>CC = California Current</a:t>
            </a:r>
          </a:p>
          <a:p>
            <a:r>
              <a:rPr lang="en-US" sz="1400" dirty="0">
                <a:latin typeface="Avenir Book" panose="02000503020000020003" pitchFamily="2" charset="0"/>
              </a:rPr>
              <a:t>CU = California Undercurrent</a:t>
            </a:r>
          </a:p>
        </p:txBody>
      </p:sp>
      <p:pic>
        <p:nvPicPr>
          <p:cNvPr id="5" name="Picture 4" descr="A picture containing diagram&#10;&#10;Description automatically generated">
            <a:extLst>
              <a:ext uri="{FF2B5EF4-FFF2-40B4-BE49-F238E27FC236}">
                <a16:creationId xmlns:a16="http://schemas.microsoft.com/office/drawing/2014/main" id="{C275AEDC-1FD8-0A28-C888-BEC9B3DDA2E0}"/>
              </a:ext>
            </a:extLst>
          </p:cNvPr>
          <p:cNvPicPr>
            <a:picLocks noChangeAspect="1"/>
          </p:cNvPicPr>
          <p:nvPr/>
        </p:nvPicPr>
        <p:blipFill>
          <a:blip r:embed="rId2"/>
          <a:stretch>
            <a:fillRect/>
          </a:stretch>
        </p:blipFill>
        <p:spPr>
          <a:xfrm>
            <a:off x="228600" y="2286000"/>
            <a:ext cx="7772400" cy="3886200"/>
          </a:xfrm>
          <a:prstGeom prst="rect">
            <a:avLst/>
          </a:prstGeom>
        </p:spPr>
      </p:pic>
      <p:pic>
        <p:nvPicPr>
          <p:cNvPr id="6" name="Picture 5" descr="Chart, radar chart&#10;&#10;Description automatically generated">
            <a:extLst>
              <a:ext uri="{FF2B5EF4-FFF2-40B4-BE49-F238E27FC236}">
                <a16:creationId xmlns:a16="http://schemas.microsoft.com/office/drawing/2014/main" id="{B9E220CB-96E0-B66C-E29D-314D11156250}"/>
              </a:ext>
            </a:extLst>
          </p:cNvPr>
          <p:cNvPicPr>
            <a:picLocks noChangeAspect="1"/>
          </p:cNvPicPr>
          <p:nvPr/>
        </p:nvPicPr>
        <p:blipFill>
          <a:blip r:embed="rId3"/>
          <a:stretch>
            <a:fillRect/>
          </a:stretch>
        </p:blipFill>
        <p:spPr>
          <a:xfrm>
            <a:off x="8459476" y="762744"/>
            <a:ext cx="3657600" cy="2743200"/>
          </a:xfrm>
          <a:prstGeom prst="rect">
            <a:avLst/>
          </a:prstGeom>
        </p:spPr>
      </p:pic>
      <p:sp>
        <p:nvSpPr>
          <p:cNvPr id="7" name="TextBox 6">
            <a:extLst>
              <a:ext uri="{FF2B5EF4-FFF2-40B4-BE49-F238E27FC236}">
                <a16:creationId xmlns:a16="http://schemas.microsoft.com/office/drawing/2014/main" id="{CE6DCB74-F700-2094-89FD-221DEFB1CCB1}"/>
              </a:ext>
            </a:extLst>
          </p:cNvPr>
          <p:cNvSpPr txBox="1"/>
          <p:nvPr/>
        </p:nvSpPr>
        <p:spPr>
          <a:xfrm>
            <a:off x="9269241" y="2543609"/>
            <a:ext cx="586574" cy="276999"/>
          </a:xfrm>
          <a:prstGeom prst="rect">
            <a:avLst/>
          </a:prstGeom>
          <a:solidFill>
            <a:srgbClr val="00FDFF"/>
          </a:solidFill>
        </p:spPr>
        <p:txBody>
          <a:bodyPr wrap="square" rtlCol="0">
            <a:spAutoFit/>
          </a:bodyPr>
          <a:lstStyle/>
          <a:p>
            <a:pPr algn="ctr"/>
            <a:r>
              <a:rPr lang="en-US" sz="1200" dirty="0">
                <a:latin typeface="Arial" panose="020B0604020202020204" pitchFamily="34" charset="0"/>
                <a:cs typeface="Arial" panose="020B0604020202020204" pitchFamily="34" charset="0"/>
              </a:rPr>
              <a:t>CC</a:t>
            </a:r>
          </a:p>
        </p:txBody>
      </p:sp>
      <p:sp>
        <p:nvSpPr>
          <p:cNvPr id="8" name="TextBox 7">
            <a:extLst>
              <a:ext uri="{FF2B5EF4-FFF2-40B4-BE49-F238E27FC236}">
                <a16:creationId xmlns:a16="http://schemas.microsoft.com/office/drawing/2014/main" id="{E631B031-AA79-A9FF-3610-6375F18691C9}"/>
              </a:ext>
            </a:extLst>
          </p:cNvPr>
          <p:cNvSpPr txBox="1"/>
          <p:nvPr/>
        </p:nvSpPr>
        <p:spPr>
          <a:xfrm>
            <a:off x="10637862" y="1857345"/>
            <a:ext cx="528274" cy="276999"/>
          </a:xfrm>
          <a:prstGeom prst="rect">
            <a:avLst/>
          </a:prstGeom>
          <a:solidFill>
            <a:srgbClr val="FF40FF"/>
          </a:solidFill>
        </p:spPr>
        <p:txBody>
          <a:bodyPr wrap="square" rtlCol="0">
            <a:spAutoFit/>
          </a:bodyPr>
          <a:lstStyle/>
          <a:p>
            <a:pPr algn="ctr"/>
            <a:r>
              <a:rPr lang="en-US" sz="1200" dirty="0">
                <a:latin typeface="Arial" panose="020B0604020202020204" pitchFamily="34" charset="0"/>
                <a:cs typeface="Arial" panose="020B0604020202020204" pitchFamily="34" charset="0"/>
              </a:rPr>
              <a:t>CU</a:t>
            </a:r>
          </a:p>
        </p:txBody>
      </p:sp>
      <p:sp>
        <p:nvSpPr>
          <p:cNvPr id="9" name="TextBox 8">
            <a:extLst>
              <a:ext uri="{FF2B5EF4-FFF2-40B4-BE49-F238E27FC236}">
                <a16:creationId xmlns:a16="http://schemas.microsoft.com/office/drawing/2014/main" id="{4B75709E-DCF3-84DB-7F60-337AB9061C8F}"/>
              </a:ext>
            </a:extLst>
          </p:cNvPr>
          <p:cNvSpPr txBox="1"/>
          <p:nvPr/>
        </p:nvSpPr>
        <p:spPr>
          <a:xfrm>
            <a:off x="9911289" y="1133089"/>
            <a:ext cx="574566" cy="276999"/>
          </a:xfrm>
          <a:prstGeom prst="rect">
            <a:avLst/>
          </a:prstGeom>
          <a:solidFill>
            <a:srgbClr val="FFFF00"/>
          </a:solidFill>
        </p:spPr>
        <p:txBody>
          <a:bodyPr wrap="square" rtlCol="0">
            <a:spAutoFit/>
          </a:bodyPr>
          <a:lstStyle/>
          <a:p>
            <a:pPr algn="ctr"/>
            <a:r>
              <a:rPr lang="en-US" sz="1200" dirty="0">
                <a:latin typeface="Arial" panose="020B0604020202020204" pitchFamily="34" charset="0"/>
                <a:cs typeface="Arial" panose="020B0604020202020204" pitchFamily="34" charset="0"/>
              </a:rPr>
              <a:t>MIX</a:t>
            </a:r>
          </a:p>
        </p:txBody>
      </p:sp>
      <p:sp>
        <p:nvSpPr>
          <p:cNvPr id="11" name="Freeform 10">
            <a:extLst>
              <a:ext uri="{FF2B5EF4-FFF2-40B4-BE49-F238E27FC236}">
                <a16:creationId xmlns:a16="http://schemas.microsoft.com/office/drawing/2014/main" id="{2AE3C567-2350-E9C3-3100-A2970C6C513C}"/>
              </a:ext>
            </a:extLst>
          </p:cNvPr>
          <p:cNvSpPr/>
          <p:nvPr/>
        </p:nvSpPr>
        <p:spPr>
          <a:xfrm>
            <a:off x="1223682" y="2689412"/>
            <a:ext cx="4464424" cy="2958353"/>
          </a:xfrm>
          <a:custGeom>
            <a:avLst/>
            <a:gdLst>
              <a:gd name="connsiteX0" fmla="*/ 0 w 4464424"/>
              <a:gd name="connsiteY0" fmla="*/ 2958353 h 2958353"/>
              <a:gd name="connsiteX1" fmla="*/ 1169894 w 4464424"/>
              <a:gd name="connsiteY1" fmla="*/ 2877670 h 2958353"/>
              <a:gd name="connsiteX2" fmla="*/ 1627094 w 4464424"/>
              <a:gd name="connsiteY2" fmla="*/ 2568388 h 2958353"/>
              <a:gd name="connsiteX3" fmla="*/ 2057400 w 4464424"/>
              <a:gd name="connsiteY3" fmla="*/ 2017059 h 2958353"/>
              <a:gd name="connsiteX4" fmla="*/ 2407024 w 4464424"/>
              <a:gd name="connsiteY4" fmla="*/ 1344706 h 2958353"/>
              <a:gd name="connsiteX5" fmla="*/ 3052483 w 4464424"/>
              <a:gd name="connsiteY5" fmla="*/ 1035423 h 2958353"/>
              <a:gd name="connsiteX6" fmla="*/ 3509683 w 4464424"/>
              <a:gd name="connsiteY6" fmla="*/ 578223 h 2958353"/>
              <a:gd name="connsiteX7" fmla="*/ 4208930 w 4464424"/>
              <a:gd name="connsiteY7" fmla="*/ 174812 h 2958353"/>
              <a:gd name="connsiteX8" fmla="*/ 4464424 w 4464424"/>
              <a:gd name="connsiteY8" fmla="*/ 0 h 2958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64424" h="2958353">
                <a:moveTo>
                  <a:pt x="0" y="2958353"/>
                </a:moveTo>
                <a:cubicBezTo>
                  <a:pt x="449356" y="2950508"/>
                  <a:pt x="898712" y="2942664"/>
                  <a:pt x="1169894" y="2877670"/>
                </a:cubicBezTo>
                <a:cubicBezTo>
                  <a:pt x="1441076" y="2812676"/>
                  <a:pt x="1479176" y="2711823"/>
                  <a:pt x="1627094" y="2568388"/>
                </a:cubicBezTo>
                <a:cubicBezTo>
                  <a:pt x="1775012" y="2424953"/>
                  <a:pt x="1927412" y="2221006"/>
                  <a:pt x="2057400" y="2017059"/>
                </a:cubicBezTo>
                <a:cubicBezTo>
                  <a:pt x="2187388" y="1813112"/>
                  <a:pt x="2241177" y="1508312"/>
                  <a:pt x="2407024" y="1344706"/>
                </a:cubicBezTo>
                <a:cubicBezTo>
                  <a:pt x="2572871" y="1181100"/>
                  <a:pt x="2868707" y="1163170"/>
                  <a:pt x="3052483" y="1035423"/>
                </a:cubicBezTo>
                <a:cubicBezTo>
                  <a:pt x="3236259" y="907676"/>
                  <a:pt x="3316942" y="721658"/>
                  <a:pt x="3509683" y="578223"/>
                </a:cubicBezTo>
                <a:cubicBezTo>
                  <a:pt x="3702424" y="434788"/>
                  <a:pt x="4049807" y="271182"/>
                  <a:pt x="4208930" y="174812"/>
                </a:cubicBezTo>
                <a:cubicBezTo>
                  <a:pt x="4368053" y="78442"/>
                  <a:pt x="4416238" y="39221"/>
                  <a:pt x="4464424" y="0"/>
                </a:cubicBezTo>
              </a:path>
            </a:pathLst>
          </a:custGeom>
          <a:noFill/>
          <a:ln w="762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Chart, scatter chart&#10;&#10;Description automatically generated">
            <a:extLst>
              <a:ext uri="{FF2B5EF4-FFF2-40B4-BE49-F238E27FC236}">
                <a16:creationId xmlns:a16="http://schemas.microsoft.com/office/drawing/2014/main" id="{F4365B70-EB18-DC2D-7D8B-4A50809AEB14}"/>
              </a:ext>
            </a:extLst>
          </p:cNvPr>
          <p:cNvPicPr>
            <a:picLocks noChangeAspect="1"/>
          </p:cNvPicPr>
          <p:nvPr/>
        </p:nvPicPr>
        <p:blipFill rotWithShape="1">
          <a:blip r:embed="rId4"/>
          <a:srcRect r="47690" b="24677"/>
          <a:stretch/>
        </p:blipFill>
        <p:spPr>
          <a:xfrm>
            <a:off x="8477770" y="4047904"/>
            <a:ext cx="2493000" cy="1901540"/>
          </a:xfrm>
          <a:prstGeom prst="rect">
            <a:avLst/>
          </a:prstGeom>
        </p:spPr>
      </p:pic>
      <p:pic>
        <p:nvPicPr>
          <p:cNvPr id="16" name="Picture 15" descr="Chart, scatter chart&#10;&#10;Description automatically generated">
            <a:extLst>
              <a:ext uri="{FF2B5EF4-FFF2-40B4-BE49-F238E27FC236}">
                <a16:creationId xmlns:a16="http://schemas.microsoft.com/office/drawing/2014/main" id="{334D2A50-2DC3-59AB-67F7-320B76757F11}"/>
              </a:ext>
            </a:extLst>
          </p:cNvPr>
          <p:cNvPicPr>
            <a:picLocks noChangeAspect="1"/>
          </p:cNvPicPr>
          <p:nvPr/>
        </p:nvPicPr>
        <p:blipFill rotWithShape="1">
          <a:blip r:embed="rId4"/>
          <a:srcRect t="76988"/>
          <a:stretch/>
        </p:blipFill>
        <p:spPr>
          <a:xfrm>
            <a:off x="8125494" y="5972145"/>
            <a:ext cx="3460641" cy="421850"/>
          </a:xfrm>
          <a:prstGeom prst="rect">
            <a:avLst/>
          </a:prstGeom>
        </p:spPr>
      </p:pic>
      <p:sp>
        <p:nvSpPr>
          <p:cNvPr id="17" name="TextBox 16">
            <a:extLst>
              <a:ext uri="{FF2B5EF4-FFF2-40B4-BE49-F238E27FC236}">
                <a16:creationId xmlns:a16="http://schemas.microsoft.com/office/drawing/2014/main" id="{8C0F7AF8-5A46-1D61-007F-6ED5A71E5FB9}"/>
              </a:ext>
            </a:extLst>
          </p:cNvPr>
          <p:cNvSpPr txBox="1"/>
          <p:nvPr/>
        </p:nvSpPr>
        <p:spPr>
          <a:xfrm>
            <a:off x="10914503" y="4641775"/>
            <a:ext cx="1202573" cy="246221"/>
          </a:xfrm>
          <a:prstGeom prst="rect">
            <a:avLst/>
          </a:prstGeom>
          <a:noFill/>
        </p:spPr>
        <p:txBody>
          <a:bodyPr wrap="none" rtlCol="0">
            <a:spAutoFit/>
          </a:bodyPr>
          <a:lstStyle/>
          <a:p>
            <a:r>
              <a:rPr lang="en-US" sz="1000" dirty="0" err="1">
                <a:latin typeface="Avenir Book" panose="02000503020000020003" pitchFamily="2" charset="0"/>
              </a:rPr>
              <a:t>Stukel</a:t>
            </a:r>
            <a:r>
              <a:rPr lang="en-US" sz="1000" dirty="0">
                <a:latin typeface="Avenir Book" panose="02000503020000020003" pitchFamily="2" charset="0"/>
              </a:rPr>
              <a:t> et al., 2017</a:t>
            </a:r>
          </a:p>
        </p:txBody>
      </p:sp>
      <p:sp>
        <p:nvSpPr>
          <p:cNvPr id="18" name="TextBox 17">
            <a:extLst>
              <a:ext uri="{FF2B5EF4-FFF2-40B4-BE49-F238E27FC236}">
                <a16:creationId xmlns:a16="http://schemas.microsoft.com/office/drawing/2014/main" id="{F300050A-959A-7FA1-0CBC-BA84E79FE437}"/>
              </a:ext>
            </a:extLst>
          </p:cNvPr>
          <p:cNvSpPr txBox="1"/>
          <p:nvPr/>
        </p:nvSpPr>
        <p:spPr>
          <a:xfrm>
            <a:off x="10966889" y="4887996"/>
            <a:ext cx="1008237" cy="553998"/>
          </a:xfrm>
          <a:prstGeom prst="rect">
            <a:avLst/>
          </a:prstGeom>
          <a:noFill/>
        </p:spPr>
        <p:txBody>
          <a:bodyPr wrap="square" rtlCol="0">
            <a:spAutoFit/>
          </a:bodyPr>
          <a:lstStyle/>
          <a:p>
            <a:pPr algn="ctr"/>
            <a:r>
              <a:rPr lang="en-US" sz="1000" i="1" dirty="0">
                <a:latin typeface="Avenir Book" panose="02000503020000020003" pitchFamily="2" charset="0"/>
              </a:rPr>
              <a:t>modeled vertical velocities</a:t>
            </a:r>
          </a:p>
        </p:txBody>
      </p:sp>
    </p:spTree>
    <p:extLst>
      <p:ext uri="{BB962C8B-B14F-4D97-AF65-F5344CB8AC3E}">
        <p14:creationId xmlns:p14="http://schemas.microsoft.com/office/powerpoint/2010/main" val="418542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98E020-1030-8C1A-44E3-232D0405AF56}"/>
              </a:ext>
            </a:extLst>
          </p:cNvPr>
          <p:cNvSpPr>
            <a:spLocks noGrp="1"/>
          </p:cNvSpPr>
          <p:nvPr>
            <p:ph type="sldNum" sz="quarter" idx="12"/>
          </p:nvPr>
        </p:nvSpPr>
        <p:spPr/>
        <p:txBody>
          <a:bodyPr/>
          <a:lstStyle/>
          <a:p>
            <a:fld id="{FC9F44F7-003B-7845-A73C-08F738A712E4}" type="slidenum">
              <a:rPr lang="en-US" smtClean="0"/>
              <a:t>33</a:t>
            </a:fld>
            <a:endParaRPr lang="en-US"/>
          </a:p>
        </p:txBody>
      </p:sp>
      <p:sp>
        <p:nvSpPr>
          <p:cNvPr id="5" name="Donut 4">
            <a:extLst>
              <a:ext uri="{FF2B5EF4-FFF2-40B4-BE49-F238E27FC236}">
                <a16:creationId xmlns:a16="http://schemas.microsoft.com/office/drawing/2014/main" id="{612F68B6-8745-F47E-8050-595C983E8634}"/>
              </a:ext>
            </a:extLst>
          </p:cNvPr>
          <p:cNvSpPr>
            <a:spLocks noChangeAspect="1"/>
          </p:cNvSpPr>
          <p:nvPr/>
        </p:nvSpPr>
        <p:spPr>
          <a:xfrm flipH="1">
            <a:off x="8667671" y="4447113"/>
            <a:ext cx="457200" cy="457200"/>
          </a:xfrm>
          <a:prstGeom prst="donut">
            <a:avLst>
              <a:gd name="adj" fmla="val 7851"/>
            </a:avLst>
          </a:prstGeom>
          <a:solidFill>
            <a:srgbClr val="FF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onut 5">
            <a:extLst>
              <a:ext uri="{FF2B5EF4-FFF2-40B4-BE49-F238E27FC236}">
                <a16:creationId xmlns:a16="http://schemas.microsoft.com/office/drawing/2014/main" id="{F856F3F4-EAF7-0514-2B30-675176EEC3E5}"/>
              </a:ext>
            </a:extLst>
          </p:cNvPr>
          <p:cNvSpPr>
            <a:spLocks noChangeAspect="1"/>
          </p:cNvSpPr>
          <p:nvPr/>
        </p:nvSpPr>
        <p:spPr>
          <a:xfrm flipH="1">
            <a:off x="8667671" y="3114672"/>
            <a:ext cx="457200" cy="457200"/>
          </a:xfrm>
          <a:prstGeom prst="donut">
            <a:avLst>
              <a:gd name="adj" fmla="val 9682"/>
            </a:avLst>
          </a:prstGeom>
          <a:solidFill>
            <a:srgbClr val="0432FF"/>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B6AE2313-17FC-42B4-3463-4DC010208C21}"/>
              </a:ext>
            </a:extLst>
          </p:cNvPr>
          <p:cNvSpPr txBox="1"/>
          <p:nvPr/>
        </p:nvSpPr>
        <p:spPr>
          <a:xfrm>
            <a:off x="10496866" y="2716405"/>
            <a:ext cx="1261682" cy="1015663"/>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COPEPOD:</a:t>
            </a:r>
          </a:p>
          <a:p>
            <a:pPr algn="ctr"/>
            <a:r>
              <a:rPr lang="en-US" sz="1200" dirty="0">
                <a:latin typeface="Arial" panose="020B0604020202020204" pitchFamily="34" charset="0"/>
                <a:cs typeface="Arial" panose="020B0604020202020204" pitchFamily="34" charset="0"/>
              </a:rPr>
              <a:t>Vertically integrated (0-100m) abundances</a:t>
            </a:r>
          </a:p>
        </p:txBody>
      </p:sp>
      <p:sp>
        <p:nvSpPr>
          <p:cNvPr id="8" name="TextBox 7">
            <a:extLst>
              <a:ext uri="{FF2B5EF4-FFF2-40B4-BE49-F238E27FC236}">
                <a16:creationId xmlns:a16="http://schemas.microsoft.com/office/drawing/2014/main" id="{8176B21B-6E22-F345-6188-B3B0AD65BBC6}"/>
              </a:ext>
            </a:extLst>
          </p:cNvPr>
          <p:cNvSpPr txBox="1"/>
          <p:nvPr/>
        </p:nvSpPr>
        <p:spPr>
          <a:xfrm>
            <a:off x="10432543" y="4104541"/>
            <a:ext cx="1261682" cy="646331"/>
          </a:xfrm>
          <a:prstGeom prst="rect">
            <a:avLst/>
          </a:prstGeom>
          <a:noFill/>
        </p:spPr>
        <p:txBody>
          <a:bodyPr wrap="square" rtlCol="0">
            <a:spAutoFit/>
          </a:bodyPr>
          <a:lstStyle/>
          <a:p>
            <a:pPr algn="ctr"/>
            <a:r>
              <a:rPr lang="en-US" sz="1200" dirty="0">
                <a:latin typeface="Arial" panose="020B0604020202020204" pitchFamily="34" charset="0"/>
                <a:cs typeface="Arial" panose="020B0604020202020204" pitchFamily="34" charset="0"/>
              </a:rPr>
              <a:t>DIATOM:</a:t>
            </a:r>
          </a:p>
          <a:p>
            <a:pPr algn="ctr"/>
            <a:r>
              <a:rPr lang="en-US" sz="1200" dirty="0">
                <a:latin typeface="Arial" panose="020B0604020202020204" pitchFamily="34" charset="0"/>
                <a:cs typeface="Arial" panose="020B0604020202020204" pitchFamily="34" charset="0"/>
              </a:rPr>
              <a:t>Surface abundances</a:t>
            </a:r>
          </a:p>
        </p:txBody>
      </p:sp>
      <p:sp>
        <p:nvSpPr>
          <p:cNvPr id="9" name="TextBox 8">
            <a:extLst>
              <a:ext uri="{FF2B5EF4-FFF2-40B4-BE49-F238E27FC236}">
                <a16:creationId xmlns:a16="http://schemas.microsoft.com/office/drawing/2014/main" id="{DF737779-A9A1-79A8-B7A4-A777691A60D7}"/>
              </a:ext>
            </a:extLst>
          </p:cNvPr>
          <p:cNvSpPr txBox="1"/>
          <p:nvPr/>
        </p:nvSpPr>
        <p:spPr>
          <a:xfrm>
            <a:off x="8819255" y="2066829"/>
            <a:ext cx="2330510" cy="400110"/>
          </a:xfrm>
          <a:prstGeom prst="rect">
            <a:avLst/>
          </a:prstGeom>
          <a:noFill/>
        </p:spPr>
        <p:txBody>
          <a:bodyPr wrap="none" rtlCol="0">
            <a:spAutoFit/>
          </a:bodyPr>
          <a:lstStyle/>
          <a:p>
            <a:r>
              <a:rPr lang="en-US" sz="2000" dirty="0">
                <a:latin typeface="Avenir Book" panose="02000503020000020003" pitchFamily="2" charset="0"/>
              </a:rPr>
              <a:t>Two Trophic Levels</a:t>
            </a:r>
          </a:p>
        </p:txBody>
      </p:sp>
      <p:sp>
        <p:nvSpPr>
          <p:cNvPr id="14" name="TextBox 13">
            <a:extLst>
              <a:ext uri="{FF2B5EF4-FFF2-40B4-BE49-F238E27FC236}">
                <a16:creationId xmlns:a16="http://schemas.microsoft.com/office/drawing/2014/main" id="{968CDE90-71CE-F1AB-1C8D-50841CB8BEA5}"/>
              </a:ext>
            </a:extLst>
          </p:cNvPr>
          <p:cNvSpPr txBox="1"/>
          <p:nvPr/>
        </p:nvSpPr>
        <p:spPr>
          <a:xfrm>
            <a:off x="9611998" y="6577826"/>
            <a:ext cx="2580002" cy="276999"/>
          </a:xfrm>
          <a:prstGeom prst="rect">
            <a:avLst/>
          </a:prstGeom>
          <a:noFill/>
        </p:spPr>
        <p:txBody>
          <a:bodyPr wrap="none" rtlCol="0">
            <a:spAutoFit/>
          </a:bodyPr>
          <a:lstStyle/>
          <a:p>
            <a:r>
              <a:rPr lang="en-US" sz="1200" dirty="0">
                <a:latin typeface="Avenir Book" panose="02000503020000020003" pitchFamily="2" charset="0"/>
              </a:rPr>
              <a:t>Gangrade, </a:t>
            </a:r>
            <a:r>
              <a:rPr lang="en-US" sz="1200" dirty="0" err="1">
                <a:latin typeface="Avenir Book" panose="02000503020000020003" pitchFamily="2" charset="0"/>
              </a:rPr>
              <a:t>Mangolte</a:t>
            </a:r>
            <a:r>
              <a:rPr lang="en-US" sz="1200" dirty="0">
                <a:latin typeface="Avenir Book" panose="02000503020000020003" pitchFamily="2" charset="0"/>
              </a:rPr>
              <a:t>, et al. in prep</a:t>
            </a:r>
          </a:p>
        </p:txBody>
      </p:sp>
      <p:sp>
        <p:nvSpPr>
          <p:cNvPr id="15" name="Title 1">
            <a:extLst>
              <a:ext uri="{FF2B5EF4-FFF2-40B4-BE49-F238E27FC236}">
                <a16:creationId xmlns:a16="http://schemas.microsoft.com/office/drawing/2014/main" id="{B771B543-215F-316A-7AA9-26FA877FDAF0}"/>
              </a:ext>
            </a:extLst>
          </p:cNvPr>
          <p:cNvSpPr txBox="1">
            <a:spLocks/>
          </p:cNvSpPr>
          <p:nvPr/>
        </p:nvSpPr>
        <p:spPr>
          <a:xfrm>
            <a:off x="838200" y="365125"/>
            <a:ext cx="10515600" cy="91954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Avenir Book" panose="02000503020000020003" pitchFamily="2" charset="0"/>
              </a:rPr>
              <a:t>Mixing: vertical layering of distinct water masses across front</a:t>
            </a:r>
          </a:p>
        </p:txBody>
      </p:sp>
      <p:pic>
        <p:nvPicPr>
          <p:cNvPr id="10" name="Picture 9" descr="A close-up of a plant&#10;&#10;Description automatically generated with low confidence">
            <a:extLst>
              <a:ext uri="{FF2B5EF4-FFF2-40B4-BE49-F238E27FC236}">
                <a16:creationId xmlns:a16="http://schemas.microsoft.com/office/drawing/2014/main" id="{DDDBB72F-6FCE-F0B9-2717-E097CABB2C9A}"/>
              </a:ext>
            </a:extLst>
          </p:cNvPr>
          <p:cNvPicPr>
            <a:picLocks noChangeAspect="1"/>
          </p:cNvPicPr>
          <p:nvPr/>
        </p:nvPicPr>
        <p:blipFill>
          <a:blip r:embed="rId2"/>
          <a:stretch>
            <a:fillRect/>
          </a:stretch>
        </p:blipFill>
        <p:spPr>
          <a:xfrm>
            <a:off x="9102813" y="3960188"/>
            <a:ext cx="1261682" cy="1201120"/>
          </a:xfrm>
          <a:prstGeom prst="rect">
            <a:avLst/>
          </a:prstGeom>
        </p:spPr>
      </p:pic>
      <p:pic>
        <p:nvPicPr>
          <p:cNvPr id="11" name="Picture 2" descr="Plankton And Karen Zooplankton PNG, Clipart, Artwork, Black And White,  Copepod, Detritivore, Drawing Free PNG Download">
            <a:extLst>
              <a:ext uri="{FF2B5EF4-FFF2-40B4-BE49-F238E27FC236}">
                <a16:creationId xmlns:a16="http://schemas.microsoft.com/office/drawing/2014/main" id="{E3A0B0F4-B502-B878-E3EC-59C83A0A105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rot="1983079">
            <a:off x="8758271" y="2466029"/>
            <a:ext cx="1546874" cy="132379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Chart&#10;&#10;Description automatically generated with medium confidence">
            <a:extLst>
              <a:ext uri="{FF2B5EF4-FFF2-40B4-BE49-F238E27FC236}">
                <a16:creationId xmlns:a16="http://schemas.microsoft.com/office/drawing/2014/main" id="{6D6E7D16-9C2B-7351-E4BE-CC7B6F5180F5}"/>
              </a:ext>
            </a:extLst>
          </p:cNvPr>
          <p:cNvPicPr>
            <a:picLocks noChangeAspect="1"/>
          </p:cNvPicPr>
          <p:nvPr/>
        </p:nvPicPr>
        <p:blipFill>
          <a:blip r:embed="rId5"/>
          <a:stretch>
            <a:fillRect/>
          </a:stretch>
        </p:blipFill>
        <p:spPr>
          <a:xfrm>
            <a:off x="228600" y="2286000"/>
            <a:ext cx="7772400" cy="3886200"/>
          </a:xfrm>
          <a:prstGeom prst="rect">
            <a:avLst/>
          </a:prstGeom>
        </p:spPr>
      </p:pic>
    </p:spTree>
    <p:extLst>
      <p:ext uri="{BB962C8B-B14F-4D97-AF65-F5344CB8AC3E}">
        <p14:creationId xmlns:p14="http://schemas.microsoft.com/office/powerpoint/2010/main" val="16940493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5560-6445-47D1-E326-55AE14E9ED3D}"/>
              </a:ext>
            </a:extLst>
          </p:cNvPr>
          <p:cNvSpPr>
            <a:spLocks noGrp="1"/>
          </p:cNvSpPr>
          <p:nvPr>
            <p:ph type="title"/>
          </p:nvPr>
        </p:nvSpPr>
        <p:spPr>
          <a:xfrm>
            <a:off x="474908" y="185737"/>
            <a:ext cx="11242183" cy="1361335"/>
          </a:xfrm>
        </p:spPr>
        <p:txBody>
          <a:bodyPr>
            <a:normAutofit fontScale="90000"/>
          </a:bodyPr>
          <a:lstStyle/>
          <a:p>
            <a:r>
              <a:rPr lang="en-US" sz="3200" dirty="0">
                <a:latin typeface="Avenir Book" panose="02000503020000020003" pitchFamily="2" charset="0"/>
              </a:rPr>
              <a:t>Can “water mass histories” influence the taxonomic and spatial structure of the planktonic community </a:t>
            </a:r>
            <a:r>
              <a:rPr lang="en-US" sz="3200" b="1" dirty="0">
                <a:latin typeface="Avenir Black" panose="02000503020000020003" pitchFamily="2" charset="0"/>
              </a:rPr>
              <a:t>across the front</a:t>
            </a:r>
            <a:r>
              <a:rPr lang="en-US" sz="3200" dirty="0">
                <a:latin typeface="Avenir Book" panose="02000503020000020003" pitchFamily="2" charset="0"/>
              </a:rPr>
              <a:t>?</a:t>
            </a:r>
          </a:p>
        </p:txBody>
      </p:sp>
      <p:sp>
        <p:nvSpPr>
          <p:cNvPr id="3" name="Content Placeholder 2">
            <a:extLst>
              <a:ext uri="{FF2B5EF4-FFF2-40B4-BE49-F238E27FC236}">
                <a16:creationId xmlns:a16="http://schemas.microsoft.com/office/drawing/2014/main" id="{2D671FA1-24A1-E5A2-8B35-C604582AB26C}"/>
              </a:ext>
            </a:extLst>
          </p:cNvPr>
          <p:cNvSpPr>
            <a:spLocks noGrp="1"/>
          </p:cNvSpPr>
          <p:nvPr>
            <p:ph idx="1"/>
          </p:nvPr>
        </p:nvSpPr>
        <p:spPr>
          <a:xfrm>
            <a:off x="2794714" y="2096190"/>
            <a:ext cx="8559085" cy="4275452"/>
          </a:xfrm>
        </p:spPr>
        <p:txBody>
          <a:bodyPr>
            <a:noAutofit/>
          </a:bodyPr>
          <a:lstStyle/>
          <a:p>
            <a:r>
              <a:rPr lang="en-US" sz="2400" dirty="0">
                <a:solidFill>
                  <a:schemeClr val="tx1">
                    <a:lumMod val="50000"/>
                    <a:lumOff val="50000"/>
                  </a:schemeClr>
                </a:solidFill>
                <a:latin typeface="Avenir Book" panose="02000503020000020003" pitchFamily="2" charset="0"/>
              </a:rPr>
              <a:t>Source water mass associations</a:t>
            </a:r>
          </a:p>
          <a:p>
            <a:pPr lvl="1"/>
            <a:r>
              <a:rPr lang="en-US" sz="1800" dirty="0">
                <a:solidFill>
                  <a:schemeClr val="tx1">
                    <a:lumMod val="50000"/>
                    <a:lumOff val="50000"/>
                  </a:schemeClr>
                </a:solidFill>
                <a:latin typeface="Avenir Book" panose="02000503020000020003" pitchFamily="2" charset="0"/>
              </a:rPr>
              <a:t>Plankton may be associated with waters of certain temperature-salinity ranges (California Current, California Undercurrent, etc.)</a:t>
            </a:r>
          </a:p>
          <a:p>
            <a:pPr marL="457200" lvl="1" indent="0">
              <a:buNone/>
            </a:pPr>
            <a:endParaRPr lang="en-US" sz="1200" dirty="0">
              <a:solidFill>
                <a:schemeClr val="tx1">
                  <a:lumMod val="50000"/>
                  <a:lumOff val="50000"/>
                </a:schemeClr>
              </a:solidFill>
              <a:latin typeface="Avenir Book" panose="02000503020000020003" pitchFamily="2" charset="0"/>
            </a:endParaRPr>
          </a:p>
          <a:p>
            <a:r>
              <a:rPr lang="en-US" sz="2400" dirty="0">
                <a:solidFill>
                  <a:schemeClr val="tx1">
                    <a:lumMod val="50000"/>
                    <a:lumOff val="50000"/>
                  </a:schemeClr>
                </a:solidFill>
                <a:latin typeface="Avenir Book" panose="02000503020000020003" pitchFamily="2" charset="0"/>
              </a:rPr>
              <a:t>Geographic origins</a:t>
            </a:r>
          </a:p>
          <a:p>
            <a:pPr lvl="1"/>
            <a:r>
              <a:rPr lang="en-US" sz="1800" dirty="0">
                <a:solidFill>
                  <a:schemeClr val="tx1">
                    <a:lumMod val="50000"/>
                    <a:lumOff val="50000"/>
                  </a:schemeClr>
                </a:solidFill>
                <a:latin typeface="Avenir Book" panose="02000503020000020003" pitchFamily="2" charset="0"/>
              </a:rPr>
              <a:t>Waters may advect from inshore, offshore, or alongshore regions</a:t>
            </a:r>
          </a:p>
          <a:p>
            <a:pPr marL="457200" lvl="1" indent="0">
              <a:buNone/>
            </a:pPr>
            <a:endParaRPr lang="en-US" sz="1200" dirty="0">
              <a:solidFill>
                <a:schemeClr val="tx1">
                  <a:lumMod val="50000"/>
                  <a:lumOff val="50000"/>
                </a:schemeClr>
              </a:solidFill>
              <a:latin typeface="Avenir Book" panose="02000503020000020003" pitchFamily="2" charset="0"/>
            </a:endParaRPr>
          </a:p>
          <a:p>
            <a:r>
              <a:rPr lang="en-US" sz="2400" dirty="0">
                <a:solidFill>
                  <a:schemeClr val="tx1">
                    <a:lumMod val="50000"/>
                    <a:lumOff val="50000"/>
                  </a:schemeClr>
                </a:solidFill>
                <a:latin typeface="Avenir Book" panose="02000503020000020003" pitchFamily="2" charset="0"/>
              </a:rPr>
              <a:t>Horizontal stirring and vertical mixing</a:t>
            </a:r>
          </a:p>
          <a:p>
            <a:pPr lvl="1"/>
            <a:r>
              <a:rPr lang="en-US" sz="1800" dirty="0">
                <a:solidFill>
                  <a:schemeClr val="tx1">
                    <a:lumMod val="50000"/>
                    <a:lumOff val="50000"/>
                  </a:schemeClr>
                </a:solidFill>
                <a:latin typeface="Avenir Book" panose="02000503020000020003" pitchFamily="2" charset="0"/>
              </a:rPr>
              <a:t>Waters advect along front within several days; they can mix, subduct, and/or layer vertically across the front</a:t>
            </a:r>
          </a:p>
          <a:p>
            <a:pPr marL="457200" lvl="1" indent="0">
              <a:buNone/>
            </a:pPr>
            <a:endParaRPr lang="en-US" sz="1200" dirty="0">
              <a:latin typeface="Avenir Book" panose="02000503020000020003" pitchFamily="2" charset="0"/>
            </a:endParaRPr>
          </a:p>
          <a:p>
            <a:r>
              <a:rPr lang="en-US" sz="2400" dirty="0">
                <a:latin typeface="Avenir Book" panose="02000503020000020003" pitchFamily="2" charset="0"/>
              </a:rPr>
              <a:t>Time since nutrient injection (“age”)</a:t>
            </a:r>
          </a:p>
          <a:p>
            <a:pPr lvl="1"/>
            <a:r>
              <a:rPr lang="en-US" sz="1800" dirty="0">
                <a:latin typeface="Avenir Book" panose="02000503020000020003" pitchFamily="2" charset="0"/>
              </a:rPr>
              <a:t>Nutrients may enter euphotic zone through coastal wind-driven upwelling, or ageostrophic circulation; nutrients may stimulate phytoplankton growth</a:t>
            </a:r>
          </a:p>
        </p:txBody>
      </p:sp>
      <p:sp>
        <p:nvSpPr>
          <p:cNvPr id="4" name="Slide Number Placeholder 3">
            <a:extLst>
              <a:ext uri="{FF2B5EF4-FFF2-40B4-BE49-F238E27FC236}">
                <a16:creationId xmlns:a16="http://schemas.microsoft.com/office/drawing/2014/main" id="{1DB1F071-707C-2453-378F-B64C3AB7F707}"/>
              </a:ext>
            </a:extLst>
          </p:cNvPr>
          <p:cNvSpPr>
            <a:spLocks noGrp="1"/>
          </p:cNvSpPr>
          <p:nvPr>
            <p:ph type="sldNum" sz="quarter" idx="12"/>
          </p:nvPr>
        </p:nvSpPr>
        <p:spPr/>
        <p:txBody>
          <a:bodyPr/>
          <a:lstStyle/>
          <a:p>
            <a:fld id="{FC9F44F7-003B-7845-A73C-08F738A712E4}" type="slidenum">
              <a:rPr lang="en-US" smtClean="0"/>
              <a:t>34</a:t>
            </a:fld>
            <a:endParaRPr lang="en-US"/>
          </a:p>
        </p:txBody>
      </p:sp>
      <p:pic>
        <p:nvPicPr>
          <p:cNvPr id="7" name="Picture 2" descr="Time Symbols Copy and Paste ⌛ ⏳ ⌚ ⏰ 🕛 🕐 🕑 🕒 🕓 🕔">
            <a:extLst>
              <a:ext uri="{FF2B5EF4-FFF2-40B4-BE49-F238E27FC236}">
                <a16:creationId xmlns:a16="http://schemas.microsoft.com/office/drawing/2014/main" id="{2F1B9BD5-7EC6-D635-3147-B1410D776D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6" b="16027"/>
          <a:stretch/>
        </p:blipFill>
        <p:spPr bwMode="auto">
          <a:xfrm>
            <a:off x="838201" y="5386945"/>
            <a:ext cx="1291963" cy="984697"/>
          </a:xfrm>
          <a:prstGeom prst="rect">
            <a:avLst/>
          </a:prstGeom>
          <a:noFill/>
          <a:extLst>
            <a:ext uri="{909E8E84-426E-40DD-AFC4-6F175D3DCCD1}">
              <a14:hiddenFill xmlns:a14="http://schemas.microsoft.com/office/drawing/2010/main">
                <a:solidFill>
                  <a:srgbClr val="FFFFFF"/>
                </a:solidFill>
              </a14:hiddenFill>
            </a:ext>
          </a:extLst>
        </p:spPr>
      </p:pic>
      <p:sp>
        <p:nvSpPr>
          <p:cNvPr id="8" name="Curved Up Arrow 7">
            <a:extLst>
              <a:ext uri="{FF2B5EF4-FFF2-40B4-BE49-F238E27FC236}">
                <a16:creationId xmlns:a16="http://schemas.microsoft.com/office/drawing/2014/main" id="{E18AB239-F4C0-C490-D431-1A608385C57D}"/>
              </a:ext>
            </a:extLst>
          </p:cNvPr>
          <p:cNvSpPr/>
          <p:nvPr/>
        </p:nvSpPr>
        <p:spPr>
          <a:xfrm rot="16200000">
            <a:off x="804125" y="4399432"/>
            <a:ext cx="592428" cy="906671"/>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Up Arrow 9">
            <a:extLst>
              <a:ext uri="{FF2B5EF4-FFF2-40B4-BE49-F238E27FC236}">
                <a16:creationId xmlns:a16="http://schemas.microsoft.com/office/drawing/2014/main" id="{F56708DC-7AF3-C9EE-98E9-706C576CA3C8}"/>
              </a:ext>
            </a:extLst>
          </p:cNvPr>
          <p:cNvSpPr/>
          <p:nvPr/>
        </p:nvSpPr>
        <p:spPr>
          <a:xfrm>
            <a:off x="1728397" y="4538888"/>
            <a:ext cx="803534" cy="592428"/>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Free compass - Vector Art">
            <a:extLst>
              <a:ext uri="{FF2B5EF4-FFF2-40B4-BE49-F238E27FC236}">
                <a16:creationId xmlns:a16="http://schemas.microsoft.com/office/drawing/2014/main" id="{D23B9B88-BB78-AD93-55B1-BF9064BCA2F4}"/>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18389" t="18405" r="17198" b="16807"/>
          <a:stretch/>
        </p:blipFill>
        <p:spPr bwMode="auto">
          <a:xfrm>
            <a:off x="924326" y="3337484"/>
            <a:ext cx="1090087" cy="10964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4B033B5-BC85-FDFE-2A47-41469D2143C4}"/>
              </a:ext>
            </a:extLst>
          </p:cNvPr>
          <p:cNvSpPr txBox="1"/>
          <p:nvPr/>
        </p:nvSpPr>
        <p:spPr>
          <a:xfrm>
            <a:off x="2130164" y="1590198"/>
            <a:ext cx="7718780" cy="477054"/>
          </a:xfrm>
          <a:prstGeom prst="rect">
            <a:avLst/>
          </a:prstGeom>
          <a:noFill/>
        </p:spPr>
        <p:txBody>
          <a:bodyPr wrap="none" rtlCol="0">
            <a:spAutoFit/>
          </a:bodyPr>
          <a:lstStyle/>
          <a:p>
            <a:r>
              <a:rPr lang="en-US" sz="2500" i="1" u="sng" dirty="0">
                <a:latin typeface="Avenir Book" panose="02000503020000020003" pitchFamily="2" charset="0"/>
              </a:rPr>
              <a:t>Defining some parameters of “water mass histories”:</a:t>
            </a:r>
          </a:p>
        </p:txBody>
      </p:sp>
      <p:pic>
        <p:nvPicPr>
          <p:cNvPr id="16" name="Picture 15" descr="A picture containing text, electronics, compact disk, vector graphics&#10;&#10;Description automatically generated">
            <a:extLst>
              <a:ext uri="{FF2B5EF4-FFF2-40B4-BE49-F238E27FC236}">
                <a16:creationId xmlns:a16="http://schemas.microsoft.com/office/drawing/2014/main" id="{726A20F9-AEBF-129A-A604-D7C6F0FA0E51}"/>
              </a:ext>
            </a:extLst>
          </p:cNvPr>
          <p:cNvPicPr>
            <a:picLocks noChangeAspect="1"/>
          </p:cNvPicPr>
          <p:nvPr/>
        </p:nvPicPr>
        <p:blipFill>
          <a:blip r:embed="rId5"/>
          <a:stretch>
            <a:fillRect/>
          </a:stretch>
        </p:blipFill>
        <p:spPr>
          <a:xfrm>
            <a:off x="1092772" y="2096190"/>
            <a:ext cx="753197" cy="1198168"/>
          </a:xfrm>
          <a:prstGeom prst="rect">
            <a:avLst/>
          </a:prstGeom>
        </p:spPr>
      </p:pic>
    </p:spTree>
    <p:extLst>
      <p:ext uri="{BB962C8B-B14F-4D97-AF65-F5344CB8AC3E}">
        <p14:creationId xmlns:p14="http://schemas.microsoft.com/office/powerpoint/2010/main" val="342040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937C76-9012-4046-F716-CBC5E04AFE00}"/>
              </a:ext>
            </a:extLst>
          </p:cNvPr>
          <p:cNvSpPr>
            <a:spLocks noGrp="1"/>
          </p:cNvSpPr>
          <p:nvPr>
            <p:ph type="sldNum" sz="quarter" idx="12"/>
          </p:nvPr>
        </p:nvSpPr>
        <p:spPr/>
        <p:txBody>
          <a:bodyPr/>
          <a:lstStyle/>
          <a:p>
            <a:fld id="{FC9F44F7-003B-7845-A73C-08F738A712E4}" type="slidenum">
              <a:rPr lang="en-US" smtClean="0"/>
              <a:t>35</a:t>
            </a:fld>
            <a:endParaRPr lang="en-US"/>
          </a:p>
        </p:txBody>
      </p:sp>
      <p:pic>
        <p:nvPicPr>
          <p:cNvPr id="1026" name="Picture 2" descr="Details are in the caption following the image">
            <a:extLst>
              <a:ext uri="{FF2B5EF4-FFF2-40B4-BE49-F238E27FC236}">
                <a16:creationId xmlns:a16="http://schemas.microsoft.com/office/drawing/2014/main" id="{3113284B-5BF7-E01E-4B48-5513D52F0E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785" r="16655"/>
          <a:stretch/>
        </p:blipFill>
        <p:spPr bwMode="auto">
          <a:xfrm>
            <a:off x="841420" y="5138102"/>
            <a:ext cx="10161431" cy="16649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88AC0B-88F3-9632-88FA-5C1EEB5ED0BA}"/>
              </a:ext>
            </a:extLst>
          </p:cNvPr>
          <p:cNvSpPr txBox="1"/>
          <p:nvPr/>
        </p:nvSpPr>
        <p:spPr>
          <a:xfrm>
            <a:off x="8523558" y="6492875"/>
            <a:ext cx="3656257" cy="338554"/>
          </a:xfrm>
          <a:prstGeom prst="rect">
            <a:avLst/>
          </a:prstGeom>
          <a:noFill/>
        </p:spPr>
        <p:txBody>
          <a:bodyPr wrap="none" rtlCol="0">
            <a:spAutoFit/>
          </a:bodyPr>
          <a:lstStyle/>
          <a:p>
            <a:r>
              <a:rPr lang="en-US" sz="1600" dirty="0">
                <a:latin typeface="Avenir Book" panose="02000503020000020003" pitchFamily="2" charset="0"/>
              </a:rPr>
              <a:t>Adapted from </a:t>
            </a:r>
            <a:r>
              <a:rPr lang="en-US" sz="1600" dirty="0" err="1">
                <a:latin typeface="Avenir Book" panose="02000503020000020003" pitchFamily="2" charset="0"/>
              </a:rPr>
              <a:t>Messié</a:t>
            </a:r>
            <a:r>
              <a:rPr lang="en-US" sz="1600" dirty="0">
                <a:latin typeface="Avenir Book" panose="02000503020000020003" pitchFamily="2" charset="0"/>
              </a:rPr>
              <a:t> &amp; Chavez, 2017</a:t>
            </a:r>
          </a:p>
        </p:txBody>
      </p:sp>
      <p:sp>
        <p:nvSpPr>
          <p:cNvPr id="5" name="TextBox 4">
            <a:extLst>
              <a:ext uri="{FF2B5EF4-FFF2-40B4-BE49-F238E27FC236}">
                <a16:creationId xmlns:a16="http://schemas.microsoft.com/office/drawing/2014/main" id="{2D50F98C-9B08-E6FF-F045-D231782CB9D3}"/>
              </a:ext>
            </a:extLst>
          </p:cNvPr>
          <p:cNvSpPr txBox="1"/>
          <p:nvPr/>
        </p:nvSpPr>
        <p:spPr>
          <a:xfrm>
            <a:off x="3890493" y="3801346"/>
            <a:ext cx="6098146" cy="646331"/>
          </a:xfrm>
          <a:prstGeom prst="rect">
            <a:avLst/>
          </a:prstGeom>
          <a:noFill/>
        </p:spPr>
        <p:txBody>
          <a:bodyPr wrap="square">
            <a:spAutoFit/>
          </a:bodyPr>
          <a:lstStyle/>
          <a:p>
            <a:endParaRPr lang="en-US" dirty="0"/>
          </a:p>
          <a:p>
            <a:endParaRPr lang="en-US" dirty="0"/>
          </a:p>
        </p:txBody>
      </p:sp>
      <p:sp>
        <p:nvSpPr>
          <p:cNvPr id="7" name="Freeform 6">
            <a:extLst>
              <a:ext uri="{FF2B5EF4-FFF2-40B4-BE49-F238E27FC236}">
                <a16:creationId xmlns:a16="http://schemas.microsoft.com/office/drawing/2014/main" id="{91DB1BBA-AD73-09BC-D5A8-3024FBF69777}"/>
              </a:ext>
            </a:extLst>
          </p:cNvPr>
          <p:cNvSpPr/>
          <p:nvPr/>
        </p:nvSpPr>
        <p:spPr>
          <a:xfrm>
            <a:off x="1317938" y="3514043"/>
            <a:ext cx="9581882" cy="1405688"/>
          </a:xfrm>
          <a:custGeom>
            <a:avLst/>
            <a:gdLst>
              <a:gd name="connsiteX0" fmla="*/ 0 w 9581882"/>
              <a:gd name="connsiteY0" fmla="*/ 1405688 h 1405688"/>
              <a:gd name="connsiteX1" fmla="*/ 1429555 w 9581882"/>
              <a:gd name="connsiteY1" fmla="*/ 1302657 h 1405688"/>
              <a:gd name="connsiteX2" fmla="*/ 3451538 w 9581882"/>
              <a:gd name="connsiteY2" fmla="*/ 993564 h 1405688"/>
              <a:gd name="connsiteX3" fmla="*/ 4649274 w 9581882"/>
              <a:gd name="connsiteY3" fmla="*/ 645835 h 1405688"/>
              <a:gd name="connsiteX4" fmla="*/ 5937161 w 9581882"/>
              <a:gd name="connsiteY4" fmla="*/ 220832 h 1405688"/>
              <a:gd name="connsiteX5" fmla="*/ 6825803 w 9581882"/>
              <a:gd name="connsiteY5" fmla="*/ 27649 h 1405688"/>
              <a:gd name="connsiteX6" fmla="*/ 7122017 w 9581882"/>
              <a:gd name="connsiteY6" fmla="*/ 14770 h 1405688"/>
              <a:gd name="connsiteX7" fmla="*/ 7701567 w 9581882"/>
              <a:gd name="connsiteY7" fmla="*/ 156437 h 1405688"/>
              <a:gd name="connsiteX8" fmla="*/ 8731876 w 9581882"/>
              <a:gd name="connsiteY8" fmla="*/ 658713 h 1405688"/>
              <a:gd name="connsiteX9" fmla="*/ 9285668 w 9581882"/>
              <a:gd name="connsiteY9" fmla="*/ 954927 h 1405688"/>
              <a:gd name="connsiteX10" fmla="*/ 9504609 w 9581882"/>
              <a:gd name="connsiteY10" fmla="*/ 980685 h 1405688"/>
              <a:gd name="connsiteX11" fmla="*/ 9581882 w 9581882"/>
              <a:gd name="connsiteY11" fmla="*/ 980685 h 140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81882" h="1405688">
                <a:moveTo>
                  <a:pt x="0" y="1405688"/>
                </a:moveTo>
                <a:cubicBezTo>
                  <a:pt x="427149" y="1388516"/>
                  <a:pt x="854299" y="1371344"/>
                  <a:pt x="1429555" y="1302657"/>
                </a:cubicBezTo>
                <a:cubicBezTo>
                  <a:pt x="2004811" y="1233970"/>
                  <a:pt x="2914918" y="1103034"/>
                  <a:pt x="3451538" y="993564"/>
                </a:cubicBezTo>
                <a:cubicBezTo>
                  <a:pt x="3988158" y="884094"/>
                  <a:pt x="4235004" y="774624"/>
                  <a:pt x="4649274" y="645835"/>
                </a:cubicBezTo>
                <a:cubicBezTo>
                  <a:pt x="5063545" y="517046"/>
                  <a:pt x="5574406" y="323863"/>
                  <a:pt x="5937161" y="220832"/>
                </a:cubicBezTo>
                <a:cubicBezTo>
                  <a:pt x="6299916" y="117801"/>
                  <a:pt x="6628327" y="61993"/>
                  <a:pt x="6825803" y="27649"/>
                </a:cubicBezTo>
                <a:cubicBezTo>
                  <a:pt x="7023279" y="-6695"/>
                  <a:pt x="6976056" y="-6695"/>
                  <a:pt x="7122017" y="14770"/>
                </a:cubicBezTo>
                <a:cubicBezTo>
                  <a:pt x="7267978" y="36235"/>
                  <a:pt x="7433257" y="49113"/>
                  <a:pt x="7701567" y="156437"/>
                </a:cubicBezTo>
                <a:cubicBezTo>
                  <a:pt x="7969877" y="263761"/>
                  <a:pt x="8467859" y="525631"/>
                  <a:pt x="8731876" y="658713"/>
                </a:cubicBezTo>
                <a:cubicBezTo>
                  <a:pt x="8995893" y="791795"/>
                  <a:pt x="9156879" y="901265"/>
                  <a:pt x="9285668" y="954927"/>
                </a:cubicBezTo>
                <a:cubicBezTo>
                  <a:pt x="9414457" y="1008589"/>
                  <a:pt x="9504609" y="980685"/>
                  <a:pt x="9504609" y="980685"/>
                </a:cubicBezTo>
                <a:cubicBezTo>
                  <a:pt x="9553978" y="984978"/>
                  <a:pt x="9567930" y="982831"/>
                  <a:pt x="9581882" y="980685"/>
                </a:cubicBezTo>
              </a:path>
            </a:pathLst>
          </a:custGeom>
          <a:noFill/>
          <a:ln w="57150">
            <a:solidFill>
              <a:srgbClr val="0432FF"/>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F1D8CA5-0F85-7D4F-4381-102D641C2D88}"/>
              </a:ext>
            </a:extLst>
          </p:cNvPr>
          <p:cNvCxnSpPr>
            <a:cxnSpLocks/>
          </p:cNvCxnSpPr>
          <p:nvPr/>
        </p:nvCxnSpPr>
        <p:spPr>
          <a:xfrm flipH="1">
            <a:off x="1292180" y="1309938"/>
            <a:ext cx="25758" cy="3802976"/>
          </a:xfrm>
          <a:prstGeom prst="line">
            <a:avLst/>
          </a:prstGeom>
          <a:ln w="28575"/>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8977C16-331C-3DB9-FA4A-3F9359350E25}"/>
              </a:ext>
            </a:extLst>
          </p:cNvPr>
          <p:cNvCxnSpPr>
            <a:cxnSpLocks/>
          </p:cNvCxnSpPr>
          <p:nvPr/>
        </p:nvCxnSpPr>
        <p:spPr>
          <a:xfrm flipH="1">
            <a:off x="1266423" y="5112914"/>
            <a:ext cx="9633397" cy="0"/>
          </a:xfrm>
          <a:prstGeom prst="line">
            <a:avLst/>
          </a:prstGeom>
          <a:ln w="28575"/>
        </p:spPr>
        <p:style>
          <a:lnRef idx="1">
            <a:schemeClr val="dk1"/>
          </a:lnRef>
          <a:fillRef idx="0">
            <a:schemeClr val="dk1"/>
          </a:fillRef>
          <a:effectRef idx="0">
            <a:schemeClr val="dk1"/>
          </a:effectRef>
          <a:fontRef idx="minor">
            <a:schemeClr val="tx1"/>
          </a:fontRef>
        </p:style>
      </p:cxnSp>
      <p:sp>
        <p:nvSpPr>
          <p:cNvPr id="15" name="Freeform 14">
            <a:extLst>
              <a:ext uri="{FF2B5EF4-FFF2-40B4-BE49-F238E27FC236}">
                <a16:creationId xmlns:a16="http://schemas.microsoft.com/office/drawing/2014/main" id="{9CD41729-A789-C571-75B8-48D84F2A429F}"/>
              </a:ext>
            </a:extLst>
          </p:cNvPr>
          <p:cNvSpPr/>
          <p:nvPr/>
        </p:nvSpPr>
        <p:spPr>
          <a:xfrm>
            <a:off x="1305059" y="1309938"/>
            <a:ext cx="9581882" cy="3648430"/>
          </a:xfrm>
          <a:custGeom>
            <a:avLst/>
            <a:gdLst>
              <a:gd name="connsiteX0" fmla="*/ 0 w 9581882"/>
              <a:gd name="connsiteY0" fmla="*/ 3635551 h 3648430"/>
              <a:gd name="connsiteX1" fmla="*/ 1043189 w 9581882"/>
              <a:gd name="connsiteY1" fmla="*/ 3648430 h 3648430"/>
              <a:gd name="connsiteX2" fmla="*/ 2125015 w 9581882"/>
              <a:gd name="connsiteY2" fmla="*/ 3622672 h 3648430"/>
              <a:gd name="connsiteX3" fmla="*/ 2923505 w 9581882"/>
              <a:gd name="connsiteY3" fmla="*/ 3571156 h 3648430"/>
              <a:gd name="connsiteX4" fmla="*/ 3850784 w 9581882"/>
              <a:gd name="connsiteY4" fmla="*/ 3506762 h 3648430"/>
              <a:gd name="connsiteX5" fmla="*/ 4520485 w 9581882"/>
              <a:gd name="connsiteY5" fmla="*/ 3403731 h 3648430"/>
              <a:gd name="connsiteX6" fmla="*/ 5138671 w 9581882"/>
              <a:gd name="connsiteY6" fmla="*/ 3287821 h 3648430"/>
              <a:gd name="connsiteX7" fmla="*/ 6078829 w 9581882"/>
              <a:gd name="connsiteY7" fmla="*/ 2940092 h 3648430"/>
              <a:gd name="connsiteX8" fmla="*/ 6568226 w 9581882"/>
              <a:gd name="connsiteY8" fmla="*/ 2630999 h 3648430"/>
              <a:gd name="connsiteX9" fmla="*/ 7225048 w 9581882"/>
              <a:gd name="connsiteY9" fmla="*/ 2064328 h 3648430"/>
              <a:gd name="connsiteX10" fmla="*/ 7830355 w 9581882"/>
              <a:gd name="connsiteY10" fmla="*/ 1420385 h 3648430"/>
              <a:gd name="connsiteX11" fmla="*/ 8332631 w 9581882"/>
              <a:gd name="connsiteY11" fmla="*/ 866593 h 3648430"/>
              <a:gd name="connsiteX12" fmla="*/ 8925060 w 9581882"/>
              <a:gd name="connsiteY12" fmla="*/ 299923 h 3648430"/>
              <a:gd name="connsiteX13" fmla="*/ 9040969 w 9581882"/>
              <a:gd name="connsiteY13" fmla="*/ 196892 h 3648430"/>
              <a:gd name="connsiteX14" fmla="*/ 9118243 w 9581882"/>
              <a:gd name="connsiteY14" fmla="*/ 145376 h 3648430"/>
              <a:gd name="connsiteX15" fmla="*/ 9208395 w 9581882"/>
              <a:gd name="connsiteY15" fmla="*/ 93861 h 3648430"/>
              <a:gd name="connsiteX16" fmla="*/ 9259910 w 9581882"/>
              <a:gd name="connsiteY16" fmla="*/ 29466 h 3648430"/>
              <a:gd name="connsiteX17" fmla="*/ 9324305 w 9581882"/>
              <a:gd name="connsiteY17" fmla="*/ 3709 h 3648430"/>
              <a:gd name="connsiteX18" fmla="*/ 9324305 w 9581882"/>
              <a:gd name="connsiteY18" fmla="*/ 106740 h 3648430"/>
              <a:gd name="connsiteX19" fmla="*/ 9375820 w 9581882"/>
              <a:gd name="connsiteY19" fmla="*/ 789320 h 3648430"/>
              <a:gd name="connsiteX20" fmla="*/ 9440215 w 9581882"/>
              <a:gd name="connsiteY20" fmla="*/ 1832509 h 3648430"/>
              <a:gd name="connsiteX21" fmla="*/ 9517488 w 9581882"/>
              <a:gd name="connsiteY21" fmla="*/ 2334785 h 3648430"/>
              <a:gd name="connsiteX22" fmla="*/ 9581882 w 9581882"/>
              <a:gd name="connsiteY22" fmla="*/ 2566604 h 364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581882" h="3648430">
                <a:moveTo>
                  <a:pt x="0" y="3635551"/>
                </a:moveTo>
                <a:lnTo>
                  <a:pt x="1043189" y="3648430"/>
                </a:lnTo>
                <a:cubicBezTo>
                  <a:pt x="1397358" y="3646284"/>
                  <a:pt x="1811629" y="3635551"/>
                  <a:pt x="2125015" y="3622672"/>
                </a:cubicBezTo>
                <a:cubicBezTo>
                  <a:pt x="2438401" y="3609793"/>
                  <a:pt x="2923505" y="3571156"/>
                  <a:pt x="2923505" y="3571156"/>
                </a:cubicBezTo>
                <a:cubicBezTo>
                  <a:pt x="3211133" y="3551838"/>
                  <a:pt x="3584621" y="3534666"/>
                  <a:pt x="3850784" y="3506762"/>
                </a:cubicBezTo>
                <a:cubicBezTo>
                  <a:pt x="4116947" y="3478858"/>
                  <a:pt x="4305837" y="3440221"/>
                  <a:pt x="4520485" y="3403731"/>
                </a:cubicBezTo>
                <a:cubicBezTo>
                  <a:pt x="4735133" y="3367241"/>
                  <a:pt x="4878947" y="3365094"/>
                  <a:pt x="5138671" y="3287821"/>
                </a:cubicBezTo>
                <a:cubicBezTo>
                  <a:pt x="5398395" y="3210548"/>
                  <a:pt x="5840570" y="3049562"/>
                  <a:pt x="6078829" y="2940092"/>
                </a:cubicBezTo>
                <a:cubicBezTo>
                  <a:pt x="6317088" y="2830622"/>
                  <a:pt x="6377190" y="2776960"/>
                  <a:pt x="6568226" y="2630999"/>
                </a:cubicBezTo>
                <a:cubicBezTo>
                  <a:pt x="6759262" y="2485038"/>
                  <a:pt x="7014693" y="2266097"/>
                  <a:pt x="7225048" y="2064328"/>
                </a:cubicBezTo>
                <a:cubicBezTo>
                  <a:pt x="7435403" y="1862559"/>
                  <a:pt x="7645758" y="1620007"/>
                  <a:pt x="7830355" y="1420385"/>
                </a:cubicBezTo>
                <a:cubicBezTo>
                  <a:pt x="8014952" y="1220762"/>
                  <a:pt x="8150180" y="1053337"/>
                  <a:pt x="8332631" y="866593"/>
                </a:cubicBezTo>
                <a:cubicBezTo>
                  <a:pt x="8515082" y="679849"/>
                  <a:pt x="8807004" y="411540"/>
                  <a:pt x="8925060" y="299923"/>
                </a:cubicBezTo>
                <a:cubicBezTo>
                  <a:pt x="9043116" y="188306"/>
                  <a:pt x="9040969" y="196892"/>
                  <a:pt x="9040969" y="196892"/>
                </a:cubicBezTo>
                <a:cubicBezTo>
                  <a:pt x="9073166" y="171134"/>
                  <a:pt x="9090339" y="162548"/>
                  <a:pt x="9118243" y="145376"/>
                </a:cubicBezTo>
                <a:cubicBezTo>
                  <a:pt x="9146147" y="128204"/>
                  <a:pt x="9184784" y="113179"/>
                  <a:pt x="9208395" y="93861"/>
                </a:cubicBezTo>
                <a:cubicBezTo>
                  <a:pt x="9232006" y="74543"/>
                  <a:pt x="9259910" y="29466"/>
                  <a:pt x="9259910" y="29466"/>
                </a:cubicBezTo>
                <a:cubicBezTo>
                  <a:pt x="9279228" y="14441"/>
                  <a:pt x="9313573" y="-9170"/>
                  <a:pt x="9324305" y="3709"/>
                </a:cubicBezTo>
                <a:cubicBezTo>
                  <a:pt x="9335037" y="16588"/>
                  <a:pt x="9315719" y="-24195"/>
                  <a:pt x="9324305" y="106740"/>
                </a:cubicBezTo>
                <a:cubicBezTo>
                  <a:pt x="9332891" y="237675"/>
                  <a:pt x="9356502" y="501692"/>
                  <a:pt x="9375820" y="789320"/>
                </a:cubicBezTo>
                <a:cubicBezTo>
                  <a:pt x="9395138" y="1076948"/>
                  <a:pt x="9416604" y="1574932"/>
                  <a:pt x="9440215" y="1832509"/>
                </a:cubicBezTo>
                <a:cubicBezTo>
                  <a:pt x="9463826" y="2090086"/>
                  <a:pt x="9493877" y="2212436"/>
                  <a:pt x="9517488" y="2334785"/>
                </a:cubicBezTo>
                <a:cubicBezTo>
                  <a:pt x="9541099" y="2457134"/>
                  <a:pt x="9561490" y="2511869"/>
                  <a:pt x="9581882" y="2566604"/>
                </a:cubicBezTo>
              </a:path>
            </a:pathLst>
          </a:custGeom>
          <a:noFill/>
          <a:ln w="57150">
            <a:solidFill>
              <a:srgbClr val="FF2600"/>
            </a:solidFill>
          </a:ln>
          <a:scene3d>
            <a:camera prst="orthographicFront">
              <a:rot lat="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53F724F-0A09-359E-D7CD-B2A478B3DA12}"/>
              </a:ext>
            </a:extLst>
          </p:cNvPr>
          <p:cNvSpPr txBox="1"/>
          <p:nvPr/>
        </p:nvSpPr>
        <p:spPr>
          <a:xfrm rot="16200000">
            <a:off x="-1183957" y="3139862"/>
            <a:ext cx="4053354"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Plankton abundance (different scales)</a:t>
            </a:r>
          </a:p>
        </p:txBody>
      </p:sp>
      <p:pic>
        <p:nvPicPr>
          <p:cNvPr id="17" name="Picture 16" descr="A close-up of a plant&#10;&#10;Description automatically generated with low confidence">
            <a:extLst>
              <a:ext uri="{FF2B5EF4-FFF2-40B4-BE49-F238E27FC236}">
                <a16:creationId xmlns:a16="http://schemas.microsoft.com/office/drawing/2014/main" id="{AEAA985A-B5B5-6927-F593-A06E06CA0240}"/>
              </a:ext>
            </a:extLst>
          </p:cNvPr>
          <p:cNvPicPr>
            <a:picLocks noChangeAspect="1"/>
          </p:cNvPicPr>
          <p:nvPr/>
        </p:nvPicPr>
        <p:blipFill>
          <a:blip r:embed="rId4"/>
          <a:stretch>
            <a:fillRect/>
          </a:stretch>
        </p:blipFill>
        <p:spPr>
          <a:xfrm>
            <a:off x="2204350" y="1337358"/>
            <a:ext cx="895671" cy="852678"/>
          </a:xfrm>
          <a:prstGeom prst="rect">
            <a:avLst/>
          </a:prstGeom>
        </p:spPr>
      </p:pic>
      <p:pic>
        <p:nvPicPr>
          <p:cNvPr id="18" name="Picture 2" descr="Plankton And Karen Zooplankton PNG, Clipart, Artwork, Black And White,  Copepod, Detritivore, Drawing Free PNG Download">
            <a:extLst>
              <a:ext uri="{FF2B5EF4-FFF2-40B4-BE49-F238E27FC236}">
                <a16:creationId xmlns:a16="http://schemas.microsoft.com/office/drawing/2014/main" id="{84461DA7-F831-1071-9D46-4C552DEF851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rot="1983079">
            <a:off x="4613159" y="2709648"/>
            <a:ext cx="1170002" cy="100127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a:extLst>
              <a:ext uri="{FF2B5EF4-FFF2-40B4-BE49-F238E27FC236}">
                <a16:creationId xmlns:a16="http://schemas.microsoft.com/office/drawing/2014/main" id="{566D2E52-77E7-E480-2262-4122E7E41F18}"/>
              </a:ext>
            </a:extLst>
          </p:cNvPr>
          <p:cNvCxnSpPr>
            <a:cxnSpLocks/>
          </p:cNvCxnSpPr>
          <p:nvPr/>
        </p:nvCxnSpPr>
        <p:spPr>
          <a:xfrm>
            <a:off x="7516906" y="2367597"/>
            <a:ext cx="7255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539CF9A-1351-C7FD-14FC-60A97FF1669D}"/>
              </a:ext>
            </a:extLst>
          </p:cNvPr>
          <p:cNvSpPr txBox="1"/>
          <p:nvPr/>
        </p:nvSpPr>
        <p:spPr>
          <a:xfrm>
            <a:off x="8315244" y="2213709"/>
            <a:ext cx="1963999"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Phytoplankton (big)</a:t>
            </a:r>
          </a:p>
        </p:txBody>
      </p:sp>
      <p:sp>
        <p:nvSpPr>
          <p:cNvPr id="23" name="Title 10">
            <a:extLst>
              <a:ext uri="{FF2B5EF4-FFF2-40B4-BE49-F238E27FC236}">
                <a16:creationId xmlns:a16="http://schemas.microsoft.com/office/drawing/2014/main" id="{4F4B3EB3-2742-7D88-B9FE-B8C4610BF02F}"/>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dirty="0">
                <a:latin typeface="Avenir Book" panose="02000503020000020003" pitchFamily="2" charset="0"/>
              </a:rPr>
              <a:t>Timing: Diatom and copepod abundances peak at different times </a:t>
            </a:r>
          </a:p>
        </p:txBody>
      </p:sp>
      <p:cxnSp>
        <p:nvCxnSpPr>
          <p:cNvPr id="25" name="Straight Connector 24">
            <a:extLst>
              <a:ext uri="{FF2B5EF4-FFF2-40B4-BE49-F238E27FC236}">
                <a16:creationId xmlns:a16="http://schemas.microsoft.com/office/drawing/2014/main" id="{1B0439D3-6562-F9F1-6F51-B3D1191EA515}"/>
              </a:ext>
            </a:extLst>
          </p:cNvPr>
          <p:cNvCxnSpPr>
            <a:cxnSpLocks/>
          </p:cNvCxnSpPr>
          <p:nvPr/>
        </p:nvCxnSpPr>
        <p:spPr>
          <a:xfrm>
            <a:off x="7516906" y="2590897"/>
            <a:ext cx="725573" cy="0"/>
          </a:xfrm>
          <a:prstGeom prst="line">
            <a:avLst/>
          </a:prstGeom>
          <a:ln w="57150">
            <a:solidFill>
              <a:srgbClr val="0432FF"/>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90DEE79-11D6-FC9D-7A0B-E404C224126F}"/>
              </a:ext>
            </a:extLst>
          </p:cNvPr>
          <p:cNvSpPr txBox="1"/>
          <p:nvPr/>
        </p:nvSpPr>
        <p:spPr>
          <a:xfrm>
            <a:off x="8315244" y="2437009"/>
            <a:ext cx="1779654"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Zooplankton (big)</a:t>
            </a:r>
          </a:p>
        </p:txBody>
      </p:sp>
      <p:sp>
        <p:nvSpPr>
          <p:cNvPr id="31" name="TextBox 30">
            <a:extLst>
              <a:ext uri="{FF2B5EF4-FFF2-40B4-BE49-F238E27FC236}">
                <a16:creationId xmlns:a16="http://schemas.microsoft.com/office/drawing/2014/main" id="{1279B170-357E-29ED-AF0A-777379C2EAE4}"/>
              </a:ext>
            </a:extLst>
          </p:cNvPr>
          <p:cNvSpPr txBox="1"/>
          <p:nvPr/>
        </p:nvSpPr>
        <p:spPr>
          <a:xfrm>
            <a:off x="1148808" y="6118919"/>
            <a:ext cx="10037410"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0	 5	  10	     15	       20	          25	            30	 35	    40	     45</a:t>
            </a:r>
          </a:p>
        </p:txBody>
      </p:sp>
      <p:sp>
        <p:nvSpPr>
          <p:cNvPr id="32" name="TextBox 31">
            <a:extLst>
              <a:ext uri="{FF2B5EF4-FFF2-40B4-BE49-F238E27FC236}">
                <a16:creationId xmlns:a16="http://schemas.microsoft.com/office/drawing/2014/main" id="{5D9E26F1-1EB3-410D-5EB0-4666D3C066A7}"/>
              </a:ext>
            </a:extLst>
          </p:cNvPr>
          <p:cNvSpPr txBox="1"/>
          <p:nvPr/>
        </p:nvSpPr>
        <p:spPr>
          <a:xfrm>
            <a:off x="975393" y="5142942"/>
            <a:ext cx="10344450" cy="369332"/>
          </a:xfrm>
          <a:prstGeom prst="rect">
            <a:avLst/>
          </a:prstGeom>
          <a:solidFill>
            <a:schemeClr val="bg1"/>
          </a:solidFill>
        </p:spPr>
        <p:txBody>
          <a:bodyPr wrap="square" rtlCol="0">
            <a:spAutoFit/>
          </a:bodyPr>
          <a:lstStyle/>
          <a:p>
            <a:r>
              <a:rPr lang="en-US" dirty="0">
                <a:latin typeface="Arial" panose="020B0604020202020204" pitchFamily="34" charset="0"/>
                <a:cs typeface="Arial" panose="020B0604020202020204" pitchFamily="34" charset="0"/>
              </a:rPr>
              <a:t>   0		  50		  100		    150		     200	                     250</a:t>
            </a:r>
          </a:p>
        </p:txBody>
      </p:sp>
    </p:spTree>
    <p:extLst>
      <p:ext uri="{BB962C8B-B14F-4D97-AF65-F5344CB8AC3E}">
        <p14:creationId xmlns:p14="http://schemas.microsoft.com/office/powerpoint/2010/main" val="352722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animBg="1"/>
      <p:bldP spid="21" grpId="0"/>
      <p:bldP spid="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5560-6445-47D1-E326-55AE14E9ED3D}"/>
              </a:ext>
            </a:extLst>
          </p:cNvPr>
          <p:cNvSpPr>
            <a:spLocks noGrp="1"/>
          </p:cNvSpPr>
          <p:nvPr>
            <p:ph type="title"/>
          </p:nvPr>
        </p:nvSpPr>
        <p:spPr>
          <a:xfrm>
            <a:off x="474908" y="185737"/>
            <a:ext cx="11242183" cy="1361335"/>
          </a:xfrm>
        </p:spPr>
        <p:txBody>
          <a:bodyPr>
            <a:normAutofit fontScale="90000"/>
          </a:bodyPr>
          <a:lstStyle/>
          <a:p>
            <a:r>
              <a:rPr lang="en-US" sz="3200" dirty="0">
                <a:latin typeface="Avenir Book" panose="02000503020000020003" pitchFamily="2" charset="0"/>
              </a:rPr>
              <a:t>Can “water mass histories” influence the taxonomic and spatial structure of the planktonic community </a:t>
            </a:r>
            <a:r>
              <a:rPr lang="en-US" sz="3200" b="1" dirty="0">
                <a:latin typeface="Avenir Black" panose="02000503020000020003" pitchFamily="2" charset="0"/>
              </a:rPr>
              <a:t>across the front</a:t>
            </a:r>
            <a:r>
              <a:rPr lang="en-US" sz="3200" dirty="0">
                <a:latin typeface="Avenir Book" panose="02000503020000020003" pitchFamily="2" charset="0"/>
              </a:rPr>
              <a:t>?</a:t>
            </a:r>
          </a:p>
        </p:txBody>
      </p:sp>
      <p:sp>
        <p:nvSpPr>
          <p:cNvPr id="3" name="Content Placeholder 2">
            <a:extLst>
              <a:ext uri="{FF2B5EF4-FFF2-40B4-BE49-F238E27FC236}">
                <a16:creationId xmlns:a16="http://schemas.microsoft.com/office/drawing/2014/main" id="{2D671FA1-24A1-E5A2-8B35-C604582AB26C}"/>
              </a:ext>
            </a:extLst>
          </p:cNvPr>
          <p:cNvSpPr>
            <a:spLocks noGrp="1"/>
          </p:cNvSpPr>
          <p:nvPr>
            <p:ph idx="1"/>
          </p:nvPr>
        </p:nvSpPr>
        <p:spPr>
          <a:xfrm>
            <a:off x="2794714" y="2096190"/>
            <a:ext cx="8559085" cy="4275452"/>
          </a:xfrm>
        </p:spPr>
        <p:txBody>
          <a:bodyPr>
            <a:noAutofit/>
          </a:bodyPr>
          <a:lstStyle/>
          <a:p>
            <a:r>
              <a:rPr lang="en-US" sz="2400" dirty="0">
                <a:latin typeface="Avenir Book" panose="02000503020000020003" pitchFamily="2" charset="0"/>
              </a:rPr>
              <a:t>Source water mass associations</a:t>
            </a:r>
          </a:p>
          <a:p>
            <a:pPr lvl="1"/>
            <a:r>
              <a:rPr lang="en-US" sz="1800" dirty="0">
                <a:latin typeface="Avenir Book" panose="02000503020000020003" pitchFamily="2" charset="0"/>
              </a:rPr>
              <a:t>Plankton may be associated with waters of certain temperature-salinity ranges (California Current, California Undercurrent, etc.)</a:t>
            </a:r>
          </a:p>
          <a:p>
            <a:pPr marL="457200" lvl="1" indent="0">
              <a:buNone/>
            </a:pPr>
            <a:endParaRPr lang="en-US" sz="1200" dirty="0">
              <a:latin typeface="Avenir Book" panose="02000503020000020003" pitchFamily="2" charset="0"/>
            </a:endParaRPr>
          </a:p>
          <a:p>
            <a:r>
              <a:rPr lang="en-US" sz="2400" dirty="0">
                <a:latin typeface="Avenir Book" panose="02000503020000020003" pitchFamily="2" charset="0"/>
              </a:rPr>
              <a:t>Geographic origins</a:t>
            </a:r>
          </a:p>
          <a:p>
            <a:pPr lvl="1"/>
            <a:r>
              <a:rPr lang="en-US" sz="1800" dirty="0">
                <a:latin typeface="Avenir Book" panose="02000503020000020003" pitchFamily="2" charset="0"/>
              </a:rPr>
              <a:t>Waters may advect from inshore, offshore, or alongshore regions</a:t>
            </a:r>
          </a:p>
          <a:p>
            <a:pPr marL="457200" lvl="1" indent="0">
              <a:buNone/>
            </a:pPr>
            <a:endParaRPr lang="en-US" sz="1200" dirty="0">
              <a:latin typeface="Avenir Book" panose="02000503020000020003" pitchFamily="2" charset="0"/>
            </a:endParaRPr>
          </a:p>
          <a:p>
            <a:r>
              <a:rPr lang="en-US" sz="2400" dirty="0">
                <a:latin typeface="Avenir Book" panose="02000503020000020003" pitchFamily="2" charset="0"/>
              </a:rPr>
              <a:t>Horizontal stirring and vertical mixing</a:t>
            </a:r>
          </a:p>
          <a:p>
            <a:pPr lvl="1"/>
            <a:r>
              <a:rPr lang="en-US" sz="1800" dirty="0">
                <a:latin typeface="Avenir Book" panose="02000503020000020003" pitchFamily="2" charset="0"/>
              </a:rPr>
              <a:t>Waters advect along front within several days; they can mix, subduct, and/or layer vertically across the front</a:t>
            </a:r>
          </a:p>
          <a:p>
            <a:pPr marL="457200" lvl="1" indent="0">
              <a:buNone/>
            </a:pPr>
            <a:endParaRPr lang="en-US" sz="1200" dirty="0">
              <a:latin typeface="Avenir Book" panose="02000503020000020003" pitchFamily="2" charset="0"/>
            </a:endParaRPr>
          </a:p>
          <a:p>
            <a:r>
              <a:rPr lang="en-US" sz="2400" dirty="0">
                <a:latin typeface="Avenir Book" panose="02000503020000020003" pitchFamily="2" charset="0"/>
              </a:rPr>
              <a:t>Time since nutrient injection (“age”)</a:t>
            </a:r>
          </a:p>
          <a:p>
            <a:pPr lvl="1"/>
            <a:r>
              <a:rPr lang="en-US" sz="1800" dirty="0">
                <a:latin typeface="Avenir Book" panose="02000503020000020003" pitchFamily="2" charset="0"/>
              </a:rPr>
              <a:t>Nutrients may enter euphotic zone through coastal wind-driven upwelling, or ageostrophic circulation; nutrients may stimulate phytoplankton growth</a:t>
            </a:r>
          </a:p>
        </p:txBody>
      </p:sp>
      <p:sp>
        <p:nvSpPr>
          <p:cNvPr id="4" name="Slide Number Placeholder 3">
            <a:extLst>
              <a:ext uri="{FF2B5EF4-FFF2-40B4-BE49-F238E27FC236}">
                <a16:creationId xmlns:a16="http://schemas.microsoft.com/office/drawing/2014/main" id="{1DB1F071-707C-2453-378F-B64C3AB7F707}"/>
              </a:ext>
            </a:extLst>
          </p:cNvPr>
          <p:cNvSpPr>
            <a:spLocks noGrp="1"/>
          </p:cNvSpPr>
          <p:nvPr>
            <p:ph type="sldNum" sz="quarter" idx="12"/>
          </p:nvPr>
        </p:nvSpPr>
        <p:spPr/>
        <p:txBody>
          <a:bodyPr/>
          <a:lstStyle/>
          <a:p>
            <a:fld id="{FC9F44F7-003B-7845-A73C-08F738A712E4}" type="slidenum">
              <a:rPr lang="en-US" smtClean="0"/>
              <a:t>36</a:t>
            </a:fld>
            <a:endParaRPr lang="en-US"/>
          </a:p>
        </p:txBody>
      </p:sp>
      <p:pic>
        <p:nvPicPr>
          <p:cNvPr id="7" name="Picture 2" descr="Time Symbols Copy and Paste ⌛ ⏳ ⌚ ⏰ 🕛 🕐 🕑 🕒 🕓 🕔">
            <a:extLst>
              <a:ext uri="{FF2B5EF4-FFF2-40B4-BE49-F238E27FC236}">
                <a16:creationId xmlns:a16="http://schemas.microsoft.com/office/drawing/2014/main" id="{2F1B9BD5-7EC6-D635-3147-B1410D776D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756" b="16027"/>
          <a:stretch/>
        </p:blipFill>
        <p:spPr bwMode="auto">
          <a:xfrm>
            <a:off x="838201" y="5386945"/>
            <a:ext cx="1291963" cy="984697"/>
          </a:xfrm>
          <a:prstGeom prst="rect">
            <a:avLst/>
          </a:prstGeom>
          <a:noFill/>
          <a:extLst>
            <a:ext uri="{909E8E84-426E-40DD-AFC4-6F175D3DCCD1}">
              <a14:hiddenFill xmlns:a14="http://schemas.microsoft.com/office/drawing/2010/main">
                <a:solidFill>
                  <a:srgbClr val="FFFFFF"/>
                </a:solidFill>
              </a14:hiddenFill>
            </a:ext>
          </a:extLst>
        </p:spPr>
      </p:pic>
      <p:sp>
        <p:nvSpPr>
          <p:cNvPr id="8" name="Curved Up Arrow 7">
            <a:extLst>
              <a:ext uri="{FF2B5EF4-FFF2-40B4-BE49-F238E27FC236}">
                <a16:creationId xmlns:a16="http://schemas.microsoft.com/office/drawing/2014/main" id="{E18AB239-F4C0-C490-D431-1A608385C57D}"/>
              </a:ext>
            </a:extLst>
          </p:cNvPr>
          <p:cNvSpPr/>
          <p:nvPr/>
        </p:nvSpPr>
        <p:spPr>
          <a:xfrm rot="16200000">
            <a:off x="804125" y="4399432"/>
            <a:ext cx="592428" cy="906671"/>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urved Up Arrow 9">
            <a:extLst>
              <a:ext uri="{FF2B5EF4-FFF2-40B4-BE49-F238E27FC236}">
                <a16:creationId xmlns:a16="http://schemas.microsoft.com/office/drawing/2014/main" id="{F56708DC-7AF3-C9EE-98E9-706C576CA3C8}"/>
              </a:ext>
            </a:extLst>
          </p:cNvPr>
          <p:cNvSpPr/>
          <p:nvPr/>
        </p:nvSpPr>
        <p:spPr>
          <a:xfrm>
            <a:off x="1728397" y="4538888"/>
            <a:ext cx="803534" cy="592428"/>
          </a:xfrm>
          <a:prstGeom prst="curvedUp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2" name="Picture 4" descr="Free compass - Vector Art">
            <a:extLst>
              <a:ext uri="{FF2B5EF4-FFF2-40B4-BE49-F238E27FC236}">
                <a16:creationId xmlns:a16="http://schemas.microsoft.com/office/drawing/2014/main" id="{D23B9B88-BB78-AD93-55B1-BF9064BCA2F4}"/>
              </a:ext>
            </a:extLst>
          </p:cNvPr>
          <p:cNvPicPr>
            <a:picLocks noChangeAspect="1" noChangeArrowheads="1"/>
          </p:cNvPicPr>
          <p:nvPr/>
        </p:nvPicPr>
        <p:blipFill rotWithShape="1">
          <a:blip r:embed="rId4">
            <a:biLevel thresh="75000"/>
            <a:extLst>
              <a:ext uri="{28A0092B-C50C-407E-A947-70E740481C1C}">
                <a14:useLocalDpi xmlns:a14="http://schemas.microsoft.com/office/drawing/2010/main" val="0"/>
              </a:ext>
            </a:extLst>
          </a:blip>
          <a:srcRect l="18389" t="18405" r="17198" b="16807"/>
          <a:stretch/>
        </p:blipFill>
        <p:spPr bwMode="auto">
          <a:xfrm>
            <a:off x="924326" y="3337484"/>
            <a:ext cx="1090087" cy="109644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4B033B5-BC85-FDFE-2A47-41469D2143C4}"/>
              </a:ext>
            </a:extLst>
          </p:cNvPr>
          <p:cNvSpPr txBox="1"/>
          <p:nvPr/>
        </p:nvSpPr>
        <p:spPr>
          <a:xfrm>
            <a:off x="2130164" y="1590198"/>
            <a:ext cx="7718780" cy="477054"/>
          </a:xfrm>
          <a:prstGeom prst="rect">
            <a:avLst/>
          </a:prstGeom>
          <a:noFill/>
        </p:spPr>
        <p:txBody>
          <a:bodyPr wrap="none" rtlCol="0">
            <a:spAutoFit/>
          </a:bodyPr>
          <a:lstStyle/>
          <a:p>
            <a:r>
              <a:rPr lang="en-US" sz="2500" i="1" u="sng" dirty="0">
                <a:latin typeface="Avenir Book" panose="02000503020000020003" pitchFamily="2" charset="0"/>
              </a:rPr>
              <a:t>Defining some parameters of “water mass histories”:</a:t>
            </a:r>
          </a:p>
        </p:txBody>
      </p:sp>
      <p:pic>
        <p:nvPicPr>
          <p:cNvPr id="16" name="Picture 15" descr="A picture containing text, electronics, compact disk, vector graphics&#10;&#10;Description automatically generated">
            <a:extLst>
              <a:ext uri="{FF2B5EF4-FFF2-40B4-BE49-F238E27FC236}">
                <a16:creationId xmlns:a16="http://schemas.microsoft.com/office/drawing/2014/main" id="{726A20F9-AEBF-129A-A604-D7C6F0FA0E51}"/>
              </a:ext>
            </a:extLst>
          </p:cNvPr>
          <p:cNvPicPr>
            <a:picLocks noChangeAspect="1"/>
          </p:cNvPicPr>
          <p:nvPr/>
        </p:nvPicPr>
        <p:blipFill>
          <a:blip r:embed="rId5"/>
          <a:stretch>
            <a:fillRect/>
          </a:stretch>
        </p:blipFill>
        <p:spPr>
          <a:xfrm>
            <a:off x="1092772" y="2096190"/>
            <a:ext cx="753197" cy="1198168"/>
          </a:xfrm>
          <a:prstGeom prst="rect">
            <a:avLst/>
          </a:prstGeom>
        </p:spPr>
      </p:pic>
    </p:spTree>
    <p:extLst>
      <p:ext uri="{BB962C8B-B14F-4D97-AF65-F5344CB8AC3E}">
        <p14:creationId xmlns:p14="http://schemas.microsoft.com/office/powerpoint/2010/main" val="2239487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EF3D9B-7B86-EF82-7609-E5569B707889}"/>
              </a:ext>
            </a:extLst>
          </p:cNvPr>
          <p:cNvSpPr>
            <a:spLocks noGrp="1"/>
          </p:cNvSpPr>
          <p:nvPr>
            <p:ph type="sldNum" sz="quarter" idx="12"/>
          </p:nvPr>
        </p:nvSpPr>
        <p:spPr/>
        <p:txBody>
          <a:bodyPr/>
          <a:lstStyle/>
          <a:p>
            <a:fld id="{FC9F44F7-003B-7845-A73C-08F738A712E4}" type="slidenum">
              <a:rPr lang="en-US" smtClean="0"/>
              <a:t>37</a:t>
            </a:fld>
            <a:endParaRPr lang="en-US"/>
          </a:p>
        </p:txBody>
      </p:sp>
      <p:sp>
        <p:nvSpPr>
          <p:cNvPr id="10" name="TextBox 9">
            <a:extLst>
              <a:ext uri="{FF2B5EF4-FFF2-40B4-BE49-F238E27FC236}">
                <a16:creationId xmlns:a16="http://schemas.microsoft.com/office/drawing/2014/main" id="{7EEF8DC5-5D01-0442-446F-109E764DF732}"/>
              </a:ext>
            </a:extLst>
          </p:cNvPr>
          <p:cNvSpPr txBox="1"/>
          <p:nvPr/>
        </p:nvSpPr>
        <p:spPr>
          <a:xfrm>
            <a:off x="9611998" y="6577826"/>
            <a:ext cx="2580002" cy="276999"/>
          </a:xfrm>
          <a:prstGeom prst="rect">
            <a:avLst/>
          </a:prstGeom>
          <a:noFill/>
        </p:spPr>
        <p:txBody>
          <a:bodyPr wrap="none" rtlCol="0">
            <a:spAutoFit/>
          </a:bodyPr>
          <a:lstStyle/>
          <a:p>
            <a:r>
              <a:rPr lang="en-US" sz="1200" dirty="0">
                <a:latin typeface="Avenir Book" panose="02000503020000020003" pitchFamily="2" charset="0"/>
              </a:rPr>
              <a:t>Gangrade, </a:t>
            </a:r>
            <a:r>
              <a:rPr lang="en-US" sz="1200" dirty="0" err="1">
                <a:latin typeface="Avenir Book" panose="02000503020000020003" pitchFamily="2" charset="0"/>
              </a:rPr>
              <a:t>Mangolte</a:t>
            </a:r>
            <a:r>
              <a:rPr lang="en-US" sz="1200" dirty="0">
                <a:latin typeface="Avenir Book" panose="02000503020000020003" pitchFamily="2" charset="0"/>
              </a:rPr>
              <a:t>, et al. in prep</a:t>
            </a:r>
          </a:p>
        </p:txBody>
      </p:sp>
      <p:sp>
        <p:nvSpPr>
          <p:cNvPr id="14" name="TextBox 13">
            <a:extLst>
              <a:ext uri="{FF2B5EF4-FFF2-40B4-BE49-F238E27FC236}">
                <a16:creationId xmlns:a16="http://schemas.microsoft.com/office/drawing/2014/main" id="{5716B71A-7220-FA3A-2FBC-9D6D144BCC5F}"/>
              </a:ext>
            </a:extLst>
          </p:cNvPr>
          <p:cNvSpPr txBox="1"/>
          <p:nvPr/>
        </p:nvSpPr>
        <p:spPr>
          <a:xfrm>
            <a:off x="8696424" y="5182230"/>
            <a:ext cx="2312234" cy="1015663"/>
          </a:xfrm>
          <a:prstGeom prst="rect">
            <a:avLst/>
          </a:prstGeom>
          <a:noFill/>
        </p:spPr>
        <p:txBody>
          <a:bodyPr wrap="square" rtlCol="0">
            <a:spAutoFit/>
          </a:bodyPr>
          <a:lstStyle/>
          <a:p>
            <a:pPr algn="ctr"/>
            <a:r>
              <a:rPr lang="en-US" sz="1500" dirty="0">
                <a:latin typeface="Avenir Book" panose="02000503020000020003" pitchFamily="2" charset="0"/>
                <a:cs typeface="Arial" panose="020B0604020202020204" pitchFamily="34" charset="0"/>
              </a:rPr>
              <a:t>CALANOID</a:t>
            </a:r>
          </a:p>
          <a:p>
            <a:pPr algn="ctr"/>
            <a:r>
              <a:rPr lang="en-US" sz="1500" dirty="0">
                <a:latin typeface="Avenir Book" panose="02000503020000020003" pitchFamily="2" charset="0"/>
                <a:cs typeface="Arial" panose="020B0604020202020204" pitchFamily="34" charset="0"/>
              </a:rPr>
              <a:t>COPEPOD</a:t>
            </a:r>
          </a:p>
          <a:p>
            <a:pPr algn="ctr"/>
            <a:r>
              <a:rPr lang="en-US" sz="1500" dirty="0">
                <a:latin typeface="Avenir Book" panose="02000503020000020003" pitchFamily="2" charset="0"/>
                <a:cs typeface="Arial" panose="020B0604020202020204" pitchFamily="34" charset="0"/>
              </a:rPr>
              <a:t>~ 1 month generation time (adults)</a:t>
            </a:r>
          </a:p>
        </p:txBody>
      </p:sp>
      <p:sp>
        <p:nvSpPr>
          <p:cNvPr id="15" name="TextBox 14">
            <a:extLst>
              <a:ext uri="{FF2B5EF4-FFF2-40B4-BE49-F238E27FC236}">
                <a16:creationId xmlns:a16="http://schemas.microsoft.com/office/drawing/2014/main" id="{09FE219C-BDF4-5998-C6EC-C95ADB288C51}"/>
              </a:ext>
            </a:extLst>
          </p:cNvPr>
          <p:cNvSpPr txBox="1"/>
          <p:nvPr/>
        </p:nvSpPr>
        <p:spPr>
          <a:xfrm>
            <a:off x="3141751" y="5274562"/>
            <a:ext cx="2136953" cy="784830"/>
          </a:xfrm>
          <a:prstGeom prst="rect">
            <a:avLst/>
          </a:prstGeom>
          <a:noFill/>
        </p:spPr>
        <p:txBody>
          <a:bodyPr wrap="square" rtlCol="0">
            <a:spAutoFit/>
          </a:bodyPr>
          <a:lstStyle/>
          <a:p>
            <a:pPr algn="ctr"/>
            <a:r>
              <a:rPr lang="en-US" sz="1500" dirty="0">
                <a:latin typeface="Avenir Book" panose="02000503020000020003" pitchFamily="2" charset="0"/>
                <a:cs typeface="Arial" panose="020B0604020202020204" pitchFamily="34" charset="0"/>
              </a:rPr>
              <a:t>DIATOM</a:t>
            </a:r>
          </a:p>
          <a:p>
            <a:pPr algn="ctr"/>
            <a:r>
              <a:rPr lang="en-US" sz="1500" dirty="0">
                <a:latin typeface="Avenir Book" panose="02000503020000020003" pitchFamily="2" charset="0"/>
                <a:cs typeface="Arial" panose="020B0604020202020204" pitchFamily="34" charset="0"/>
              </a:rPr>
              <a:t>~ 2-3 days doubling time</a:t>
            </a:r>
          </a:p>
        </p:txBody>
      </p:sp>
      <p:pic>
        <p:nvPicPr>
          <p:cNvPr id="16" name="Picture 15" descr="A close-up of a plant&#10;&#10;Description automatically generated with low confidence">
            <a:extLst>
              <a:ext uri="{FF2B5EF4-FFF2-40B4-BE49-F238E27FC236}">
                <a16:creationId xmlns:a16="http://schemas.microsoft.com/office/drawing/2014/main" id="{C8DF4A85-44B7-C6F4-626A-127EC4C727B2}"/>
              </a:ext>
            </a:extLst>
          </p:cNvPr>
          <p:cNvPicPr>
            <a:picLocks noChangeAspect="1"/>
          </p:cNvPicPr>
          <p:nvPr/>
        </p:nvPicPr>
        <p:blipFill>
          <a:blip r:embed="rId3"/>
          <a:stretch>
            <a:fillRect/>
          </a:stretch>
        </p:blipFill>
        <p:spPr>
          <a:xfrm>
            <a:off x="1699625" y="4846321"/>
            <a:ext cx="1494622" cy="1422879"/>
          </a:xfrm>
          <a:prstGeom prst="rect">
            <a:avLst/>
          </a:prstGeom>
        </p:spPr>
      </p:pic>
      <p:pic>
        <p:nvPicPr>
          <p:cNvPr id="17" name="Picture 2" descr="Plankton And Karen Zooplankton PNG, Clipart, Artwork, Black And White,  Copepod, Detritivore, Drawing Free PNG Download">
            <a:extLst>
              <a:ext uri="{FF2B5EF4-FFF2-40B4-BE49-F238E27FC236}">
                <a16:creationId xmlns:a16="http://schemas.microsoft.com/office/drawing/2014/main" id="{A4475162-E83F-385B-0383-D96E6D98030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rot="1983079">
            <a:off x="7215044" y="4843498"/>
            <a:ext cx="1546874" cy="132379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Chart, line chart&#10;&#10;Description automatically generated">
            <a:extLst>
              <a:ext uri="{FF2B5EF4-FFF2-40B4-BE49-F238E27FC236}">
                <a16:creationId xmlns:a16="http://schemas.microsoft.com/office/drawing/2014/main" id="{12F226E9-50CA-2A60-8CCF-D4029CE2D66A}"/>
              </a:ext>
            </a:extLst>
          </p:cNvPr>
          <p:cNvPicPr>
            <a:picLocks noChangeAspect="1"/>
          </p:cNvPicPr>
          <p:nvPr/>
        </p:nvPicPr>
        <p:blipFill>
          <a:blip r:embed="rId6"/>
          <a:stretch>
            <a:fillRect/>
          </a:stretch>
        </p:blipFill>
        <p:spPr>
          <a:xfrm>
            <a:off x="6254496" y="1124712"/>
            <a:ext cx="4876800" cy="3657600"/>
          </a:xfrm>
          <a:prstGeom prst="rect">
            <a:avLst/>
          </a:prstGeom>
        </p:spPr>
      </p:pic>
      <p:pic>
        <p:nvPicPr>
          <p:cNvPr id="21" name="Picture 20" descr="Chart, line chart&#10;&#10;Description automatically generated">
            <a:extLst>
              <a:ext uri="{FF2B5EF4-FFF2-40B4-BE49-F238E27FC236}">
                <a16:creationId xmlns:a16="http://schemas.microsoft.com/office/drawing/2014/main" id="{EE2E3F2F-CB42-A22A-D2FE-CB4F4ABA1ABB}"/>
              </a:ext>
            </a:extLst>
          </p:cNvPr>
          <p:cNvPicPr>
            <a:picLocks noChangeAspect="1"/>
          </p:cNvPicPr>
          <p:nvPr/>
        </p:nvPicPr>
        <p:blipFill>
          <a:blip r:embed="rId7"/>
          <a:stretch>
            <a:fillRect/>
          </a:stretch>
        </p:blipFill>
        <p:spPr>
          <a:xfrm>
            <a:off x="576072" y="1148109"/>
            <a:ext cx="4876800" cy="3657600"/>
          </a:xfrm>
          <a:prstGeom prst="rect">
            <a:avLst/>
          </a:prstGeom>
        </p:spPr>
      </p:pic>
      <p:sp>
        <p:nvSpPr>
          <p:cNvPr id="22" name="TextBox 21">
            <a:extLst>
              <a:ext uri="{FF2B5EF4-FFF2-40B4-BE49-F238E27FC236}">
                <a16:creationId xmlns:a16="http://schemas.microsoft.com/office/drawing/2014/main" id="{13CDC985-0C7A-DAE8-159E-3841A70A2BC4}"/>
              </a:ext>
            </a:extLst>
          </p:cNvPr>
          <p:cNvSpPr txBox="1"/>
          <p:nvPr/>
        </p:nvSpPr>
        <p:spPr>
          <a:xfrm>
            <a:off x="461870" y="4465689"/>
            <a:ext cx="697627" cy="261610"/>
          </a:xfrm>
          <a:prstGeom prst="rect">
            <a:avLst/>
          </a:prstGeom>
          <a:noFill/>
        </p:spPr>
        <p:txBody>
          <a:bodyPr wrap="none" rtlCol="0">
            <a:spAutoFit/>
          </a:bodyPr>
          <a:lstStyle/>
          <a:p>
            <a:r>
              <a:rPr lang="en-US" sz="1100" i="1" dirty="0">
                <a:latin typeface="Avenir Book" panose="02000503020000020003" pitchFamily="2" charset="0"/>
              </a:rPr>
              <a:t>offshore</a:t>
            </a:r>
          </a:p>
        </p:txBody>
      </p:sp>
      <p:sp>
        <p:nvSpPr>
          <p:cNvPr id="23" name="TextBox 22">
            <a:extLst>
              <a:ext uri="{FF2B5EF4-FFF2-40B4-BE49-F238E27FC236}">
                <a16:creationId xmlns:a16="http://schemas.microsoft.com/office/drawing/2014/main" id="{C23B90D7-2879-47C6-B578-2021A6A279B3}"/>
              </a:ext>
            </a:extLst>
          </p:cNvPr>
          <p:cNvSpPr txBox="1"/>
          <p:nvPr/>
        </p:nvSpPr>
        <p:spPr>
          <a:xfrm>
            <a:off x="5025832" y="4465689"/>
            <a:ext cx="643125" cy="261610"/>
          </a:xfrm>
          <a:prstGeom prst="rect">
            <a:avLst/>
          </a:prstGeom>
          <a:noFill/>
        </p:spPr>
        <p:txBody>
          <a:bodyPr wrap="none" rtlCol="0">
            <a:spAutoFit/>
          </a:bodyPr>
          <a:lstStyle/>
          <a:p>
            <a:r>
              <a:rPr lang="en-US" sz="1100" i="1" dirty="0">
                <a:latin typeface="Avenir Book" panose="02000503020000020003" pitchFamily="2" charset="0"/>
              </a:rPr>
              <a:t>inshore</a:t>
            </a:r>
          </a:p>
        </p:txBody>
      </p:sp>
      <p:sp>
        <p:nvSpPr>
          <p:cNvPr id="24" name="TextBox 23">
            <a:extLst>
              <a:ext uri="{FF2B5EF4-FFF2-40B4-BE49-F238E27FC236}">
                <a16:creationId xmlns:a16="http://schemas.microsoft.com/office/drawing/2014/main" id="{6EDB801C-6385-3D29-489B-00E682A65067}"/>
              </a:ext>
            </a:extLst>
          </p:cNvPr>
          <p:cNvSpPr txBox="1"/>
          <p:nvPr/>
        </p:nvSpPr>
        <p:spPr>
          <a:xfrm>
            <a:off x="6230660" y="4465689"/>
            <a:ext cx="697627" cy="261610"/>
          </a:xfrm>
          <a:prstGeom prst="rect">
            <a:avLst/>
          </a:prstGeom>
          <a:noFill/>
        </p:spPr>
        <p:txBody>
          <a:bodyPr wrap="none" rtlCol="0">
            <a:spAutoFit/>
          </a:bodyPr>
          <a:lstStyle/>
          <a:p>
            <a:r>
              <a:rPr lang="en-US" sz="1100" i="1" dirty="0">
                <a:latin typeface="Avenir Book" panose="02000503020000020003" pitchFamily="2" charset="0"/>
              </a:rPr>
              <a:t>offshore</a:t>
            </a:r>
          </a:p>
        </p:txBody>
      </p:sp>
      <p:sp>
        <p:nvSpPr>
          <p:cNvPr id="25" name="TextBox 24">
            <a:extLst>
              <a:ext uri="{FF2B5EF4-FFF2-40B4-BE49-F238E27FC236}">
                <a16:creationId xmlns:a16="http://schemas.microsoft.com/office/drawing/2014/main" id="{490C6FB5-D96B-6D77-4119-0AF4B0AB1EEA}"/>
              </a:ext>
            </a:extLst>
          </p:cNvPr>
          <p:cNvSpPr txBox="1"/>
          <p:nvPr/>
        </p:nvSpPr>
        <p:spPr>
          <a:xfrm>
            <a:off x="10794622" y="4465689"/>
            <a:ext cx="643125" cy="261610"/>
          </a:xfrm>
          <a:prstGeom prst="rect">
            <a:avLst/>
          </a:prstGeom>
          <a:noFill/>
        </p:spPr>
        <p:txBody>
          <a:bodyPr wrap="none" rtlCol="0">
            <a:spAutoFit/>
          </a:bodyPr>
          <a:lstStyle/>
          <a:p>
            <a:r>
              <a:rPr lang="en-US" sz="1100" i="1" dirty="0">
                <a:latin typeface="Avenir Book" panose="02000503020000020003" pitchFamily="2" charset="0"/>
              </a:rPr>
              <a:t>inshore</a:t>
            </a:r>
          </a:p>
        </p:txBody>
      </p:sp>
      <p:sp>
        <p:nvSpPr>
          <p:cNvPr id="28" name="Title 1">
            <a:extLst>
              <a:ext uri="{FF2B5EF4-FFF2-40B4-BE49-F238E27FC236}">
                <a16:creationId xmlns:a16="http://schemas.microsoft.com/office/drawing/2014/main" id="{D93E616F-B65F-60D8-7B06-8D5383659A95}"/>
              </a:ext>
            </a:extLst>
          </p:cNvPr>
          <p:cNvSpPr>
            <a:spLocks noGrp="1"/>
          </p:cNvSpPr>
          <p:nvPr>
            <p:ph type="title"/>
          </p:nvPr>
        </p:nvSpPr>
        <p:spPr>
          <a:xfrm>
            <a:off x="838200" y="365125"/>
            <a:ext cx="10515600" cy="919543"/>
          </a:xfrm>
        </p:spPr>
        <p:txBody>
          <a:bodyPr>
            <a:noAutofit/>
          </a:bodyPr>
          <a:lstStyle/>
          <a:p>
            <a:r>
              <a:rPr lang="en-US" sz="3000" dirty="0">
                <a:latin typeface="Avenir Book" panose="02000503020000020003" pitchFamily="2" charset="0"/>
              </a:rPr>
              <a:t>Diatom and copepod abundances across the front reflect water masses with different possible “histories”</a:t>
            </a:r>
          </a:p>
        </p:txBody>
      </p:sp>
    </p:spTree>
    <p:extLst>
      <p:ext uri="{BB962C8B-B14F-4D97-AF65-F5344CB8AC3E}">
        <p14:creationId xmlns:p14="http://schemas.microsoft.com/office/powerpoint/2010/main" val="168883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1"/>
      <p:bldP spid="22" grpId="1"/>
      <p:bldP spid="23" grpId="1"/>
      <p:bldP spid="24" grpId="0"/>
      <p:bldP spid="2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EF3D9B-7B86-EF82-7609-E5569B707889}"/>
              </a:ext>
            </a:extLst>
          </p:cNvPr>
          <p:cNvSpPr>
            <a:spLocks noGrp="1"/>
          </p:cNvSpPr>
          <p:nvPr>
            <p:ph type="sldNum" sz="quarter" idx="12"/>
          </p:nvPr>
        </p:nvSpPr>
        <p:spPr/>
        <p:txBody>
          <a:bodyPr/>
          <a:lstStyle/>
          <a:p>
            <a:fld id="{FC9F44F7-003B-7845-A73C-08F738A712E4}" type="slidenum">
              <a:rPr lang="en-US" smtClean="0"/>
              <a:t>38</a:t>
            </a:fld>
            <a:endParaRPr lang="en-US"/>
          </a:p>
        </p:txBody>
      </p:sp>
      <p:sp>
        <p:nvSpPr>
          <p:cNvPr id="10" name="TextBox 9">
            <a:extLst>
              <a:ext uri="{FF2B5EF4-FFF2-40B4-BE49-F238E27FC236}">
                <a16:creationId xmlns:a16="http://schemas.microsoft.com/office/drawing/2014/main" id="{7EEF8DC5-5D01-0442-446F-109E764DF732}"/>
              </a:ext>
            </a:extLst>
          </p:cNvPr>
          <p:cNvSpPr txBox="1"/>
          <p:nvPr/>
        </p:nvSpPr>
        <p:spPr>
          <a:xfrm>
            <a:off x="9611998" y="6577826"/>
            <a:ext cx="2580002" cy="276999"/>
          </a:xfrm>
          <a:prstGeom prst="rect">
            <a:avLst/>
          </a:prstGeom>
          <a:noFill/>
        </p:spPr>
        <p:txBody>
          <a:bodyPr wrap="none" rtlCol="0">
            <a:spAutoFit/>
          </a:bodyPr>
          <a:lstStyle/>
          <a:p>
            <a:r>
              <a:rPr lang="en-US" sz="1200" dirty="0">
                <a:latin typeface="Avenir Book" panose="02000503020000020003" pitchFamily="2" charset="0"/>
              </a:rPr>
              <a:t>Gangrade, </a:t>
            </a:r>
            <a:r>
              <a:rPr lang="en-US" sz="1200" dirty="0" err="1">
                <a:latin typeface="Avenir Book" panose="02000503020000020003" pitchFamily="2" charset="0"/>
              </a:rPr>
              <a:t>Mangolte</a:t>
            </a:r>
            <a:r>
              <a:rPr lang="en-US" sz="1200" dirty="0">
                <a:latin typeface="Avenir Book" panose="02000503020000020003" pitchFamily="2" charset="0"/>
              </a:rPr>
              <a:t>, et al. in prep</a:t>
            </a:r>
          </a:p>
        </p:txBody>
      </p:sp>
      <p:pic>
        <p:nvPicPr>
          <p:cNvPr id="19" name="Picture 18" descr="Chart, line chart&#10;&#10;Description automatically generated">
            <a:extLst>
              <a:ext uri="{FF2B5EF4-FFF2-40B4-BE49-F238E27FC236}">
                <a16:creationId xmlns:a16="http://schemas.microsoft.com/office/drawing/2014/main" id="{12F226E9-50CA-2A60-8CCF-D4029CE2D66A}"/>
              </a:ext>
            </a:extLst>
          </p:cNvPr>
          <p:cNvPicPr>
            <a:picLocks noChangeAspect="1"/>
          </p:cNvPicPr>
          <p:nvPr/>
        </p:nvPicPr>
        <p:blipFill>
          <a:blip r:embed="rId3"/>
          <a:stretch>
            <a:fillRect/>
          </a:stretch>
        </p:blipFill>
        <p:spPr>
          <a:xfrm>
            <a:off x="6254496" y="1124712"/>
            <a:ext cx="4876800" cy="3657600"/>
          </a:xfrm>
          <a:prstGeom prst="rect">
            <a:avLst/>
          </a:prstGeom>
        </p:spPr>
      </p:pic>
      <p:pic>
        <p:nvPicPr>
          <p:cNvPr id="21" name="Picture 20" descr="Chart, line chart&#10;&#10;Description automatically generated">
            <a:extLst>
              <a:ext uri="{FF2B5EF4-FFF2-40B4-BE49-F238E27FC236}">
                <a16:creationId xmlns:a16="http://schemas.microsoft.com/office/drawing/2014/main" id="{EE2E3F2F-CB42-A22A-D2FE-CB4F4ABA1ABB}"/>
              </a:ext>
            </a:extLst>
          </p:cNvPr>
          <p:cNvPicPr>
            <a:picLocks noChangeAspect="1"/>
          </p:cNvPicPr>
          <p:nvPr/>
        </p:nvPicPr>
        <p:blipFill>
          <a:blip r:embed="rId4"/>
          <a:stretch>
            <a:fillRect/>
          </a:stretch>
        </p:blipFill>
        <p:spPr>
          <a:xfrm>
            <a:off x="576072" y="1148109"/>
            <a:ext cx="4876800" cy="3657600"/>
          </a:xfrm>
          <a:prstGeom prst="rect">
            <a:avLst/>
          </a:prstGeom>
        </p:spPr>
      </p:pic>
      <p:sp>
        <p:nvSpPr>
          <p:cNvPr id="22" name="TextBox 21">
            <a:extLst>
              <a:ext uri="{FF2B5EF4-FFF2-40B4-BE49-F238E27FC236}">
                <a16:creationId xmlns:a16="http://schemas.microsoft.com/office/drawing/2014/main" id="{13CDC985-0C7A-DAE8-159E-3841A70A2BC4}"/>
              </a:ext>
            </a:extLst>
          </p:cNvPr>
          <p:cNvSpPr txBox="1"/>
          <p:nvPr/>
        </p:nvSpPr>
        <p:spPr>
          <a:xfrm>
            <a:off x="461870" y="4465689"/>
            <a:ext cx="697627" cy="261610"/>
          </a:xfrm>
          <a:prstGeom prst="rect">
            <a:avLst/>
          </a:prstGeom>
          <a:noFill/>
        </p:spPr>
        <p:txBody>
          <a:bodyPr wrap="none" rtlCol="0">
            <a:spAutoFit/>
          </a:bodyPr>
          <a:lstStyle/>
          <a:p>
            <a:r>
              <a:rPr lang="en-US" sz="1100" i="1" dirty="0">
                <a:latin typeface="Avenir Book" panose="02000503020000020003" pitchFamily="2" charset="0"/>
              </a:rPr>
              <a:t>offshore</a:t>
            </a:r>
          </a:p>
        </p:txBody>
      </p:sp>
      <p:sp>
        <p:nvSpPr>
          <p:cNvPr id="23" name="TextBox 22">
            <a:extLst>
              <a:ext uri="{FF2B5EF4-FFF2-40B4-BE49-F238E27FC236}">
                <a16:creationId xmlns:a16="http://schemas.microsoft.com/office/drawing/2014/main" id="{C23B90D7-2879-47C6-B578-2021A6A279B3}"/>
              </a:ext>
            </a:extLst>
          </p:cNvPr>
          <p:cNvSpPr txBox="1"/>
          <p:nvPr/>
        </p:nvSpPr>
        <p:spPr>
          <a:xfrm>
            <a:off x="5025832" y="4465689"/>
            <a:ext cx="643125" cy="261610"/>
          </a:xfrm>
          <a:prstGeom prst="rect">
            <a:avLst/>
          </a:prstGeom>
          <a:noFill/>
        </p:spPr>
        <p:txBody>
          <a:bodyPr wrap="none" rtlCol="0">
            <a:spAutoFit/>
          </a:bodyPr>
          <a:lstStyle/>
          <a:p>
            <a:r>
              <a:rPr lang="en-US" sz="1100" i="1" dirty="0">
                <a:latin typeface="Avenir Book" panose="02000503020000020003" pitchFamily="2" charset="0"/>
              </a:rPr>
              <a:t>inshore</a:t>
            </a:r>
          </a:p>
        </p:txBody>
      </p:sp>
      <p:sp>
        <p:nvSpPr>
          <p:cNvPr id="24" name="TextBox 23">
            <a:extLst>
              <a:ext uri="{FF2B5EF4-FFF2-40B4-BE49-F238E27FC236}">
                <a16:creationId xmlns:a16="http://schemas.microsoft.com/office/drawing/2014/main" id="{6EDB801C-6385-3D29-489B-00E682A65067}"/>
              </a:ext>
            </a:extLst>
          </p:cNvPr>
          <p:cNvSpPr txBox="1"/>
          <p:nvPr/>
        </p:nvSpPr>
        <p:spPr>
          <a:xfrm>
            <a:off x="6230660" y="4465689"/>
            <a:ext cx="697627" cy="261610"/>
          </a:xfrm>
          <a:prstGeom prst="rect">
            <a:avLst/>
          </a:prstGeom>
          <a:noFill/>
        </p:spPr>
        <p:txBody>
          <a:bodyPr wrap="none" rtlCol="0">
            <a:spAutoFit/>
          </a:bodyPr>
          <a:lstStyle/>
          <a:p>
            <a:r>
              <a:rPr lang="en-US" sz="1100" i="1" dirty="0">
                <a:latin typeface="Avenir Book" panose="02000503020000020003" pitchFamily="2" charset="0"/>
              </a:rPr>
              <a:t>offshore</a:t>
            </a:r>
          </a:p>
        </p:txBody>
      </p:sp>
      <p:sp>
        <p:nvSpPr>
          <p:cNvPr id="25" name="TextBox 24">
            <a:extLst>
              <a:ext uri="{FF2B5EF4-FFF2-40B4-BE49-F238E27FC236}">
                <a16:creationId xmlns:a16="http://schemas.microsoft.com/office/drawing/2014/main" id="{490C6FB5-D96B-6D77-4119-0AF4B0AB1EEA}"/>
              </a:ext>
            </a:extLst>
          </p:cNvPr>
          <p:cNvSpPr txBox="1"/>
          <p:nvPr/>
        </p:nvSpPr>
        <p:spPr>
          <a:xfrm>
            <a:off x="10794622" y="4465689"/>
            <a:ext cx="643125" cy="261610"/>
          </a:xfrm>
          <a:prstGeom prst="rect">
            <a:avLst/>
          </a:prstGeom>
          <a:noFill/>
        </p:spPr>
        <p:txBody>
          <a:bodyPr wrap="none" rtlCol="0">
            <a:spAutoFit/>
          </a:bodyPr>
          <a:lstStyle/>
          <a:p>
            <a:r>
              <a:rPr lang="en-US" sz="1100" i="1" dirty="0">
                <a:latin typeface="Avenir Book" panose="02000503020000020003" pitchFamily="2" charset="0"/>
              </a:rPr>
              <a:t>inshore</a:t>
            </a:r>
          </a:p>
        </p:txBody>
      </p:sp>
      <p:sp>
        <p:nvSpPr>
          <p:cNvPr id="5" name="Title 1">
            <a:extLst>
              <a:ext uri="{FF2B5EF4-FFF2-40B4-BE49-F238E27FC236}">
                <a16:creationId xmlns:a16="http://schemas.microsoft.com/office/drawing/2014/main" id="{335995E5-EA08-0101-67EE-4687BA26E76A}"/>
              </a:ext>
            </a:extLst>
          </p:cNvPr>
          <p:cNvSpPr txBox="1">
            <a:spLocks/>
          </p:cNvSpPr>
          <p:nvPr/>
        </p:nvSpPr>
        <p:spPr>
          <a:xfrm>
            <a:off x="838200" y="365125"/>
            <a:ext cx="10515600" cy="9195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a:latin typeface="Avenir Book" panose="02000503020000020003" pitchFamily="2" charset="0"/>
              </a:rPr>
              <a:t>Diatom and copepod abundances across the front reflect water masses with different possible “histories”</a:t>
            </a:r>
            <a:endParaRPr lang="en-US" sz="3000" dirty="0">
              <a:latin typeface="Avenir Book" panose="02000503020000020003" pitchFamily="2" charset="0"/>
            </a:endParaRPr>
          </a:p>
        </p:txBody>
      </p:sp>
      <p:sp>
        <p:nvSpPr>
          <p:cNvPr id="6" name="TextBox 5">
            <a:extLst>
              <a:ext uri="{FF2B5EF4-FFF2-40B4-BE49-F238E27FC236}">
                <a16:creationId xmlns:a16="http://schemas.microsoft.com/office/drawing/2014/main" id="{0F584628-C690-B8C7-E982-956B8BCCA674}"/>
              </a:ext>
            </a:extLst>
          </p:cNvPr>
          <p:cNvSpPr txBox="1"/>
          <p:nvPr/>
        </p:nvSpPr>
        <p:spPr>
          <a:xfrm>
            <a:off x="935559" y="4937301"/>
            <a:ext cx="4653872" cy="1600438"/>
          </a:xfrm>
          <a:prstGeom prst="rect">
            <a:avLst/>
          </a:prstGeom>
          <a:noFill/>
        </p:spPr>
        <p:txBody>
          <a:bodyPr wrap="square" rtlCol="0">
            <a:spAutoFit/>
          </a:bodyPr>
          <a:lstStyle/>
          <a:p>
            <a:r>
              <a:rPr lang="en-US" sz="1400" dirty="0">
                <a:highlight>
                  <a:srgbClr val="FF00FF"/>
                </a:highlight>
                <a:latin typeface="Avenir Book" panose="02000503020000020003" pitchFamily="2" charset="0"/>
              </a:rPr>
              <a:t>CU waters </a:t>
            </a:r>
            <a:r>
              <a:rPr lang="en-US" sz="1400" dirty="0">
                <a:latin typeface="Avenir Book" panose="02000503020000020003" pitchFamily="2" charset="0"/>
              </a:rPr>
              <a:t>= HIGH diatom abundance</a:t>
            </a:r>
          </a:p>
          <a:p>
            <a:pPr marL="285750" indent="-285750">
              <a:buFont typeface="Arial" panose="020B0604020202020204" pitchFamily="34" charset="0"/>
              <a:buChar char="•"/>
            </a:pPr>
            <a:r>
              <a:rPr lang="en-US" sz="1400" dirty="0">
                <a:latin typeface="Avenir Book" panose="02000503020000020003" pitchFamily="2" charset="0"/>
              </a:rPr>
              <a:t>Recently upwelled (&lt; 1 month ago)</a:t>
            </a:r>
          </a:p>
          <a:p>
            <a:r>
              <a:rPr lang="en-US" sz="1400" dirty="0">
                <a:highlight>
                  <a:srgbClr val="00FFFF"/>
                </a:highlight>
                <a:latin typeface="Avenir Book" panose="02000503020000020003" pitchFamily="2" charset="0"/>
              </a:rPr>
              <a:t>CC waters </a:t>
            </a:r>
            <a:r>
              <a:rPr lang="en-US" sz="1400" dirty="0">
                <a:latin typeface="Avenir Book" panose="02000503020000020003" pitchFamily="2" charset="0"/>
              </a:rPr>
              <a:t>= LOW diatom abundance (except St. 10)</a:t>
            </a:r>
          </a:p>
          <a:p>
            <a:pPr marL="285750" indent="-285750">
              <a:buFont typeface="Arial" panose="020B0604020202020204" pitchFamily="34" charset="0"/>
              <a:buChar char="•"/>
            </a:pPr>
            <a:r>
              <a:rPr lang="en-US" sz="1400" dirty="0">
                <a:latin typeface="Avenir Book" panose="02000503020000020003" pitchFamily="2" charset="0"/>
              </a:rPr>
              <a:t>Older waters (more time since nutrient injection) </a:t>
            </a:r>
          </a:p>
          <a:p>
            <a:pPr marL="285750" indent="-285750">
              <a:buFont typeface="Arial" panose="020B0604020202020204" pitchFamily="34" charset="0"/>
              <a:buChar char="•"/>
            </a:pPr>
            <a:r>
              <a:rPr lang="en-US" sz="1400" dirty="0">
                <a:latin typeface="Avenir Book" panose="02000503020000020003" pitchFamily="2" charset="0"/>
              </a:rPr>
              <a:t>Nutrient poor</a:t>
            </a:r>
          </a:p>
          <a:p>
            <a:r>
              <a:rPr lang="en-US" sz="1400" dirty="0">
                <a:highlight>
                  <a:srgbClr val="00FDFF"/>
                </a:highlight>
                <a:latin typeface="Avenir Book" panose="02000503020000020003" pitchFamily="2" charset="0"/>
              </a:rPr>
              <a:t>CC waters </a:t>
            </a:r>
            <a:r>
              <a:rPr lang="en-US" sz="1400" dirty="0">
                <a:latin typeface="Avenir Book" panose="02000503020000020003" pitchFamily="2" charset="0"/>
              </a:rPr>
              <a:t>= HIGH diatom abundance (St. 10)</a:t>
            </a:r>
          </a:p>
          <a:p>
            <a:pPr marL="285750" indent="-285750">
              <a:buFont typeface="Arial" panose="020B0604020202020204" pitchFamily="34" charset="0"/>
              <a:buChar char="•"/>
            </a:pPr>
            <a:r>
              <a:rPr lang="en-US" sz="1400" dirty="0">
                <a:latin typeface="Avenir Book" panose="02000503020000020003" pitchFamily="2" charset="0"/>
              </a:rPr>
              <a:t>Experienced nutrient injection relatively recently</a:t>
            </a:r>
          </a:p>
        </p:txBody>
      </p:sp>
      <p:sp>
        <p:nvSpPr>
          <p:cNvPr id="7" name="TextBox 6">
            <a:extLst>
              <a:ext uri="{FF2B5EF4-FFF2-40B4-BE49-F238E27FC236}">
                <a16:creationId xmlns:a16="http://schemas.microsoft.com/office/drawing/2014/main" id="{371E36E7-4C27-69D6-981B-4ABAE34EB5C4}"/>
              </a:ext>
            </a:extLst>
          </p:cNvPr>
          <p:cNvSpPr txBox="1"/>
          <p:nvPr/>
        </p:nvSpPr>
        <p:spPr>
          <a:xfrm>
            <a:off x="6340701" y="4937301"/>
            <a:ext cx="5865905" cy="1815882"/>
          </a:xfrm>
          <a:prstGeom prst="rect">
            <a:avLst/>
          </a:prstGeom>
          <a:noFill/>
        </p:spPr>
        <p:txBody>
          <a:bodyPr wrap="square" rtlCol="0">
            <a:spAutoFit/>
          </a:bodyPr>
          <a:lstStyle/>
          <a:p>
            <a:r>
              <a:rPr lang="en-US" sz="1400" dirty="0">
                <a:highlight>
                  <a:srgbClr val="FF00FF"/>
                </a:highlight>
                <a:latin typeface="Avenir Book" panose="02000503020000020003" pitchFamily="2" charset="0"/>
              </a:rPr>
              <a:t>CU waters </a:t>
            </a:r>
            <a:r>
              <a:rPr lang="en-US" sz="1400" dirty="0">
                <a:latin typeface="Avenir Book" panose="02000503020000020003" pitchFamily="2" charset="0"/>
              </a:rPr>
              <a:t>= LOW-MEDIUM copepod abundance</a:t>
            </a:r>
          </a:p>
          <a:p>
            <a:pPr marL="285750" indent="-285750">
              <a:buFont typeface="Arial" panose="020B0604020202020204" pitchFamily="34" charset="0"/>
              <a:buChar char="•"/>
            </a:pPr>
            <a:r>
              <a:rPr lang="en-US" sz="1400" dirty="0">
                <a:latin typeface="Avenir Book" panose="02000503020000020003" pitchFamily="2" charset="0"/>
              </a:rPr>
              <a:t>Recently upwelled (&lt; 1 month ago)</a:t>
            </a:r>
          </a:p>
          <a:p>
            <a:r>
              <a:rPr lang="en-US" sz="1400" dirty="0">
                <a:highlight>
                  <a:srgbClr val="00FFFF"/>
                </a:highlight>
                <a:latin typeface="Avenir Book" panose="02000503020000020003" pitchFamily="2" charset="0"/>
              </a:rPr>
              <a:t>CC waters </a:t>
            </a:r>
            <a:r>
              <a:rPr lang="en-US" sz="1400" dirty="0">
                <a:latin typeface="Avenir Book" panose="02000503020000020003" pitchFamily="2" charset="0"/>
              </a:rPr>
              <a:t>= LOW-MEDIUM copepod abundance</a:t>
            </a:r>
          </a:p>
          <a:p>
            <a:pPr marL="285750" indent="-285750">
              <a:buFont typeface="Arial" panose="020B0604020202020204" pitchFamily="34" charset="0"/>
              <a:buChar char="•"/>
            </a:pPr>
            <a:r>
              <a:rPr lang="en-US" sz="1400" dirty="0">
                <a:latin typeface="Avenir Book" panose="02000503020000020003" pitchFamily="2" charset="0"/>
              </a:rPr>
              <a:t>Older waters (more time since nutrient injection) </a:t>
            </a:r>
          </a:p>
          <a:p>
            <a:pPr marL="285750" indent="-285750">
              <a:buFont typeface="Arial" panose="020B0604020202020204" pitchFamily="34" charset="0"/>
              <a:buChar char="•"/>
            </a:pPr>
            <a:r>
              <a:rPr lang="en-US" sz="1400" dirty="0">
                <a:latin typeface="Avenir Book" panose="02000503020000020003" pitchFamily="2" charset="0"/>
              </a:rPr>
              <a:t>Nutrient poor, biologically poor</a:t>
            </a:r>
          </a:p>
          <a:p>
            <a:r>
              <a:rPr lang="en-US" sz="1400" dirty="0">
                <a:highlight>
                  <a:srgbClr val="FFFF00"/>
                </a:highlight>
                <a:latin typeface="Avenir Book" panose="02000503020000020003" pitchFamily="2" charset="0"/>
              </a:rPr>
              <a:t>MIX waters </a:t>
            </a:r>
            <a:r>
              <a:rPr lang="en-US" sz="1400" dirty="0">
                <a:latin typeface="Avenir Book" panose="02000503020000020003" pitchFamily="2" charset="0"/>
              </a:rPr>
              <a:t>= HIGH copepod abundance</a:t>
            </a:r>
          </a:p>
          <a:p>
            <a:pPr marL="285750" indent="-285750">
              <a:buFont typeface="Arial" panose="020B0604020202020204" pitchFamily="34" charset="0"/>
              <a:buChar char="•"/>
            </a:pPr>
            <a:r>
              <a:rPr lang="en-US" sz="1400" dirty="0">
                <a:latin typeface="Avenir Book" panose="02000503020000020003" pitchFamily="2" charset="0"/>
              </a:rPr>
              <a:t>CU upwelled &gt;=1 month ago </a:t>
            </a:r>
            <a:r>
              <a:rPr lang="en-US" sz="1400" i="1" dirty="0">
                <a:latin typeface="Avenir Book" panose="02000503020000020003" pitchFamily="2" charset="0"/>
              </a:rPr>
              <a:t>and/or </a:t>
            </a:r>
            <a:r>
              <a:rPr lang="en-US" sz="1400" dirty="0">
                <a:latin typeface="Avenir Book" panose="02000503020000020003" pitchFamily="2" charset="0"/>
              </a:rPr>
              <a:t>CC experienced nutrient injection along trajectory</a:t>
            </a:r>
          </a:p>
        </p:txBody>
      </p:sp>
      <p:sp>
        <p:nvSpPr>
          <p:cNvPr id="8" name="Frame 7">
            <a:extLst>
              <a:ext uri="{FF2B5EF4-FFF2-40B4-BE49-F238E27FC236}">
                <a16:creationId xmlns:a16="http://schemas.microsoft.com/office/drawing/2014/main" id="{EA3C2580-F908-4200-311A-93E46B0CAE2B}"/>
              </a:ext>
            </a:extLst>
          </p:cNvPr>
          <p:cNvSpPr/>
          <p:nvPr/>
        </p:nvSpPr>
        <p:spPr>
          <a:xfrm>
            <a:off x="1159497" y="1403291"/>
            <a:ext cx="2622599" cy="3271739"/>
          </a:xfrm>
          <a:prstGeom prst="frame">
            <a:avLst>
              <a:gd name="adj1" fmla="val 122"/>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Frame 8">
            <a:extLst>
              <a:ext uri="{FF2B5EF4-FFF2-40B4-BE49-F238E27FC236}">
                <a16:creationId xmlns:a16="http://schemas.microsoft.com/office/drawing/2014/main" id="{610A1C19-8F83-1FB3-D2C4-B51CA8416F1D}"/>
              </a:ext>
            </a:extLst>
          </p:cNvPr>
          <p:cNvSpPr/>
          <p:nvPr/>
        </p:nvSpPr>
        <p:spPr>
          <a:xfrm>
            <a:off x="4245725" y="1396771"/>
            <a:ext cx="789737" cy="3271739"/>
          </a:xfrm>
          <a:prstGeom prst="frame">
            <a:avLst>
              <a:gd name="adj1" fmla="val 87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ame 10">
            <a:extLst>
              <a:ext uri="{FF2B5EF4-FFF2-40B4-BE49-F238E27FC236}">
                <a16:creationId xmlns:a16="http://schemas.microsoft.com/office/drawing/2014/main" id="{9A5CF4B8-34E5-32A8-D794-34384546B927}"/>
              </a:ext>
            </a:extLst>
          </p:cNvPr>
          <p:cNvSpPr/>
          <p:nvPr/>
        </p:nvSpPr>
        <p:spPr>
          <a:xfrm>
            <a:off x="3910879" y="1396770"/>
            <a:ext cx="206063" cy="3271739"/>
          </a:xfrm>
          <a:prstGeom prst="frame">
            <a:avLst>
              <a:gd name="adj1" fmla="val 87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Frame 11">
            <a:extLst>
              <a:ext uri="{FF2B5EF4-FFF2-40B4-BE49-F238E27FC236}">
                <a16:creationId xmlns:a16="http://schemas.microsoft.com/office/drawing/2014/main" id="{D5446D55-EBF1-CF39-3AEF-5FCB31183889}"/>
              </a:ext>
            </a:extLst>
          </p:cNvPr>
          <p:cNvSpPr/>
          <p:nvPr/>
        </p:nvSpPr>
        <p:spPr>
          <a:xfrm>
            <a:off x="10158984" y="1347903"/>
            <a:ext cx="646342" cy="3271739"/>
          </a:xfrm>
          <a:prstGeom prst="frame">
            <a:avLst>
              <a:gd name="adj1" fmla="val 87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Frame 17">
            <a:extLst>
              <a:ext uri="{FF2B5EF4-FFF2-40B4-BE49-F238E27FC236}">
                <a16:creationId xmlns:a16="http://schemas.microsoft.com/office/drawing/2014/main" id="{2B4F0EDD-6EFB-489D-ADF6-257CEBBAEB00}"/>
              </a:ext>
            </a:extLst>
          </p:cNvPr>
          <p:cNvSpPr/>
          <p:nvPr/>
        </p:nvSpPr>
        <p:spPr>
          <a:xfrm>
            <a:off x="8315325" y="1351261"/>
            <a:ext cx="1779817" cy="3271739"/>
          </a:xfrm>
          <a:prstGeom prst="frame">
            <a:avLst>
              <a:gd name="adj1" fmla="val 54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ame 19">
            <a:extLst>
              <a:ext uri="{FF2B5EF4-FFF2-40B4-BE49-F238E27FC236}">
                <a16:creationId xmlns:a16="http://schemas.microsoft.com/office/drawing/2014/main" id="{12E3EA2B-9400-BD86-F669-344434ECB403}"/>
              </a:ext>
            </a:extLst>
          </p:cNvPr>
          <p:cNvSpPr/>
          <p:nvPr/>
        </p:nvSpPr>
        <p:spPr>
          <a:xfrm>
            <a:off x="6834638" y="1347903"/>
            <a:ext cx="1427046" cy="3271739"/>
          </a:xfrm>
          <a:prstGeom prst="frame">
            <a:avLst>
              <a:gd name="adj1" fmla="val 46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06707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P spid="11" grpId="0" animBg="1"/>
      <p:bldP spid="12" grpId="0" animBg="1"/>
      <p:bldP spid="18"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DEF3D9B-7B86-EF82-7609-E5569B707889}"/>
              </a:ext>
            </a:extLst>
          </p:cNvPr>
          <p:cNvSpPr>
            <a:spLocks noGrp="1"/>
          </p:cNvSpPr>
          <p:nvPr>
            <p:ph type="sldNum" sz="quarter" idx="12"/>
          </p:nvPr>
        </p:nvSpPr>
        <p:spPr/>
        <p:txBody>
          <a:bodyPr/>
          <a:lstStyle/>
          <a:p>
            <a:fld id="{FC9F44F7-003B-7845-A73C-08F738A712E4}" type="slidenum">
              <a:rPr lang="en-US" smtClean="0"/>
              <a:t>39</a:t>
            </a:fld>
            <a:endParaRPr lang="en-US"/>
          </a:p>
        </p:txBody>
      </p:sp>
      <p:sp>
        <p:nvSpPr>
          <p:cNvPr id="14" name="Title 1">
            <a:extLst>
              <a:ext uri="{FF2B5EF4-FFF2-40B4-BE49-F238E27FC236}">
                <a16:creationId xmlns:a16="http://schemas.microsoft.com/office/drawing/2014/main" id="{58A473FD-3557-1F4C-B05C-1EEA2A2D695E}"/>
              </a:ext>
            </a:extLst>
          </p:cNvPr>
          <p:cNvSpPr>
            <a:spLocks noGrp="1"/>
          </p:cNvSpPr>
          <p:nvPr>
            <p:ph type="title"/>
          </p:nvPr>
        </p:nvSpPr>
        <p:spPr>
          <a:xfrm>
            <a:off x="838200" y="365125"/>
            <a:ext cx="10515600" cy="919543"/>
          </a:xfrm>
        </p:spPr>
        <p:txBody>
          <a:bodyPr>
            <a:noAutofit/>
          </a:bodyPr>
          <a:lstStyle/>
          <a:p>
            <a:r>
              <a:rPr lang="en-US" sz="3200" dirty="0">
                <a:latin typeface="Avenir Book" panose="02000503020000020003" pitchFamily="2" charset="0"/>
              </a:rPr>
              <a:t>Trajectories suggest these different possible water mass histories…</a:t>
            </a:r>
          </a:p>
        </p:txBody>
      </p:sp>
      <p:pic>
        <p:nvPicPr>
          <p:cNvPr id="9" name="Picture 8">
            <a:extLst>
              <a:ext uri="{FF2B5EF4-FFF2-40B4-BE49-F238E27FC236}">
                <a16:creationId xmlns:a16="http://schemas.microsoft.com/office/drawing/2014/main" id="{EE95EEB1-2FAE-2479-580F-84B1A57CAE26}"/>
              </a:ext>
            </a:extLst>
          </p:cNvPr>
          <p:cNvPicPr>
            <a:picLocks noChangeAspect="1"/>
          </p:cNvPicPr>
          <p:nvPr/>
        </p:nvPicPr>
        <p:blipFill>
          <a:blip r:embed="rId3"/>
          <a:stretch>
            <a:fillRect/>
          </a:stretch>
        </p:blipFill>
        <p:spPr>
          <a:xfrm>
            <a:off x="2438400" y="1188047"/>
            <a:ext cx="7315200" cy="5486400"/>
          </a:xfrm>
          <a:prstGeom prst="rect">
            <a:avLst/>
          </a:prstGeom>
        </p:spPr>
      </p:pic>
      <p:sp>
        <p:nvSpPr>
          <p:cNvPr id="16" name="TextBox 15">
            <a:extLst>
              <a:ext uri="{FF2B5EF4-FFF2-40B4-BE49-F238E27FC236}">
                <a16:creationId xmlns:a16="http://schemas.microsoft.com/office/drawing/2014/main" id="{7DFDD2B4-D6E7-3D39-7E9C-03FE434B213C}"/>
              </a:ext>
            </a:extLst>
          </p:cNvPr>
          <p:cNvSpPr txBox="1"/>
          <p:nvPr/>
        </p:nvSpPr>
        <p:spPr>
          <a:xfrm>
            <a:off x="6976461" y="3328032"/>
            <a:ext cx="1313644" cy="1200329"/>
          </a:xfrm>
          <a:prstGeom prst="rect">
            <a:avLst/>
          </a:prstGeom>
          <a:noFill/>
        </p:spPr>
        <p:txBody>
          <a:bodyPr wrap="square" rtlCol="0">
            <a:spAutoFit/>
          </a:bodyPr>
          <a:lstStyle/>
          <a:p>
            <a:pPr algn="ctr"/>
            <a:r>
              <a:rPr lang="en-US" sz="1200" b="1" dirty="0">
                <a:latin typeface="Avenir Book" panose="02000503020000020003" pitchFamily="2" charset="0"/>
              </a:rPr>
              <a:t>#1. </a:t>
            </a:r>
            <a:r>
              <a:rPr lang="en-US" sz="1200" dirty="0">
                <a:latin typeface="Avenir Book" panose="02000503020000020003" pitchFamily="2" charset="0"/>
              </a:rPr>
              <a:t>CU waters from coastal wind-driven upwelling</a:t>
            </a:r>
          </a:p>
          <a:p>
            <a:pPr algn="ctr"/>
            <a:r>
              <a:rPr lang="en-US" sz="1200" i="1" dirty="0">
                <a:solidFill>
                  <a:srgbClr val="FF0000"/>
                </a:solidFill>
                <a:latin typeface="Avenir Book" panose="02000503020000020003" pitchFamily="2" charset="0"/>
              </a:rPr>
              <a:t>Diatom rich</a:t>
            </a:r>
          </a:p>
          <a:p>
            <a:pPr algn="ctr"/>
            <a:r>
              <a:rPr lang="en-US" sz="1200" i="1" dirty="0">
                <a:solidFill>
                  <a:srgbClr val="0432FF"/>
                </a:solidFill>
                <a:latin typeface="Avenir Book" panose="02000503020000020003" pitchFamily="2" charset="0"/>
              </a:rPr>
              <a:t>Copepod poor</a:t>
            </a:r>
          </a:p>
        </p:txBody>
      </p:sp>
      <p:sp>
        <p:nvSpPr>
          <p:cNvPr id="17" name="TextBox 16">
            <a:extLst>
              <a:ext uri="{FF2B5EF4-FFF2-40B4-BE49-F238E27FC236}">
                <a16:creationId xmlns:a16="http://schemas.microsoft.com/office/drawing/2014/main" id="{1D425002-8A47-84BC-8457-0A05850578F5}"/>
              </a:ext>
            </a:extLst>
          </p:cNvPr>
          <p:cNvSpPr txBox="1"/>
          <p:nvPr/>
        </p:nvSpPr>
        <p:spPr>
          <a:xfrm>
            <a:off x="4347200" y="2104040"/>
            <a:ext cx="1959555" cy="830997"/>
          </a:xfrm>
          <a:prstGeom prst="rect">
            <a:avLst/>
          </a:prstGeom>
          <a:noFill/>
        </p:spPr>
        <p:txBody>
          <a:bodyPr wrap="square" rtlCol="0">
            <a:spAutoFit/>
          </a:bodyPr>
          <a:lstStyle/>
          <a:p>
            <a:pPr algn="ctr"/>
            <a:r>
              <a:rPr lang="en-US" sz="1200" b="1" dirty="0">
                <a:latin typeface="Avenir Book" panose="02000503020000020003" pitchFamily="2" charset="0"/>
              </a:rPr>
              <a:t>#2. </a:t>
            </a:r>
            <a:r>
              <a:rPr lang="en-US" sz="1200" dirty="0">
                <a:latin typeface="Avenir Book" panose="02000503020000020003" pitchFamily="2" charset="0"/>
              </a:rPr>
              <a:t>CU / MIX waters from old upwelling (&gt; 1 month)</a:t>
            </a:r>
          </a:p>
          <a:p>
            <a:pPr algn="ctr"/>
            <a:r>
              <a:rPr lang="en-US" sz="1200" i="1" dirty="0">
                <a:solidFill>
                  <a:srgbClr val="FF0000"/>
                </a:solidFill>
                <a:latin typeface="Avenir Book" panose="02000503020000020003" pitchFamily="2" charset="0"/>
              </a:rPr>
              <a:t>Diatom abundant? </a:t>
            </a:r>
          </a:p>
          <a:p>
            <a:pPr algn="ctr"/>
            <a:r>
              <a:rPr lang="en-US" sz="1200" i="1" dirty="0">
                <a:solidFill>
                  <a:srgbClr val="0432FF"/>
                </a:solidFill>
                <a:latin typeface="Avenir Book" panose="02000503020000020003" pitchFamily="2" charset="0"/>
              </a:rPr>
              <a:t>Copepod rich </a:t>
            </a:r>
          </a:p>
        </p:txBody>
      </p:sp>
      <p:sp>
        <p:nvSpPr>
          <p:cNvPr id="18" name="TextBox 17">
            <a:extLst>
              <a:ext uri="{FF2B5EF4-FFF2-40B4-BE49-F238E27FC236}">
                <a16:creationId xmlns:a16="http://schemas.microsoft.com/office/drawing/2014/main" id="{5A2E63D1-2AFD-9D0B-388A-CEF591539E25}"/>
              </a:ext>
            </a:extLst>
          </p:cNvPr>
          <p:cNvSpPr txBox="1"/>
          <p:nvPr/>
        </p:nvSpPr>
        <p:spPr>
          <a:xfrm>
            <a:off x="3376067" y="4417941"/>
            <a:ext cx="1942266" cy="1015663"/>
          </a:xfrm>
          <a:prstGeom prst="rect">
            <a:avLst/>
          </a:prstGeom>
          <a:noFill/>
        </p:spPr>
        <p:txBody>
          <a:bodyPr wrap="square" rtlCol="0">
            <a:spAutoFit/>
          </a:bodyPr>
          <a:lstStyle/>
          <a:p>
            <a:pPr algn="ctr"/>
            <a:r>
              <a:rPr lang="en-US" sz="1200" b="1" dirty="0">
                <a:latin typeface="Avenir Book" panose="02000503020000020003" pitchFamily="2" charset="0"/>
              </a:rPr>
              <a:t>#3. </a:t>
            </a:r>
            <a:r>
              <a:rPr lang="en-US" sz="1200" dirty="0">
                <a:latin typeface="Avenir Book" panose="02000503020000020003" pitchFamily="2" charset="0"/>
              </a:rPr>
              <a:t>CC waters from offshore oligotrophic regions</a:t>
            </a:r>
          </a:p>
          <a:p>
            <a:pPr algn="ctr"/>
            <a:r>
              <a:rPr lang="en-US" sz="1200" i="1" dirty="0">
                <a:solidFill>
                  <a:srgbClr val="FF0000"/>
                </a:solidFill>
                <a:latin typeface="Avenir Book" panose="02000503020000020003" pitchFamily="2" charset="0"/>
              </a:rPr>
              <a:t>Diatom poor</a:t>
            </a:r>
          </a:p>
          <a:p>
            <a:pPr algn="ctr"/>
            <a:r>
              <a:rPr lang="en-US" sz="1200" i="1" dirty="0">
                <a:solidFill>
                  <a:srgbClr val="0432FF"/>
                </a:solidFill>
                <a:latin typeface="Avenir Book" panose="02000503020000020003" pitchFamily="2" charset="0"/>
              </a:rPr>
              <a:t>Copepod poor</a:t>
            </a:r>
          </a:p>
        </p:txBody>
      </p:sp>
      <p:sp>
        <p:nvSpPr>
          <p:cNvPr id="19" name="TextBox 18">
            <a:extLst>
              <a:ext uri="{FF2B5EF4-FFF2-40B4-BE49-F238E27FC236}">
                <a16:creationId xmlns:a16="http://schemas.microsoft.com/office/drawing/2014/main" id="{66A68F3A-F1E0-2EA9-F3C7-41FFA57C17D3}"/>
              </a:ext>
            </a:extLst>
          </p:cNvPr>
          <p:cNvSpPr txBox="1"/>
          <p:nvPr/>
        </p:nvSpPr>
        <p:spPr>
          <a:xfrm>
            <a:off x="4338605" y="3361765"/>
            <a:ext cx="1746902" cy="830997"/>
          </a:xfrm>
          <a:prstGeom prst="rect">
            <a:avLst/>
          </a:prstGeom>
          <a:noFill/>
        </p:spPr>
        <p:txBody>
          <a:bodyPr wrap="square" rtlCol="0">
            <a:spAutoFit/>
          </a:bodyPr>
          <a:lstStyle/>
          <a:p>
            <a:pPr algn="ctr"/>
            <a:r>
              <a:rPr lang="en-US" sz="1200" b="1" dirty="0">
                <a:latin typeface="Avenir Book" panose="02000503020000020003" pitchFamily="2" charset="0"/>
              </a:rPr>
              <a:t>#4. </a:t>
            </a:r>
            <a:r>
              <a:rPr lang="en-US" sz="1200" dirty="0">
                <a:latin typeface="Avenir Book" panose="02000503020000020003" pitchFamily="2" charset="0"/>
              </a:rPr>
              <a:t>CC waters with local nutrient injection</a:t>
            </a:r>
          </a:p>
          <a:p>
            <a:pPr algn="ctr"/>
            <a:r>
              <a:rPr lang="en-US" sz="1200" i="1" dirty="0">
                <a:solidFill>
                  <a:srgbClr val="FF0000"/>
                </a:solidFill>
                <a:latin typeface="Avenir Book" panose="02000503020000020003" pitchFamily="2" charset="0"/>
              </a:rPr>
              <a:t>Diatom abundant?</a:t>
            </a:r>
          </a:p>
          <a:p>
            <a:pPr algn="ctr"/>
            <a:r>
              <a:rPr lang="en-US" sz="1200" i="1" dirty="0">
                <a:solidFill>
                  <a:srgbClr val="0432FF"/>
                </a:solidFill>
                <a:latin typeface="Avenir Book" panose="02000503020000020003" pitchFamily="2" charset="0"/>
              </a:rPr>
              <a:t>Copepod rich</a:t>
            </a:r>
          </a:p>
        </p:txBody>
      </p:sp>
      <p:cxnSp>
        <p:nvCxnSpPr>
          <p:cNvPr id="20" name="Straight Arrow Connector 19">
            <a:extLst>
              <a:ext uri="{FF2B5EF4-FFF2-40B4-BE49-F238E27FC236}">
                <a16:creationId xmlns:a16="http://schemas.microsoft.com/office/drawing/2014/main" id="{7B0BC90D-39E7-758E-7CCE-6C272308A732}"/>
              </a:ext>
            </a:extLst>
          </p:cNvPr>
          <p:cNvCxnSpPr/>
          <p:nvPr/>
        </p:nvCxnSpPr>
        <p:spPr>
          <a:xfrm>
            <a:off x="5602310" y="4842456"/>
            <a:ext cx="1030310" cy="901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508A043-17E8-C5E4-C5D6-4CA50A1958E9}"/>
              </a:ext>
            </a:extLst>
          </p:cNvPr>
          <p:cNvSpPr txBox="1"/>
          <p:nvPr/>
        </p:nvSpPr>
        <p:spPr>
          <a:xfrm rot="249351">
            <a:off x="5542751" y="4882269"/>
            <a:ext cx="970394" cy="276999"/>
          </a:xfrm>
          <a:prstGeom prst="rect">
            <a:avLst/>
          </a:prstGeom>
          <a:noFill/>
        </p:spPr>
        <p:txBody>
          <a:bodyPr wrap="none" rtlCol="0">
            <a:spAutoFit/>
          </a:bodyPr>
          <a:lstStyle/>
          <a:p>
            <a:r>
              <a:rPr lang="en-US" sz="1200" dirty="0">
                <a:latin typeface="Avenir Book" panose="02000503020000020003" pitchFamily="2" charset="0"/>
              </a:rPr>
              <a:t>E1 Transect</a:t>
            </a:r>
          </a:p>
        </p:txBody>
      </p:sp>
      <p:sp>
        <p:nvSpPr>
          <p:cNvPr id="22" name="TextBox 21">
            <a:extLst>
              <a:ext uri="{FF2B5EF4-FFF2-40B4-BE49-F238E27FC236}">
                <a16:creationId xmlns:a16="http://schemas.microsoft.com/office/drawing/2014/main" id="{2758C59D-A9BA-07EB-AFBE-78145EDD0A97}"/>
              </a:ext>
            </a:extLst>
          </p:cNvPr>
          <p:cNvSpPr txBox="1"/>
          <p:nvPr/>
        </p:nvSpPr>
        <p:spPr>
          <a:xfrm>
            <a:off x="9009845" y="1873207"/>
            <a:ext cx="2343955" cy="646331"/>
          </a:xfrm>
          <a:prstGeom prst="rect">
            <a:avLst/>
          </a:prstGeom>
          <a:noFill/>
        </p:spPr>
        <p:txBody>
          <a:bodyPr wrap="square" rtlCol="0">
            <a:spAutoFit/>
          </a:bodyPr>
          <a:lstStyle/>
          <a:p>
            <a:pPr algn="ctr"/>
            <a:r>
              <a:rPr lang="en-US" sz="1200" i="1" dirty="0">
                <a:latin typeface="Avenir Book" panose="02000503020000020003" pitchFamily="2" charset="0"/>
              </a:rPr>
              <a:t>Water mass at highest proportion from 0-100 m in each profile.</a:t>
            </a:r>
          </a:p>
        </p:txBody>
      </p:sp>
      <p:sp>
        <p:nvSpPr>
          <p:cNvPr id="23" name="TextBox 22">
            <a:extLst>
              <a:ext uri="{FF2B5EF4-FFF2-40B4-BE49-F238E27FC236}">
                <a16:creationId xmlns:a16="http://schemas.microsoft.com/office/drawing/2014/main" id="{D853401F-F381-3F24-EBFC-21559347BBE5}"/>
              </a:ext>
            </a:extLst>
          </p:cNvPr>
          <p:cNvSpPr txBox="1"/>
          <p:nvPr/>
        </p:nvSpPr>
        <p:spPr>
          <a:xfrm>
            <a:off x="9611998" y="6577826"/>
            <a:ext cx="2580002" cy="276999"/>
          </a:xfrm>
          <a:prstGeom prst="rect">
            <a:avLst/>
          </a:prstGeom>
          <a:noFill/>
        </p:spPr>
        <p:txBody>
          <a:bodyPr wrap="none" rtlCol="0">
            <a:spAutoFit/>
          </a:bodyPr>
          <a:lstStyle/>
          <a:p>
            <a:r>
              <a:rPr lang="en-US" sz="1200" dirty="0">
                <a:latin typeface="Avenir Book" panose="02000503020000020003" pitchFamily="2" charset="0"/>
              </a:rPr>
              <a:t>Gangrade, </a:t>
            </a:r>
            <a:r>
              <a:rPr lang="en-US" sz="1200" dirty="0" err="1">
                <a:latin typeface="Avenir Book" panose="02000503020000020003" pitchFamily="2" charset="0"/>
              </a:rPr>
              <a:t>Mangolte</a:t>
            </a:r>
            <a:r>
              <a:rPr lang="en-US" sz="1200" dirty="0">
                <a:latin typeface="Avenir Book" panose="02000503020000020003" pitchFamily="2" charset="0"/>
              </a:rPr>
              <a:t>, et al. in prep</a:t>
            </a:r>
          </a:p>
        </p:txBody>
      </p:sp>
    </p:spTree>
    <p:extLst>
      <p:ext uri="{BB962C8B-B14F-4D97-AF65-F5344CB8AC3E}">
        <p14:creationId xmlns:p14="http://schemas.microsoft.com/office/powerpoint/2010/main" val="208477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84F093-7DF2-4140-9225-F8AE0E0772EF}"/>
              </a:ext>
            </a:extLst>
          </p:cNvPr>
          <p:cNvSpPr>
            <a:spLocks noGrp="1"/>
          </p:cNvSpPr>
          <p:nvPr>
            <p:ph type="sldNum" sz="quarter" idx="12"/>
          </p:nvPr>
        </p:nvSpPr>
        <p:spPr/>
        <p:txBody>
          <a:bodyPr/>
          <a:lstStyle/>
          <a:p>
            <a:fld id="{FC9F44F7-003B-7845-A73C-08F738A712E4}" type="slidenum">
              <a:rPr lang="en-US" smtClean="0"/>
              <a:t>4</a:t>
            </a:fld>
            <a:endParaRPr lang="en-US"/>
          </a:p>
        </p:txBody>
      </p:sp>
      <p:sp>
        <p:nvSpPr>
          <p:cNvPr id="24" name="TextBox 23">
            <a:extLst>
              <a:ext uri="{FF2B5EF4-FFF2-40B4-BE49-F238E27FC236}">
                <a16:creationId xmlns:a16="http://schemas.microsoft.com/office/drawing/2014/main" id="{984B47CB-2CE5-EF44-A8F8-6F1BF50B4F68}"/>
              </a:ext>
            </a:extLst>
          </p:cNvPr>
          <p:cNvSpPr txBox="1"/>
          <p:nvPr/>
        </p:nvSpPr>
        <p:spPr>
          <a:xfrm>
            <a:off x="9488601" y="5559122"/>
            <a:ext cx="2407308" cy="276999"/>
          </a:xfrm>
          <a:prstGeom prst="rect">
            <a:avLst/>
          </a:prstGeom>
          <a:noFill/>
        </p:spPr>
        <p:txBody>
          <a:bodyPr wrap="square" rtlCol="0">
            <a:spAutoFit/>
          </a:bodyPr>
          <a:lstStyle/>
          <a:p>
            <a:pPr algn="ctr"/>
            <a:r>
              <a:rPr lang="en-US" sz="1200" dirty="0">
                <a:latin typeface="Avenir Next" panose="020B0503020202020204" pitchFamily="34" charset="0"/>
              </a:rPr>
              <a:t>Adapted from Li et al., 2012</a:t>
            </a:r>
          </a:p>
        </p:txBody>
      </p:sp>
      <p:sp>
        <p:nvSpPr>
          <p:cNvPr id="12" name="Title 1">
            <a:extLst>
              <a:ext uri="{FF2B5EF4-FFF2-40B4-BE49-F238E27FC236}">
                <a16:creationId xmlns:a16="http://schemas.microsoft.com/office/drawing/2014/main" id="{0825D983-7638-6845-B1DD-19BCE16131D1}"/>
              </a:ext>
            </a:extLst>
          </p:cNvPr>
          <p:cNvSpPr txBox="1">
            <a:spLocks/>
          </p:cNvSpPr>
          <p:nvPr/>
        </p:nvSpPr>
        <p:spPr>
          <a:xfrm>
            <a:off x="1800538" y="354732"/>
            <a:ext cx="8590923" cy="853901"/>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dirty="0">
                <a:latin typeface="Avenir Book" panose="02000503020000020003" pitchFamily="2" charset="0"/>
                <a:cs typeface="SUKHUMVITSET-TEXT" panose="02000506000000020004" pitchFamily="2" charset="-34"/>
              </a:rPr>
              <a:t> What to consider when investigating Biological and Hydrographic Patchiness at Fronts</a:t>
            </a:r>
          </a:p>
        </p:txBody>
      </p:sp>
      <p:pic>
        <p:nvPicPr>
          <p:cNvPr id="27" name="New picture">
            <a:extLst>
              <a:ext uri="{FF2B5EF4-FFF2-40B4-BE49-F238E27FC236}">
                <a16:creationId xmlns:a16="http://schemas.microsoft.com/office/drawing/2014/main" id="{D5B7D34F-D0EA-0D4A-9BD2-3A515F72C220}"/>
              </a:ext>
            </a:extLst>
          </p:cNvPr>
          <p:cNvPicPr>
            <a:picLocks noChangeAspect="1"/>
          </p:cNvPicPr>
          <p:nvPr/>
        </p:nvPicPr>
        <p:blipFill rotWithShape="1">
          <a:blip r:embed="rId4"/>
          <a:srcRect r="51589" b="76243"/>
          <a:stretch/>
        </p:blipFill>
        <p:spPr>
          <a:xfrm>
            <a:off x="5608267" y="1596278"/>
            <a:ext cx="5890360" cy="2793502"/>
          </a:xfrm>
          <a:prstGeom prst="rect">
            <a:avLst/>
          </a:prstGeom>
        </p:spPr>
      </p:pic>
      <p:pic>
        <p:nvPicPr>
          <p:cNvPr id="28" name="New picture">
            <a:extLst>
              <a:ext uri="{FF2B5EF4-FFF2-40B4-BE49-F238E27FC236}">
                <a16:creationId xmlns:a16="http://schemas.microsoft.com/office/drawing/2014/main" id="{50A32866-2330-6045-A736-B83B0A02829B}"/>
              </a:ext>
            </a:extLst>
          </p:cNvPr>
          <p:cNvPicPr/>
          <p:nvPr/>
        </p:nvPicPr>
        <p:blipFill rotWithShape="1">
          <a:blip r:embed="rId4"/>
          <a:srcRect r="48042" b="76243"/>
          <a:stretch/>
        </p:blipFill>
        <p:spPr>
          <a:xfrm>
            <a:off x="4946469" y="2526215"/>
            <a:ext cx="6767394" cy="2751180"/>
          </a:xfrm>
          <a:prstGeom prst="rect">
            <a:avLst/>
          </a:prstGeom>
        </p:spPr>
      </p:pic>
      <p:sp>
        <p:nvSpPr>
          <p:cNvPr id="29" name="Right Arrow 28">
            <a:extLst>
              <a:ext uri="{FF2B5EF4-FFF2-40B4-BE49-F238E27FC236}">
                <a16:creationId xmlns:a16="http://schemas.microsoft.com/office/drawing/2014/main" id="{9A511EEA-5B80-2143-93A9-E1E881A7B5C6}"/>
              </a:ext>
            </a:extLst>
          </p:cNvPr>
          <p:cNvSpPr/>
          <p:nvPr/>
        </p:nvSpPr>
        <p:spPr>
          <a:xfrm rot="7052065" flipV="1">
            <a:off x="6242716" y="1633182"/>
            <a:ext cx="1828674" cy="979556"/>
          </a:xfrm>
          <a:prstGeom prst="rightArrow">
            <a:avLst>
              <a:gd name="adj1" fmla="val 57980"/>
              <a:gd name="adj2" fmla="val 50000"/>
            </a:avLst>
          </a:prstGeom>
          <a:solidFill>
            <a:srgbClr val="FFFFFF">
              <a:alpha val="69804"/>
            </a:srgbClr>
          </a:solidFill>
          <a:ln>
            <a:solidFill>
              <a:schemeClr val="tx1"/>
            </a:solidFill>
          </a:ln>
          <a:scene3d>
            <a:camera prst="orthographicFront">
              <a:rot lat="1800000" lon="3000000" rev="108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Along-front flow</a:t>
            </a:r>
          </a:p>
        </p:txBody>
      </p:sp>
      <p:sp>
        <p:nvSpPr>
          <p:cNvPr id="30" name="Right Arrow 29">
            <a:extLst>
              <a:ext uri="{FF2B5EF4-FFF2-40B4-BE49-F238E27FC236}">
                <a16:creationId xmlns:a16="http://schemas.microsoft.com/office/drawing/2014/main" id="{811D7177-4EDC-F646-8C5F-311414D4A0EA}"/>
              </a:ext>
            </a:extLst>
          </p:cNvPr>
          <p:cNvSpPr/>
          <p:nvPr/>
        </p:nvSpPr>
        <p:spPr>
          <a:xfrm rot="7052065" flipV="1">
            <a:off x="9391445" y="1633181"/>
            <a:ext cx="1828674" cy="979556"/>
          </a:xfrm>
          <a:prstGeom prst="rightArrow">
            <a:avLst>
              <a:gd name="adj1" fmla="val 57980"/>
              <a:gd name="adj2" fmla="val 50000"/>
            </a:avLst>
          </a:prstGeom>
          <a:solidFill>
            <a:srgbClr val="FFFFFF">
              <a:alpha val="69804"/>
            </a:srgbClr>
          </a:solidFill>
          <a:ln>
            <a:solidFill>
              <a:schemeClr val="tx1"/>
            </a:solidFill>
          </a:ln>
          <a:scene3d>
            <a:camera prst="orthographicFront">
              <a:rot lat="1800000" lon="3000000" rev="108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Along-front flow</a:t>
            </a:r>
          </a:p>
        </p:txBody>
      </p:sp>
      <p:sp>
        <p:nvSpPr>
          <p:cNvPr id="2" name="TextBox 1">
            <a:extLst>
              <a:ext uri="{FF2B5EF4-FFF2-40B4-BE49-F238E27FC236}">
                <a16:creationId xmlns:a16="http://schemas.microsoft.com/office/drawing/2014/main" id="{D6EF93A8-D3EE-2543-AA3B-743AA3DF8C93}"/>
              </a:ext>
            </a:extLst>
          </p:cNvPr>
          <p:cNvSpPr txBox="1"/>
          <p:nvPr/>
        </p:nvSpPr>
        <p:spPr>
          <a:xfrm>
            <a:off x="5475387" y="2798183"/>
            <a:ext cx="985907" cy="276999"/>
          </a:xfrm>
          <a:prstGeom prst="rect">
            <a:avLst/>
          </a:prstGeom>
          <a:noFill/>
        </p:spPr>
        <p:txBody>
          <a:bodyPr wrap="square" rtlCol="0">
            <a:spAutoFit/>
          </a:bodyPr>
          <a:lstStyle/>
          <a:p>
            <a:pPr algn="ctr"/>
            <a:r>
              <a:rPr lang="en-US" sz="1200" dirty="0">
                <a:latin typeface="Avenir Book" panose="02000503020000020003" pitchFamily="2" charset="0"/>
              </a:rPr>
              <a:t>Low </a:t>
            </a:r>
            <a:r>
              <a:rPr lang="en-US" sz="1200" dirty="0" err="1">
                <a:latin typeface="Avenir Book" panose="02000503020000020003" pitchFamily="2" charset="0"/>
              </a:rPr>
              <a:t>Chl</a:t>
            </a:r>
            <a:r>
              <a:rPr lang="en-US" sz="1200" dirty="0">
                <a:latin typeface="Avenir Book" panose="02000503020000020003" pitchFamily="2" charset="0"/>
              </a:rPr>
              <a:t>-a</a:t>
            </a:r>
          </a:p>
        </p:txBody>
      </p:sp>
      <p:sp>
        <p:nvSpPr>
          <p:cNvPr id="14" name="TextBox 13">
            <a:extLst>
              <a:ext uri="{FF2B5EF4-FFF2-40B4-BE49-F238E27FC236}">
                <a16:creationId xmlns:a16="http://schemas.microsoft.com/office/drawing/2014/main" id="{663E9EAF-A100-BC49-8CE2-BDE5A7B72D34}"/>
              </a:ext>
            </a:extLst>
          </p:cNvPr>
          <p:cNvSpPr txBox="1"/>
          <p:nvPr/>
        </p:nvSpPr>
        <p:spPr>
          <a:xfrm>
            <a:off x="6809115" y="2675073"/>
            <a:ext cx="985907" cy="276999"/>
          </a:xfrm>
          <a:prstGeom prst="rect">
            <a:avLst/>
          </a:prstGeom>
          <a:noFill/>
        </p:spPr>
        <p:txBody>
          <a:bodyPr wrap="square" rtlCol="0">
            <a:spAutoFit/>
          </a:bodyPr>
          <a:lstStyle/>
          <a:p>
            <a:pPr algn="ctr"/>
            <a:r>
              <a:rPr lang="en-US" sz="1200" dirty="0">
                <a:latin typeface="Avenir Book" panose="02000503020000020003" pitchFamily="2" charset="0"/>
              </a:rPr>
              <a:t>High </a:t>
            </a:r>
            <a:r>
              <a:rPr lang="en-US" sz="1200" dirty="0" err="1">
                <a:latin typeface="Avenir Book" panose="02000503020000020003" pitchFamily="2" charset="0"/>
              </a:rPr>
              <a:t>Chl</a:t>
            </a:r>
            <a:r>
              <a:rPr lang="en-US" sz="1200" dirty="0">
                <a:latin typeface="Avenir Book" panose="02000503020000020003" pitchFamily="2" charset="0"/>
              </a:rPr>
              <a:t>-a</a:t>
            </a:r>
          </a:p>
        </p:txBody>
      </p:sp>
      <p:sp>
        <p:nvSpPr>
          <p:cNvPr id="15" name="TextBox 14">
            <a:extLst>
              <a:ext uri="{FF2B5EF4-FFF2-40B4-BE49-F238E27FC236}">
                <a16:creationId xmlns:a16="http://schemas.microsoft.com/office/drawing/2014/main" id="{E2149467-CC14-5847-BBB2-4D384D6DFB93}"/>
              </a:ext>
            </a:extLst>
          </p:cNvPr>
          <p:cNvSpPr txBox="1"/>
          <p:nvPr/>
        </p:nvSpPr>
        <p:spPr>
          <a:xfrm>
            <a:off x="8785341" y="2898537"/>
            <a:ext cx="772927" cy="276999"/>
          </a:xfrm>
          <a:prstGeom prst="rect">
            <a:avLst/>
          </a:prstGeom>
          <a:noFill/>
        </p:spPr>
        <p:txBody>
          <a:bodyPr wrap="square" rtlCol="0">
            <a:spAutoFit/>
          </a:bodyPr>
          <a:lstStyle/>
          <a:p>
            <a:r>
              <a:rPr lang="en-US" sz="1200" dirty="0">
                <a:latin typeface="Avenir Book" panose="02000503020000020003" pitchFamily="2" charset="0"/>
              </a:rPr>
              <a:t>Warmer</a:t>
            </a:r>
          </a:p>
        </p:txBody>
      </p:sp>
      <p:sp>
        <p:nvSpPr>
          <p:cNvPr id="16" name="TextBox 15">
            <a:extLst>
              <a:ext uri="{FF2B5EF4-FFF2-40B4-BE49-F238E27FC236}">
                <a16:creationId xmlns:a16="http://schemas.microsoft.com/office/drawing/2014/main" id="{091A31E6-F18E-6D4E-A577-FA6F2AE06E9E}"/>
              </a:ext>
            </a:extLst>
          </p:cNvPr>
          <p:cNvSpPr txBox="1"/>
          <p:nvPr/>
        </p:nvSpPr>
        <p:spPr>
          <a:xfrm>
            <a:off x="9923633" y="2718714"/>
            <a:ext cx="744365" cy="276999"/>
          </a:xfrm>
          <a:prstGeom prst="rect">
            <a:avLst/>
          </a:prstGeom>
          <a:noFill/>
        </p:spPr>
        <p:txBody>
          <a:bodyPr wrap="square" rtlCol="0">
            <a:spAutoFit/>
          </a:bodyPr>
          <a:lstStyle/>
          <a:p>
            <a:pPr algn="ctr"/>
            <a:r>
              <a:rPr lang="en-US" sz="1200" dirty="0">
                <a:latin typeface="Avenir Book" panose="02000503020000020003" pitchFamily="2" charset="0"/>
              </a:rPr>
              <a:t>Cooler</a:t>
            </a:r>
          </a:p>
        </p:txBody>
      </p:sp>
      <p:cxnSp>
        <p:nvCxnSpPr>
          <p:cNvPr id="5" name="Straight Connector 4">
            <a:extLst>
              <a:ext uri="{FF2B5EF4-FFF2-40B4-BE49-F238E27FC236}">
                <a16:creationId xmlns:a16="http://schemas.microsoft.com/office/drawing/2014/main" id="{5ADAAA01-D3E5-E542-B1D4-8B0A5B6E1E4C}"/>
              </a:ext>
            </a:extLst>
          </p:cNvPr>
          <p:cNvCxnSpPr>
            <a:cxnSpLocks/>
          </p:cNvCxnSpPr>
          <p:nvPr/>
        </p:nvCxnSpPr>
        <p:spPr>
          <a:xfrm>
            <a:off x="5418816" y="2619195"/>
            <a:ext cx="0" cy="2384300"/>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98F3B-F3BC-DA42-98C8-920B583F661D}"/>
              </a:ext>
            </a:extLst>
          </p:cNvPr>
          <p:cNvCxnSpPr>
            <a:cxnSpLocks/>
          </p:cNvCxnSpPr>
          <p:nvPr/>
        </p:nvCxnSpPr>
        <p:spPr>
          <a:xfrm>
            <a:off x="9733081" y="2619195"/>
            <a:ext cx="0" cy="2384300"/>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5264FBB-004E-FB9E-388D-E4DE680A5EE9}"/>
              </a:ext>
            </a:extLst>
          </p:cNvPr>
          <p:cNvSpPr txBox="1"/>
          <p:nvPr/>
        </p:nvSpPr>
        <p:spPr>
          <a:xfrm>
            <a:off x="532474" y="1627610"/>
            <a:ext cx="4421452" cy="3477875"/>
          </a:xfrm>
          <a:prstGeom prst="rect">
            <a:avLst/>
          </a:prstGeom>
          <a:noFill/>
        </p:spPr>
        <p:txBody>
          <a:bodyPr wrap="square" rtlCol="0">
            <a:spAutoFit/>
          </a:bodyPr>
          <a:lstStyle/>
          <a:p>
            <a:pPr marL="457200" indent="-457200">
              <a:buFont typeface="+mj-lt"/>
              <a:buAutoNum type="arabicPeriod"/>
            </a:pPr>
            <a:r>
              <a:rPr lang="en-US" sz="2200" dirty="0">
                <a:latin typeface="Avenir Book" panose="02000503020000020003" pitchFamily="2" charset="0"/>
              </a:rPr>
              <a:t>Axis of patchiness</a:t>
            </a:r>
          </a:p>
          <a:p>
            <a:pPr marL="914400" lvl="1" indent="-457200">
              <a:buFont typeface="Arial" panose="020B0604020202020204" pitchFamily="34" charset="0"/>
              <a:buChar char="•"/>
            </a:pPr>
            <a:r>
              <a:rPr lang="en-US" sz="2200" dirty="0">
                <a:latin typeface="Avenir Book" panose="02000503020000020003" pitchFamily="2" charset="0"/>
              </a:rPr>
              <a:t>Along the front </a:t>
            </a:r>
          </a:p>
          <a:p>
            <a:pPr marL="914400" lvl="1" indent="-457200">
              <a:buFont typeface="Arial" panose="020B0604020202020204" pitchFamily="34" charset="0"/>
              <a:buChar char="•"/>
            </a:pPr>
            <a:r>
              <a:rPr lang="en-US" sz="2200" dirty="0">
                <a:latin typeface="Avenir Book" panose="02000503020000020003" pitchFamily="2" charset="0"/>
              </a:rPr>
              <a:t>Across the front</a:t>
            </a:r>
          </a:p>
          <a:p>
            <a:pPr lvl="1"/>
            <a:endParaRPr lang="en-US" sz="2200" dirty="0">
              <a:latin typeface="Avenir Book" panose="02000503020000020003" pitchFamily="2" charset="0"/>
            </a:endParaRPr>
          </a:p>
          <a:p>
            <a:pPr marL="457200" indent="-457200">
              <a:buFont typeface="+mj-lt"/>
              <a:buAutoNum type="arabicPeriod"/>
            </a:pPr>
            <a:r>
              <a:rPr lang="en-US" sz="2200" dirty="0">
                <a:latin typeface="Avenir Book" panose="02000503020000020003" pitchFamily="2" charset="0"/>
              </a:rPr>
              <a:t>Dimensions / Resolution</a:t>
            </a:r>
          </a:p>
          <a:p>
            <a:pPr marL="914400" lvl="1" indent="-457200">
              <a:buFont typeface="Arial" panose="020B0604020202020204" pitchFamily="34" charset="0"/>
              <a:buChar char="•"/>
            </a:pPr>
            <a:r>
              <a:rPr lang="en-US" sz="2200" dirty="0">
                <a:latin typeface="Avenir Book" panose="02000503020000020003" pitchFamily="2" charset="0"/>
              </a:rPr>
              <a:t>Space</a:t>
            </a:r>
          </a:p>
          <a:p>
            <a:pPr marL="1371600" lvl="2" indent="-457200">
              <a:buFont typeface="Arial" panose="020B0604020202020204" pitchFamily="34" charset="0"/>
              <a:buChar char="•"/>
            </a:pPr>
            <a:r>
              <a:rPr lang="en-US" sz="2200" dirty="0">
                <a:latin typeface="Avenir Book" panose="02000503020000020003" pitchFamily="2" charset="0"/>
              </a:rPr>
              <a:t>Horizontal</a:t>
            </a:r>
          </a:p>
          <a:p>
            <a:pPr marL="1371600" lvl="2" indent="-457200">
              <a:buFont typeface="Arial" panose="020B0604020202020204" pitchFamily="34" charset="0"/>
              <a:buChar char="•"/>
            </a:pPr>
            <a:r>
              <a:rPr lang="en-US" sz="2200" dirty="0">
                <a:latin typeface="Avenir Book" panose="02000503020000020003" pitchFamily="2" charset="0"/>
              </a:rPr>
              <a:t>Vertical</a:t>
            </a:r>
          </a:p>
          <a:p>
            <a:pPr marL="914400" lvl="1" indent="-457200">
              <a:buFont typeface="Arial" panose="020B0604020202020204" pitchFamily="34" charset="0"/>
              <a:buChar char="•"/>
            </a:pPr>
            <a:r>
              <a:rPr lang="en-US" sz="2200" dirty="0">
                <a:latin typeface="Avenir Book" panose="02000503020000020003" pitchFamily="2" charset="0"/>
              </a:rPr>
              <a:t>Time</a:t>
            </a:r>
          </a:p>
          <a:p>
            <a:pPr marL="914400" lvl="1" indent="-457200">
              <a:buFont typeface="Arial" panose="020B0604020202020204" pitchFamily="34" charset="0"/>
              <a:buChar char="•"/>
            </a:pPr>
            <a:r>
              <a:rPr lang="en-US" sz="2200" dirty="0">
                <a:latin typeface="Avenir Book" panose="02000503020000020003" pitchFamily="2" charset="0"/>
              </a:rPr>
              <a:t>Taxonomic</a:t>
            </a:r>
          </a:p>
        </p:txBody>
      </p:sp>
    </p:spTree>
    <p:custDataLst>
      <p:tags r:id="rId1"/>
    </p:custDataLst>
    <p:extLst>
      <p:ext uri="{BB962C8B-B14F-4D97-AF65-F5344CB8AC3E}">
        <p14:creationId xmlns:p14="http://schemas.microsoft.com/office/powerpoint/2010/main" val="2629970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0FFFFE2-97FD-5DB9-3CD0-635FFDB04D41}"/>
              </a:ext>
            </a:extLst>
          </p:cNvPr>
          <p:cNvPicPr>
            <a:picLocks noChangeAspect="1"/>
          </p:cNvPicPr>
          <p:nvPr/>
        </p:nvPicPr>
        <p:blipFill rotWithShape="1">
          <a:blip r:embed="rId3"/>
          <a:srcRect b="5352"/>
          <a:stretch/>
        </p:blipFill>
        <p:spPr>
          <a:xfrm>
            <a:off x="4445357" y="183522"/>
            <a:ext cx="7464427" cy="6492240"/>
          </a:xfrm>
          <a:prstGeom prst="rect">
            <a:avLst/>
          </a:prstGeom>
        </p:spPr>
      </p:pic>
      <p:sp>
        <p:nvSpPr>
          <p:cNvPr id="5" name="Slide Number Placeholder 3">
            <a:extLst>
              <a:ext uri="{FF2B5EF4-FFF2-40B4-BE49-F238E27FC236}">
                <a16:creationId xmlns:a16="http://schemas.microsoft.com/office/drawing/2014/main" id="{83B3F07C-DC98-AAE8-D884-BBADA733862D}"/>
              </a:ext>
            </a:extLst>
          </p:cNvPr>
          <p:cNvSpPr>
            <a:spLocks noGrp="1"/>
          </p:cNvSpPr>
          <p:nvPr>
            <p:ph type="sldNum" sz="quarter" idx="12"/>
          </p:nvPr>
        </p:nvSpPr>
        <p:spPr>
          <a:xfrm>
            <a:off x="9448800" y="3175"/>
            <a:ext cx="2743200" cy="365125"/>
          </a:xfrm>
        </p:spPr>
        <p:txBody>
          <a:bodyPr/>
          <a:lstStyle/>
          <a:p>
            <a:fld id="{FC9F44F7-003B-7845-A73C-08F738A712E4}" type="slidenum">
              <a:rPr lang="en-US" smtClean="0"/>
              <a:t>40</a:t>
            </a:fld>
            <a:endParaRPr lang="en-US"/>
          </a:p>
        </p:txBody>
      </p:sp>
      <p:pic>
        <p:nvPicPr>
          <p:cNvPr id="6" name="Picture 2" descr="Plankton And Karen Zooplankton PNG, Clipart, Artwork, Black And White,  Copepod, Detritivore, Drawing Free PNG Download">
            <a:extLst>
              <a:ext uri="{FF2B5EF4-FFF2-40B4-BE49-F238E27FC236}">
                <a16:creationId xmlns:a16="http://schemas.microsoft.com/office/drawing/2014/main" id="{DD0CD550-48FF-0B41-C212-0255654D224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a:off x="4625215" y="4056846"/>
            <a:ext cx="407429" cy="3486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lankton And Karen Zooplankton PNG, Clipart, Artwork, Black And White,  Copepod, Detritivore, Drawing Free PNG Download">
            <a:extLst>
              <a:ext uri="{FF2B5EF4-FFF2-40B4-BE49-F238E27FC236}">
                <a16:creationId xmlns:a16="http://schemas.microsoft.com/office/drawing/2014/main" id="{BF2BB99C-8BE8-41A5-93BA-BD8A000A9C84}"/>
              </a:ext>
            </a:extLst>
          </p:cNvPr>
          <p:cNvPicPr>
            <a:picLocks noChangeAspect="1" noChangeArrowheads="1"/>
          </p:cNvPicPr>
          <p:nvPr/>
        </p:nvPicPr>
        <p:blipFill>
          <a:blip r:embed="rId4">
            <a:extLst>
              <a:ext uri="{BEBA8EAE-BF5A-486C-A8C5-ECC9F3942E4B}">
                <a14:imgProps xmlns:a14="http://schemas.microsoft.com/office/drawing/2010/main">
                  <a14:imgLayer r:embed="rId6">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a:off x="4445357" y="2831206"/>
            <a:ext cx="407430" cy="34867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lankton And Karen Zooplankton PNG, Clipart, Artwork, Black And White,  Copepod, Detritivore, Drawing Free PNG Download">
            <a:extLst>
              <a:ext uri="{FF2B5EF4-FFF2-40B4-BE49-F238E27FC236}">
                <a16:creationId xmlns:a16="http://schemas.microsoft.com/office/drawing/2014/main" id="{596C5146-E9D9-80F3-7843-E86BA96C3881}"/>
              </a:ext>
            </a:extLst>
          </p:cNvPr>
          <p:cNvPicPr>
            <a:picLocks noChangeAspect="1" noChangeArrowheads="1"/>
          </p:cNvPicPr>
          <p:nvPr/>
        </p:nvPicPr>
        <p:blipFill>
          <a:blip r:embed="rId4">
            <a:extLst>
              <a:ext uri="{BEBA8EAE-BF5A-486C-A8C5-ECC9F3942E4B}">
                <a14:imgProps xmlns:a14="http://schemas.microsoft.com/office/drawing/2010/main">
                  <a14:imgLayer r:embed="rId7">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a:off x="4914138" y="2817019"/>
            <a:ext cx="407429" cy="3486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lankton And Karen Zooplankton PNG, Clipart, Artwork, Black And White,  Copepod, Detritivore, Drawing Free PNG Download">
            <a:extLst>
              <a:ext uri="{FF2B5EF4-FFF2-40B4-BE49-F238E27FC236}">
                <a16:creationId xmlns:a16="http://schemas.microsoft.com/office/drawing/2014/main" id="{475F14F4-3C42-3E21-16C9-9A3A903E5ABF}"/>
              </a:ext>
            </a:extLst>
          </p:cNvPr>
          <p:cNvPicPr>
            <a:picLocks noChangeAspect="1" noChangeArrowheads="1"/>
          </p:cNvPicPr>
          <p:nvPr/>
        </p:nvPicPr>
        <p:blipFill>
          <a:blip r:embed="rId4">
            <a:extLst>
              <a:ext uri="{BEBA8EAE-BF5A-486C-A8C5-ECC9F3942E4B}">
                <a14:imgProps xmlns:a14="http://schemas.microsoft.com/office/drawing/2010/main">
                  <a14:imgLayer r:embed="rId8">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rot="1837586">
            <a:off x="5348279" y="2766146"/>
            <a:ext cx="407429" cy="34867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Plankton And Karen Zooplankton PNG, Clipart, Artwork, Black And White,  Copepod, Detritivore, Drawing Free PNG Download">
            <a:extLst>
              <a:ext uri="{FF2B5EF4-FFF2-40B4-BE49-F238E27FC236}">
                <a16:creationId xmlns:a16="http://schemas.microsoft.com/office/drawing/2014/main" id="{6F0CEE25-6456-C3E2-769F-268117DD8D56}"/>
              </a:ext>
            </a:extLst>
          </p:cNvPr>
          <p:cNvPicPr>
            <a:picLocks noChangeAspect="1" noChangeArrowheads="1"/>
          </p:cNvPicPr>
          <p:nvPr/>
        </p:nvPicPr>
        <p:blipFill>
          <a:blip r:embed="rId4">
            <a:extLst>
              <a:ext uri="{BEBA8EAE-BF5A-486C-A8C5-ECC9F3942E4B}">
                <a14:imgProps xmlns:a14="http://schemas.microsoft.com/office/drawing/2010/main">
                  <a14:imgLayer r:embed="rId6">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rot="1837586">
            <a:off x="5318003" y="1254813"/>
            <a:ext cx="407429" cy="3486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Plankton And Karen Zooplankton PNG, Clipart, Artwork, Black And White,  Copepod, Detritivore, Drawing Free PNG Download">
            <a:extLst>
              <a:ext uri="{FF2B5EF4-FFF2-40B4-BE49-F238E27FC236}">
                <a16:creationId xmlns:a16="http://schemas.microsoft.com/office/drawing/2014/main" id="{4DF7E5AA-3E82-207E-9B5D-6A7C3F8B7FC8}"/>
              </a:ext>
            </a:extLst>
          </p:cNvPr>
          <p:cNvPicPr>
            <a:picLocks noChangeAspect="1" noChangeArrowheads="1"/>
          </p:cNvPicPr>
          <p:nvPr/>
        </p:nvPicPr>
        <p:blipFill>
          <a:blip r:embed="rId4">
            <a:extLst>
              <a:ext uri="{BEBA8EAE-BF5A-486C-A8C5-ECC9F3942E4B}">
                <a14:imgProps xmlns:a14="http://schemas.microsoft.com/office/drawing/2010/main">
                  <a14:imgLayer r:embed="rId9">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a:off x="6214008" y="1940232"/>
            <a:ext cx="407429" cy="34867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Plankton And Karen Zooplankton PNG, Clipart, Artwork, Black And White,  Copepod, Detritivore, Drawing Free PNG Download">
            <a:extLst>
              <a:ext uri="{FF2B5EF4-FFF2-40B4-BE49-F238E27FC236}">
                <a16:creationId xmlns:a16="http://schemas.microsoft.com/office/drawing/2014/main" id="{27062BE3-351E-60F2-9CB5-FEFE8FAD6C11}"/>
              </a:ext>
            </a:extLst>
          </p:cNvPr>
          <p:cNvPicPr>
            <a:picLocks noChangeAspect="1" noChangeArrowheads="1"/>
          </p:cNvPicPr>
          <p:nvPr/>
        </p:nvPicPr>
        <p:blipFill>
          <a:blip r:embed="rId4">
            <a:extLst>
              <a:ext uri="{BEBA8EAE-BF5A-486C-A8C5-ECC9F3942E4B}">
                <a14:imgProps xmlns:a14="http://schemas.microsoft.com/office/drawing/2010/main">
                  <a14:imgLayer r:embed="rId10">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rot="1983079">
            <a:off x="6586626" y="873525"/>
            <a:ext cx="407430" cy="34867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A close-up of a plant&#10;&#10;Description automatically generated with low confidence">
            <a:extLst>
              <a:ext uri="{FF2B5EF4-FFF2-40B4-BE49-F238E27FC236}">
                <a16:creationId xmlns:a16="http://schemas.microsoft.com/office/drawing/2014/main" id="{FDBC8213-7790-E54A-7E85-A4FCCBE0F994}"/>
              </a:ext>
            </a:extLst>
          </p:cNvPr>
          <p:cNvPicPr>
            <a:picLocks noChangeAspect="1"/>
          </p:cNvPicPr>
          <p:nvPr/>
        </p:nvPicPr>
        <p:blipFill>
          <a:blip r:embed="rId11"/>
          <a:stretch>
            <a:fillRect/>
          </a:stretch>
        </p:blipFill>
        <p:spPr>
          <a:xfrm>
            <a:off x="7105528" y="3119868"/>
            <a:ext cx="338461" cy="322215"/>
          </a:xfrm>
          <a:prstGeom prst="rect">
            <a:avLst/>
          </a:prstGeom>
        </p:spPr>
      </p:pic>
      <p:pic>
        <p:nvPicPr>
          <p:cNvPr id="37" name="Picture 36" descr="A close-up of a plant&#10;&#10;Description automatically generated with low confidence">
            <a:extLst>
              <a:ext uri="{FF2B5EF4-FFF2-40B4-BE49-F238E27FC236}">
                <a16:creationId xmlns:a16="http://schemas.microsoft.com/office/drawing/2014/main" id="{5B270FB3-FF73-6529-F410-662485D91058}"/>
              </a:ext>
            </a:extLst>
          </p:cNvPr>
          <p:cNvPicPr>
            <a:picLocks noChangeAspect="1"/>
          </p:cNvPicPr>
          <p:nvPr/>
        </p:nvPicPr>
        <p:blipFill>
          <a:blip r:embed="rId11"/>
          <a:stretch>
            <a:fillRect/>
          </a:stretch>
        </p:blipFill>
        <p:spPr>
          <a:xfrm rot="1912095">
            <a:off x="7239341" y="4200270"/>
            <a:ext cx="338461" cy="322215"/>
          </a:xfrm>
          <a:prstGeom prst="rect">
            <a:avLst/>
          </a:prstGeom>
        </p:spPr>
      </p:pic>
      <p:pic>
        <p:nvPicPr>
          <p:cNvPr id="38" name="Picture 37" descr="A close-up of a plant&#10;&#10;Description automatically generated with low confidence">
            <a:extLst>
              <a:ext uri="{FF2B5EF4-FFF2-40B4-BE49-F238E27FC236}">
                <a16:creationId xmlns:a16="http://schemas.microsoft.com/office/drawing/2014/main" id="{91D9F92A-100B-F1FA-EAE4-DEC131F06053}"/>
              </a:ext>
            </a:extLst>
          </p:cNvPr>
          <p:cNvPicPr>
            <a:picLocks noChangeAspect="1"/>
          </p:cNvPicPr>
          <p:nvPr/>
        </p:nvPicPr>
        <p:blipFill>
          <a:blip r:embed="rId11"/>
          <a:stretch>
            <a:fillRect/>
          </a:stretch>
        </p:blipFill>
        <p:spPr>
          <a:xfrm>
            <a:off x="7454412" y="3921496"/>
            <a:ext cx="338461" cy="322215"/>
          </a:xfrm>
          <a:prstGeom prst="rect">
            <a:avLst/>
          </a:prstGeom>
        </p:spPr>
      </p:pic>
      <p:pic>
        <p:nvPicPr>
          <p:cNvPr id="39" name="Picture 38" descr="A close-up of a plant&#10;&#10;Description automatically generated with low confidence">
            <a:extLst>
              <a:ext uri="{FF2B5EF4-FFF2-40B4-BE49-F238E27FC236}">
                <a16:creationId xmlns:a16="http://schemas.microsoft.com/office/drawing/2014/main" id="{DDEC6198-1635-4F7B-F092-371497C09493}"/>
              </a:ext>
            </a:extLst>
          </p:cNvPr>
          <p:cNvPicPr>
            <a:picLocks noChangeAspect="1"/>
          </p:cNvPicPr>
          <p:nvPr/>
        </p:nvPicPr>
        <p:blipFill>
          <a:blip r:embed="rId11"/>
          <a:stretch>
            <a:fillRect/>
          </a:stretch>
        </p:blipFill>
        <p:spPr>
          <a:xfrm>
            <a:off x="7443989" y="3064391"/>
            <a:ext cx="338461" cy="322215"/>
          </a:xfrm>
          <a:prstGeom prst="rect">
            <a:avLst/>
          </a:prstGeom>
        </p:spPr>
      </p:pic>
      <p:pic>
        <p:nvPicPr>
          <p:cNvPr id="40" name="Picture 39" descr="A close-up of a plant&#10;&#10;Description automatically generated with low confidence">
            <a:extLst>
              <a:ext uri="{FF2B5EF4-FFF2-40B4-BE49-F238E27FC236}">
                <a16:creationId xmlns:a16="http://schemas.microsoft.com/office/drawing/2014/main" id="{2CA02C2D-3455-0760-6CCE-2F3353F1639A}"/>
              </a:ext>
            </a:extLst>
          </p:cNvPr>
          <p:cNvPicPr>
            <a:picLocks noChangeAspect="1"/>
          </p:cNvPicPr>
          <p:nvPr/>
        </p:nvPicPr>
        <p:blipFill>
          <a:blip r:embed="rId11"/>
          <a:stretch>
            <a:fillRect/>
          </a:stretch>
        </p:blipFill>
        <p:spPr>
          <a:xfrm rot="1379503">
            <a:off x="7939774" y="3747788"/>
            <a:ext cx="338461" cy="322215"/>
          </a:xfrm>
          <a:prstGeom prst="rect">
            <a:avLst/>
          </a:prstGeom>
        </p:spPr>
      </p:pic>
      <p:pic>
        <p:nvPicPr>
          <p:cNvPr id="42" name="Picture 41" descr="A close-up of a plant&#10;&#10;Description automatically generated with low confidence">
            <a:extLst>
              <a:ext uri="{FF2B5EF4-FFF2-40B4-BE49-F238E27FC236}">
                <a16:creationId xmlns:a16="http://schemas.microsoft.com/office/drawing/2014/main" id="{635C4687-BBE1-AB5F-4B90-CCF5A89A866B}"/>
              </a:ext>
            </a:extLst>
          </p:cNvPr>
          <p:cNvPicPr>
            <a:picLocks noChangeAspect="1"/>
          </p:cNvPicPr>
          <p:nvPr/>
        </p:nvPicPr>
        <p:blipFill>
          <a:blip r:embed="rId11"/>
          <a:stretch>
            <a:fillRect/>
          </a:stretch>
        </p:blipFill>
        <p:spPr>
          <a:xfrm>
            <a:off x="6102098" y="1271655"/>
            <a:ext cx="338461" cy="322215"/>
          </a:xfrm>
          <a:prstGeom prst="rect">
            <a:avLst/>
          </a:prstGeom>
        </p:spPr>
      </p:pic>
      <p:pic>
        <p:nvPicPr>
          <p:cNvPr id="43" name="Picture 42" descr="A close-up of a plant&#10;&#10;Description automatically generated with low confidence">
            <a:extLst>
              <a:ext uri="{FF2B5EF4-FFF2-40B4-BE49-F238E27FC236}">
                <a16:creationId xmlns:a16="http://schemas.microsoft.com/office/drawing/2014/main" id="{22B36087-E566-CBD9-678A-13E9112D1842}"/>
              </a:ext>
            </a:extLst>
          </p:cNvPr>
          <p:cNvPicPr>
            <a:picLocks noChangeAspect="1"/>
          </p:cNvPicPr>
          <p:nvPr/>
        </p:nvPicPr>
        <p:blipFill>
          <a:blip r:embed="rId11"/>
          <a:stretch>
            <a:fillRect/>
          </a:stretch>
        </p:blipFill>
        <p:spPr>
          <a:xfrm>
            <a:off x="5875547" y="2953361"/>
            <a:ext cx="338461" cy="322215"/>
          </a:xfrm>
          <a:prstGeom prst="rect">
            <a:avLst/>
          </a:prstGeom>
        </p:spPr>
      </p:pic>
      <p:pic>
        <p:nvPicPr>
          <p:cNvPr id="44" name="Picture 43" descr="A close-up of a plant&#10;&#10;Description automatically generated with low confidence">
            <a:extLst>
              <a:ext uri="{FF2B5EF4-FFF2-40B4-BE49-F238E27FC236}">
                <a16:creationId xmlns:a16="http://schemas.microsoft.com/office/drawing/2014/main" id="{B9AFDC3B-986C-782B-CAC8-F79F9A5C2FAE}"/>
              </a:ext>
            </a:extLst>
          </p:cNvPr>
          <p:cNvPicPr>
            <a:picLocks noChangeAspect="1"/>
          </p:cNvPicPr>
          <p:nvPr/>
        </p:nvPicPr>
        <p:blipFill>
          <a:blip r:embed="rId11"/>
          <a:stretch>
            <a:fillRect/>
          </a:stretch>
        </p:blipFill>
        <p:spPr>
          <a:xfrm rot="2960822">
            <a:off x="6220797" y="2731654"/>
            <a:ext cx="338461" cy="322215"/>
          </a:xfrm>
          <a:prstGeom prst="rect">
            <a:avLst/>
          </a:prstGeom>
        </p:spPr>
      </p:pic>
      <p:pic>
        <p:nvPicPr>
          <p:cNvPr id="45" name="Picture 44" descr="A close-up of a plant&#10;&#10;Description automatically generated with low confidence">
            <a:extLst>
              <a:ext uri="{FF2B5EF4-FFF2-40B4-BE49-F238E27FC236}">
                <a16:creationId xmlns:a16="http://schemas.microsoft.com/office/drawing/2014/main" id="{F8FCC9DE-D5AC-66B7-24F6-85AA87478EFC}"/>
              </a:ext>
            </a:extLst>
          </p:cNvPr>
          <p:cNvPicPr>
            <a:picLocks noChangeAspect="1"/>
          </p:cNvPicPr>
          <p:nvPr/>
        </p:nvPicPr>
        <p:blipFill>
          <a:blip r:embed="rId11"/>
          <a:stretch>
            <a:fillRect/>
          </a:stretch>
        </p:blipFill>
        <p:spPr>
          <a:xfrm rot="2556719">
            <a:off x="6387489" y="3478663"/>
            <a:ext cx="338461" cy="322215"/>
          </a:xfrm>
          <a:prstGeom prst="rect">
            <a:avLst/>
          </a:prstGeom>
        </p:spPr>
      </p:pic>
      <p:pic>
        <p:nvPicPr>
          <p:cNvPr id="46" name="Picture 45" descr="A close-up of a plant&#10;&#10;Description automatically generated with low confidence">
            <a:extLst>
              <a:ext uri="{FF2B5EF4-FFF2-40B4-BE49-F238E27FC236}">
                <a16:creationId xmlns:a16="http://schemas.microsoft.com/office/drawing/2014/main" id="{5FCC315C-A31B-4B64-9D61-3D5770924B7C}"/>
              </a:ext>
            </a:extLst>
          </p:cNvPr>
          <p:cNvPicPr>
            <a:picLocks noChangeAspect="1"/>
          </p:cNvPicPr>
          <p:nvPr/>
        </p:nvPicPr>
        <p:blipFill>
          <a:blip r:embed="rId11"/>
          <a:stretch>
            <a:fillRect/>
          </a:stretch>
        </p:blipFill>
        <p:spPr>
          <a:xfrm>
            <a:off x="8134030" y="3554569"/>
            <a:ext cx="338461" cy="322215"/>
          </a:xfrm>
          <a:prstGeom prst="rect">
            <a:avLst/>
          </a:prstGeom>
        </p:spPr>
      </p:pic>
      <p:pic>
        <p:nvPicPr>
          <p:cNvPr id="47" name="Picture 46" descr="A close-up of a plant&#10;&#10;Description automatically generated with low confidence">
            <a:extLst>
              <a:ext uri="{FF2B5EF4-FFF2-40B4-BE49-F238E27FC236}">
                <a16:creationId xmlns:a16="http://schemas.microsoft.com/office/drawing/2014/main" id="{01E3559B-084D-2FB4-CFDE-B7A9A3889DD0}"/>
              </a:ext>
            </a:extLst>
          </p:cNvPr>
          <p:cNvPicPr>
            <a:picLocks noChangeAspect="1"/>
          </p:cNvPicPr>
          <p:nvPr/>
        </p:nvPicPr>
        <p:blipFill>
          <a:blip r:embed="rId11"/>
          <a:stretch>
            <a:fillRect/>
          </a:stretch>
        </p:blipFill>
        <p:spPr>
          <a:xfrm>
            <a:off x="8564140" y="4359612"/>
            <a:ext cx="785994" cy="748266"/>
          </a:xfrm>
          <a:prstGeom prst="rect">
            <a:avLst/>
          </a:prstGeom>
        </p:spPr>
      </p:pic>
      <p:pic>
        <p:nvPicPr>
          <p:cNvPr id="48" name="Picture 2" descr="Plankton And Karen Zooplankton PNG, Clipart, Artwork, Black And White,  Copepod, Detritivore, Drawing Free PNG Download">
            <a:extLst>
              <a:ext uri="{FF2B5EF4-FFF2-40B4-BE49-F238E27FC236}">
                <a16:creationId xmlns:a16="http://schemas.microsoft.com/office/drawing/2014/main" id="{DC73641B-AB94-24A2-D03F-29571396EC57}"/>
              </a:ext>
            </a:extLst>
          </p:cNvPr>
          <p:cNvPicPr>
            <a:picLocks noChangeAspect="1" noChangeArrowheads="1"/>
          </p:cNvPicPr>
          <p:nvPr/>
        </p:nvPicPr>
        <p:blipFill>
          <a:blip r:embed="rId4">
            <a:extLst>
              <a:ext uri="{BEBA8EAE-BF5A-486C-A8C5-ECC9F3942E4B}">
                <a14:imgProps xmlns:a14="http://schemas.microsoft.com/office/drawing/2010/main">
                  <a14:imgLayer r:embed="rId12">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rot="1983079">
            <a:off x="8539920" y="5044078"/>
            <a:ext cx="665228" cy="569293"/>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84AFC60-6FF3-06C4-A80D-3D9DB839514F}"/>
              </a:ext>
            </a:extLst>
          </p:cNvPr>
          <p:cNvSpPr txBox="1"/>
          <p:nvPr/>
        </p:nvSpPr>
        <p:spPr>
          <a:xfrm>
            <a:off x="9261048" y="4490825"/>
            <a:ext cx="939424" cy="323165"/>
          </a:xfrm>
          <a:prstGeom prst="rect">
            <a:avLst/>
          </a:prstGeom>
          <a:noFill/>
        </p:spPr>
        <p:txBody>
          <a:bodyPr wrap="none" rtlCol="0">
            <a:spAutoFit/>
          </a:bodyPr>
          <a:lstStyle/>
          <a:p>
            <a:r>
              <a:rPr lang="en-US" sz="1500" dirty="0">
                <a:latin typeface="Avenir Book" panose="02000503020000020003" pitchFamily="2" charset="0"/>
              </a:rPr>
              <a:t>DIATOM</a:t>
            </a:r>
          </a:p>
        </p:txBody>
      </p:sp>
      <p:sp>
        <p:nvSpPr>
          <p:cNvPr id="50" name="TextBox 49">
            <a:extLst>
              <a:ext uri="{FF2B5EF4-FFF2-40B4-BE49-F238E27FC236}">
                <a16:creationId xmlns:a16="http://schemas.microsoft.com/office/drawing/2014/main" id="{C7CC989F-ABA1-3B93-2423-A73C9A3787B0}"/>
              </a:ext>
            </a:extLst>
          </p:cNvPr>
          <p:cNvSpPr txBox="1"/>
          <p:nvPr/>
        </p:nvSpPr>
        <p:spPr>
          <a:xfrm>
            <a:off x="9261048" y="5144059"/>
            <a:ext cx="1117614" cy="323165"/>
          </a:xfrm>
          <a:prstGeom prst="rect">
            <a:avLst/>
          </a:prstGeom>
          <a:noFill/>
        </p:spPr>
        <p:txBody>
          <a:bodyPr wrap="none" rtlCol="0">
            <a:spAutoFit/>
          </a:bodyPr>
          <a:lstStyle/>
          <a:p>
            <a:r>
              <a:rPr lang="en-US" sz="1500" dirty="0">
                <a:latin typeface="Avenir Book" panose="02000503020000020003" pitchFamily="2" charset="0"/>
              </a:rPr>
              <a:t>COPEPOD</a:t>
            </a:r>
          </a:p>
        </p:txBody>
      </p:sp>
      <p:pic>
        <p:nvPicPr>
          <p:cNvPr id="51" name="Picture 2" descr="Plankton And Karen Zooplankton PNG, Clipart, Artwork, Black And White,  Copepod, Detritivore, Drawing Free PNG Download">
            <a:extLst>
              <a:ext uri="{FF2B5EF4-FFF2-40B4-BE49-F238E27FC236}">
                <a16:creationId xmlns:a16="http://schemas.microsoft.com/office/drawing/2014/main" id="{E11D2179-46A5-9325-049F-4FE8A55FE020}"/>
              </a:ext>
            </a:extLst>
          </p:cNvPr>
          <p:cNvPicPr>
            <a:picLocks noChangeAspect="1" noChangeArrowheads="1"/>
          </p:cNvPicPr>
          <p:nvPr/>
        </p:nvPicPr>
        <p:blipFill>
          <a:blip r:embed="rId4">
            <a:extLst>
              <a:ext uri="{BEBA8EAE-BF5A-486C-A8C5-ECC9F3942E4B}">
                <a14:imgProps xmlns:a14="http://schemas.microsoft.com/office/drawing/2010/main">
                  <a14:imgLayer r:embed="rId13">
                    <a14:imgEffect>
                      <a14:backgroundRemoval t="3371" b="89888" l="3709" r="98764">
                        <a14:foregroundMark x1="3846" y1="53772" x2="3846" y2="54575"/>
                        <a14:foregroundMark x1="91758" y1="3371" x2="91758" y2="3371"/>
                        <a14:foregroundMark x1="94505" y1="5297" x2="92857" y2="3371"/>
                        <a14:foregroundMark x1="98427" y1="16055" x2="98764" y2="16854"/>
                        <a14:foregroundMark x1="93544" y1="4494" x2="95084" y2="8140"/>
                        <a14:backgroundMark x1="2747" y1="54414" x2="2747" y2="54414"/>
                        <a14:backgroundMark x1="93956" y1="16212" x2="93956" y2="16212"/>
                        <a14:backgroundMark x1="93544" y1="8989" x2="96978" y2="16854"/>
                      </a14:backgroundRemoval>
                    </a14:imgEffect>
                  </a14:imgLayer>
                </a14:imgProps>
              </a:ext>
              <a:ext uri="{28A0092B-C50C-407E-A947-70E740481C1C}">
                <a14:useLocalDpi xmlns:a14="http://schemas.microsoft.com/office/drawing/2010/main" val="0"/>
              </a:ext>
            </a:extLst>
          </a:blip>
          <a:srcRect/>
          <a:stretch>
            <a:fillRect/>
          </a:stretch>
        </p:blipFill>
        <p:spPr bwMode="auto">
          <a:xfrm rot="2685791">
            <a:off x="6782968" y="3948971"/>
            <a:ext cx="407429" cy="348672"/>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a:extLst>
              <a:ext uri="{FF2B5EF4-FFF2-40B4-BE49-F238E27FC236}">
                <a16:creationId xmlns:a16="http://schemas.microsoft.com/office/drawing/2014/main" id="{9F12BDED-9D2C-593C-5994-B97C4DE2D135}"/>
              </a:ext>
            </a:extLst>
          </p:cNvPr>
          <p:cNvSpPr/>
          <p:nvPr/>
        </p:nvSpPr>
        <p:spPr>
          <a:xfrm>
            <a:off x="8509973" y="4319746"/>
            <a:ext cx="1853813" cy="132546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itle 1">
            <a:extLst>
              <a:ext uri="{FF2B5EF4-FFF2-40B4-BE49-F238E27FC236}">
                <a16:creationId xmlns:a16="http://schemas.microsoft.com/office/drawing/2014/main" id="{63EE4588-0B22-11D3-D1E6-7505E29FC825}"/>
              </a:ext>
            </a:extLst>
          </p:cNvPr>
          <p:cNvSpPr txBox="1">
            <a:spLocks/>
          </p:cNvSpPr>
          <p:nvPr/>
        </p:nvSpPr>
        <p:spPr>
          <a:xfrm>
            <a:off x="841510" y="249778"/>
            <a:ext cx="4011277" cy="23822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a:latin typeface="Avenir Book" panose="02000503020000020003" pitchFamily="2" charset="0"/>
              </a:rPr>
              <a:t>Complex “water mass histories” influence planktonic community structure across the front.</a:t>
            </a:r>
            <a:endParaRPr lang="en-US" sz="2800" dirty="0">
              <a:latin typeface="Avenir Book" panose="02000503020000020003" pitchFamily="2" charset="0"/>
            </a:endParaRPr>
          </a:p>
        </p:txBody>
      </p:sp>
      <p:sp>
        <p:nvSpPr>
          <p:cNvPr id="54" name="Content Placeholder 2">
            <a:extLst>
              <a:ext uri="{FF2B5EF4-FFF2-40B4-BE49-F238E27FC236}">
                <a16:creationId xmlns:a16="http://schemas.microsoft.com/office/drawing/2014/main" id="{913CFEBC-211D-DD0F-4543-4E51F9BED161}"/>
              </a:ext>
            </a:extLst>
          </p:cNvPr>
          <p:cNvSpPr txBox="1">
            <a:spLocks/>
          </p:cNvSpPr>
          <p:nvPr/>
        </p:nvSpPr>
        <p:spPr>
          <a:xfrm>
            <a:off x="838450" y="2614873"/>
            <a:ext cx="3592032" cy="3923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latin typeface="Avenir Book" panose="02000503020000020003" pitchFamily="2" charset="0"/>
              </a:rPr>
              <a:t>Timing matters.</a:t>
            </a:r>
          </a:p>
          <a:p>
            <a:r>
              <a:rPr lang="en-US" sz="1800">
                <a:latin typeface="Avenir Book" panose="02000503020000020003" pitchFamily="2" charset="0"/>
              </a:rPr>
              <a:t>Vertically resolved plankton measurements are needed to investigate further.</a:t>
            </a:r>
          </a:p>
          <a:p>
            <a:r>
              <a:rPr lang="en-US" sz="1800">
                <a:latin typeface="Avenir Book" panose="02000503020000020003" pitchFamily="2" charset="0"/>
              </a:rPr>
              <a:t>But, temperature-salinity properties + trajectories (spatial and temporal) help understand the origins of the water masses at the front.</a:t>
            </a:r>
          </a:p>
          <a:p>
            <a:r>
              <a:rPr lang="en-US" sz="1800">
                <a:latin typeface="Avenir Book" panose="02000503020000020003" pitchFamily="2" charset="0"/>
              </a:rPr>
              <a:t>Future work will investigate spatial structure of additional taxa &amp; planktonic life stages in relation to water mass histories. </a:t>
            </a:r>
            <a:endParaRPr lang="en-US" sz="1800" dirty="0">
              <a:latin typeface="Avenir Book" panose="02000503020000020003" pitchFamily="2" charset="0"/>
            </a:endParaRPr>
          </a:p>
        </p:txBody>
      </p:sp>
      <p:sp>
        <p:nvSpPr>
          <p:cNvPr id="55" name="TextBox 54">
            <a:extLst>
              <a:ext uri="{FF2B5EF4-FFF2-40B4-BE49-F238E27FC236}">
                <a16:creationId xmlns:a16="http://schemas.microsoft.com/office/drawing/2014/main" id="{314004B3-50D5-D37C-FEA1-8A15846A7074}"/>
              </a:ext>
            </a:extLst>
          </p:cNvPr>
          <p:cNvSpPr txBox="1"/>
          <p:nvPr/>
        </p:nvSpPr>
        <p:spPr>
          <a:xfrm>
            <a:off x="9611998" y="6577826"/>
            <a:ext cx="2580002" cy="276999"/>
          </a:xfrm>
          <a:prstGeom prst="rect">
            <a:avLst/>
          </a:prstGeom>
          <a:noFill/>
        </p:spPr>
        <p:txBody>
          <a:bodyPr wrap="none" rtlCol="0">
            <a:spAutoFit/>
          </a:bodyPr>
          <a:lstStyle/>
          <a:p>
            <a:r>
              <a:rPr lang="en-US" sz="1200" dirty="0">
                <a:latin typeface="Avenir Book" panose="02000503020000020003" pitchFamily="2" charset="0"/>
              </a:rPr>
              <a:t>Gangrade, </a:t>
            </a:r>
            <a:r>
              <a:rPr lang="en-US" sz="1200" dirty="0" err="1">
                <a:latin typeface="Avenir Book" panose="02000503020000020003" pitchFamily="2" charset="0"/>
              </a:rPr>
              <a:t>Mangolte</a:t>
            </a:r>
            <a:r>
              <a:rPr lang="en-US" sz="1200" dirty="0">
                <a:latin typeface="Avenir Book" panose="02000503020000020003" pitchFamily="2" charset="0"/>
              </a:rPr>
              <a:t>, et al. in prep</a:t>
            </a:r>
          </a:p>
        </p:txBody>
      </p:sp>
    </p:spTree>
    <p:extLst>
      <p:ext uri="{BB962C8B-B14F-4D97-AF65-F5344CB8AC3E}">
        <p14:creationId xmlns:p14="http://schemas.microsoft.com/office/powerpoint/2010/main" val="3164967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
                                            <p:txEl>
                                              <p:pRg st="1" end="1"/>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4">
                                            <p:txEl>
                                              <p:pRg st="2" end="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55E40-1EB4-FE43-A674-CE3E756BAD37}"/>
              </a:ext>
            </a:extLst>
          </p:cNvPr>
          <p:cNvSpPr>
            <a:spLocks noGrp="1"/>
          </p:cNvSpPr>
          <p:nvPr>
            <p:ph type="title"/>
          </p:nvPr>
        </p:nvSpPr>
        <p:spPr>
          <a:xfrm>
            <a:off x="759192" y="383743"/>
            <a:ext cx="10673615" cy="1325563"/>
          </a:xfrm>
        </p:spPr>
        <p:txBody>
          <a:bodyPr/>
          <a:lstStyle/>
          <a:p>
            <a:r>
              <a:rPr lang="en-US" dirty="0">
                <a:latin typeface="Avenir Book" panose="02000503020000020003" pitchFamily="2" charset="0"/>
              </a:rPr>
              <a:t>Takeaway Messages</a:t>
            </a:r>
          </a:p>
        </p:txBody>
      </p:sp>
      <p:sp>
        <p:nvSpPr>
          <p:cNvPr id="3" name="Content Placeholder 2">
            <a:extLst>
              <a:ext uri="{FF2B5EF4-FFF2-40B4-BE49-F238E27FC236}">
                <a16:creationId xmlns:a16="http://schemas.microsoft.com/office/drawing/2014/main" id="{37915D3A-460C-B94F-A518-79B4980F5C89}"/>
              </a:ext>
            </a:extLst>
          </p:cNvPr>
          <p:cNvSpPr>
            <a:spLocks noGrp="1"/>
          </p:cNvSpPr>
          <p:nvPr>
            <p:ph idx="1"/>
          </p:nvPr>
        </p:nvSpPr>
        <p:spPr>
          <a:xfrm>
            <a:off x="4595731" y="1465727"/>
            <a:ext cx="7360981" cy="5008529"/>
          </a:xfrm>
        </p:spPr>
        <p:txBody>
          <a:bodyPr>
            <a:noAutofit/>
          </a:bodyPr>
          <a:lstStyle/>
          <a:p>
            <a:pPr marL="457200" indent="-457200">
              <a:lnSpc>
                <a:spcPct val="100000"/>
              </a:lnSpc>
              <a:buFont typeface="+mj-lt"/>
              <a:buAutoNum type="arabicPeriod"/>
            </a:pPr>
            <a:r>
              <a:rPr lang="en-US" sz="2400" dirty="0">
                <a:latin typeface="Avenir Next" panose="020B0503020202020204" pitchFamily="34" charset="0"/>
              </a:rPr>
              <a:t>We must sample fronts on fine scales: horizontally, vertically, temporally, and taxonomically</a:t>
            </a:r>
          </a:p>
          <a:p>
            <a:pPr lvl="1">
              <a:lnSpc>
                <a:spcPct val="100000"/>
              </a:lnSpc>
            </a:pPr>
            <a:r>
              <a:rPr lang="en-US" sz="1800" dirty="0">
                <a:latin typeface="Avenir Next" panose="020B0503020202020204" pitchFamily="34" charset="0"/>
              </a:rPr>
              <a:t>Biological scales can be as fine or finer than the hydrographic scales, and people don’t typically sample them properly</a:t>
            </a:r>
          </a:p>
          <a:p>
            <a:pPr lvl="1">
              <a:lnSpc>
                <a:spcPct val="100000"/>
              </a:lnSpc>
            </a:pPr>
            <a:r>
              <a:rPr lang="en-US" sz="1800" dirty="0">
                <a:latin typeface="Avenir Next" panose="020B0503020202020204" pitchFamily="34" charset="0"/>
              </a:rPr>
              <a:t>Finer sampling will allow us to gain insights into physical-biological coupling and emergent community structures that we cannot resolve using spatially averaged samples</a:t>
            </a:r>
          </a:p>
          <a:p>
            <a:pPr lvl="1">
              <a:lnSpc>
                <a:spcPct val="100000"/>
              </a:lnSpc>
            </a:pPr>
            <a:endParaRPr lang="en-US" sz="1800" dirty="0">
              <a:latin typeface="Avenir Next" panose="020B0503020202020204" pitchFamily="34" charset="0"/>
            </a:endParaRPr>
          </a:p>
          <a:p>
            <a:pPr marL="457200" indent="-457200">
              <a:lnSpc>
                <a:spcPct val="100000"/>
              </a:lnSpc>
              <a:buFont typeface="+mj-lt"/>
              <a:buAutoNum type="arabicPeriod"/>
            </a:pPr>
            <a:r>
              <a:rPr lang="en-US" sz="2400" dirty="0" err="1">
                <a:latin typeface="Avenir Next" panose="020B0503020202020204" pitchFamily="34" charset="0"/>
              </a:rPr>
              <a:t>Finescale</a:t>
            </a:r>
            <a:r>
              <a:rPr lang="en-US" sz="2400" dirty="0">
                <a:latin typeface="Avenir Next" panose="020B0503020202020204" pitchFamily="34" charset="0"/>
              </a:rPr>
              <a:t> observations and analyses will allow us to better estimate horizontal and vertical carbon fluxes and help parametrize carbon flux models</a:t>
            </a:r>
          </a:p>
          <a:p>
            <a:pPr lvl="1">
              <a:lnSpc>
                <a:spcPct val="100000"/>
              </a:lnSpc>
            </a:pPr>
            <a:r>
              <a:rPr lang="en-US" sz="1800" dirty="0">
                <a:latin typeface="Avenir Next" panose="020B0503020202020204" pitchFamily="34" charset="0"/>
              </a:rPr>
              <a:t>These biogeochemical fluxes can inform climate change modeling</a:t>
            </a:r>
          </a:p>
          <a:p>
            <a:pPr marL="800100" lvl="1" indent="-342900">
              <a:lnSpc>
                <a:spcPct val="100000"/>
              </a:lnSpc>
              <a:buFont typeface="+mj-lt"/>
              <a:buAutoNum type="arabicPeriod"/>
            </a:pPr>
            <a:endParaRPr lang="en-US" sz="1600" dirty="0">
              <a:latin typeface="Avenir Next" panose="020B0503020202020204" pitchFamily="34" charset="0"/>
            </a:endParaRPr>
          </a:p>
          <a:p>
            <a:pPr lvl="1">
              <a:lnSpc>
                <a:spcPct val="100000"/>
              </a:lnSpc>
            </a:pPr>
            <a:endParaRPr lang="en-US" sz="1600" dirty="0">
              <a:latin typeface="Avenir Next" panose="020B0503020202020204" pitchFamily="34" charset="0"/>
            </a:endParaRPr>
          </a:p>
          <a:p>
            <a:pPr lvl="1">
              <a:lnSpc>
                <a:spcPct val="100000"/>
              </a:lnSpc>
            </a:pPr>
            <a:endParaRPr lang="en-US" sz="1600" dirty="0">
              <a:latin typeface="Avenir Next" panose="020B0503020202020204" pitchFamily="34" charset="0"/>
            </a:endParaRPr>
          </a:p>
          <a:p>
            <a:pPr>
              <a:lnSpc>
                <a:spcPct val="100000"/>
              </a:lnSpc>
            </a:pPr>
            <a:endParaRPr lang="en-US" sz="2000" dirty="0">
              <a:latin typeface="Avenir Next" panose="020B0503020202020204" pitchFamily="34" charset="0"/>
            </a:endParaRPr>
          </a:p>
        </p:txBody>
      </p:sp>
      <p:sp>
        <p:nvSpPr>
          <p:cNvPr id="4" name="Slide Number Placeholder 3">
            <a:extLst>
              <a:ext uri="{FF2B5EF4-FFF2-40B4-BE49-F238E27FC236}">
                <a16:creationId xmlns:a16="http://schemas.microsoft.com/office/drawing/2014/main" id="{E58E376D-18B8-BD46-918A-3F6435903432}"/>
              </a:ext>
            </a:extLst>
          </p:cNvPr>
          <p:cNvSpPr>
            <a:spLocks noGrp="1"/>
          </p:cNvSpPr>
          <p:nvPr>
            <p:ph type="sldNum" sz="quarter" idx="12"/>
          </p:nvPr>
        </p:nvSpPr>
        <p:spPr/>
        <p:txBody>
          <a:bodyPr/>
          <a:lstStyle/>
          <a:p>
            <a:fld id="{FC9F44F7-003B-7845-A73C-08F738A712E4}" type="slidenum">
              <a:rPr lang="en-US" smtClean="0"/>
              <a:t>41</a:t>
            </a:fld>
            <a:endParaRPr lang="en-US"/>
          </a:p>
        </p:txBody>
      </p:sp>
      <p:pic>
        <p:nvPicPr>
          <p:cNvPr id="6" name="Picture 5" descr="A picture containing text, envelope&#10;&#10;Description automatically generated">
            <a:extLst>
              <a:ext uri="{FF2B5EF4-FFF2-40B4-BE49-F238E27FC236}">
                <a16:creationId xmlns:a16="http://schemas.microsoft.com/office/drawing/2014/main" id="{51650600-0B59-64B1-D8EE-86EDAD13CACC}"/>
              </a:ext>
            </a:extLst>
          </p:cNvPr>
          <p:cNvPicPr>
            <a:picLocks noChangeAspect="1"/>
          </p:cNvPicPr>
          <p:nvPr/>
        </p:nvPicPr>
        <p:blipFill>
          <a:blip r:embed="rId4"/>
          <a:stretch>
            <a:fillRect/>
          </a:stretch>
        </p:blipFill>
        <p:spPr>
          <a:xfrm>
            <a:off x="485236" y="4347655"/>
            <a:ext cx="3863822" cy="2056860"/>
          </a:xfrm>
          <a:prstGeom prst="rect">
            <a:avLst/>
          </a:prstGeom>
        </p:spPr>
      </p:pic>
      <p:sp>
        <p:nvSpPr>
          <p:cNvPr id="7" name="TextBox 6">
            <a:extLst>
              <a:ext uri="{FF2B5EF4-FFF2-40B4-BE49-F238E27FC236}">
                <a16:creationId xmlns:a16="http://schemas.microsoft.com/office/drawing/2014/main" id="{54DD0C90-4060-9F30-967A-0A375DD146D8}"/>
              </a:ext>
            </a:extLst>
          </p:cNvPr>
          <p:cNvSpPr txBox="1"/>
          <p:nvPr/>
        </p:nvSpPr>
        <p:spPr>
          <a:xfrm>
            <a:off x="1777097" y="6336861"/>
            <a:ext cx="1172116" cy="230832"/>
          </a:xfrm>
          <a:prstGeom prst="rect">
            <a:avLst/>
          </a:prstGeom>
          <a:noFill/>
        </p:spPr>
        <p:txBody>
          <a:bodyPr wrap="none" rtlCol="0">
            <a:spAutoFit/>
          </a:bodyPr>
          <a:lstStyle/>
          <a:p>
            <a:r>
              <a:rPr lang="en-US" sz="900" dirty="0" err="1">
                <a:latin typeface="Avenir Book" panose="02000503020000020003" pitchFamily="2" charset="0"/>
              </a:rPr>
              <a:t>Ohman</a:t>
            </a:r>
            <a:r>
              <a:rPr lang="en-US" sz="900" dirty="0">
                <a:latin typeface="Avenir Book" panose="02000503020000020003" pitchFamily="2" charset="0"/>
              </a:rPr>
              <a:t> et al., 2013</a:t>
            </a:r>
          </a:p>
        </p:txBody>
      </p:sp>
      <p:pic>
        <p:nvPicPr>
          <p:cNvPr id="2052" name="Picture 4" descr="null">
            <a:extLst>
              <a:ext uri="{FF2B5EF4-FFF2-40B4-BE49-F238E27FC236}">
                <a16:creationId xmlns:a16="http://schemas.microsoft.com/office/drawing/2014/main" id="{BA9664C1-7C01-0515-0D43-3D52C07A7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3984" y="1555018"/>
            <a:ext cx="1958660" cy="15869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30535EB-8D3D-5B29-F4A7-288A6721890E}"/>
              </a:ext>
            </a:extLst>
          </p:cNvPr>
          <p:cNvSpPr txBox="1"/>
          <p:nvPr/>
        </p:nvSpPr>
        <p:spPr>
          <a:xfrm>
            <a:off x="652593" y="3629376"/>
            <a:ext cx="3421129" cy="230832"/>
          </a:xfrm>
          <a:prstGeom prst="rect">
            <a:avLst/>
          </a:prstGeom>
          <a:noFill/>
        </p:spPr>
        <p:txBody>
          <a:bodyPr wrap="none" rtlCol="0">
            <a:spAutoFit/>
          </a:bodyPr>
          <a:lstStyle/>
          <a:p>
            <a:pPr algn="ctr"/>
            <a:r>
              <a:rPr lang="en-US" sz="900" dirty="0">
                <a:latin typeface="Avenir Book" panose="02000503020000020003" pitchFamily="2" charset="0"/>
              </a:rPr>
              <a:t>CCE LTER, </a:t>
            </a:r>
            <a:r>
              <a:rPr lang="en-US" sz="900" dirty="0" err="1">
                <a:latin typeface="Avenir Book" panose="02000503020000020003" pitchFamily="2" charset="0"/>
              </a:rPr>
              <a:t>Picheral</a:t>
            </a:r>
            <a:r>
              <a:rPr lang="en-US" sz="900" dirty="0">
                <a:latin typeface="Avenir Book" panose="02000503020000020003" pitchFamily="2" charset="0"/>
              </a:rPr>
              <a:t> et al., 2010; </a:t>
            </a:r>
            <a:r>
              <a:rPr lang="en-US" sz="900" dirty="0" err="1">
                <a:latin typeface="Avenir Book" panose="02000503020000020003" pitchFamily="2" charset="0"/>
              </a:rPr>
              <a:t>Ohman</a:t>
            </a:r>
            <a:r>
              <a:rPr lang="en-US" sz="900" dirty="0">
                <a:latin typeface="Avenir Book" panose="02000503020000020003" pitchFamily="2" charset="0"/>
              </a:rPr>
              <a:t> et al., 2019; NASA JPL</a:t>
            </a:r>
          </a:p>
        </p:txBody>
      </p:sp>
      <p:pic>
        <p:nvPicPr>
          <p:cNvPr id="2054" name="Picture 6" descr="A Monster of Nets: The MOCNESS – CCE LTER Process Cruise (2021)">
            <a:extLst>
              <a:ext uri="{FF2B5EF4-FFF2-40B4-BE49-F238E27FC236}">
                <a16:creationId xmlns:a16="http://schemas.microsoft.com/office/drawing/2014/main" id="{538C3D89-9B6D-EF63-93C0-65D3C6D051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784" y="2116180"/>
            <a:ext cx="1077651" cy="14368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10B87D33-3887-4FA2-FCCE-69794F70BC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5236" y="1420060"/>
            <a:ext cx="2062779" cy="931474"/>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SWOT - Earth Missions - NASA Jet Propulsion Laboratory">
            <a:extLst>
              <a:ext uri="{FF2B5EF4-FFF2-40B4-BE49-F238E27FC236}">
                <a16:creationId xmlns:a16="http://schemas.microsoft.com/office/drawing/2014/main" id="{DC1BE6FA-D706-5D50-D82A-C98F66CCE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29253" y="2684145"/>
            <a:ext cx="1158940" cy="8689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7984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2A1A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5A23-0BAB-2B41-B585-F57D6FEFF52E}"/>
              </a:ext>
            </a:extLst>
          </p:cNvPr>
          <p:cNvSpPr>
            <a:spLocks noGrp="1"/>
          </p:cNvSpPr>
          <p:nvPr>
            <p:ph type="title"/>
          </p:nvPr>
        </p:nvSpPr>
        <p:spPr/>
        <p:txBody>
          <a:bodyPr/>
          <a:lstStyle/>
          <a:p>
            <a:r>
              <a:rPr lang="en-US" b="1" dirty="0">
                <a:latin typeface="Avenir Book" panose="02000503020000020003" pitchFamily="2" charset="0"/>
              </a:rPr>
              <a:t>Acknowledgments</a:t>
            </a:r>
          </a:p>
        </p:txBody>
      </p:sp>
      <p:sp>
        <p:nvSpPr>
          <p:cNvPr id="4" name="Slide Number Placeholder 3">
            <a:extLst>
              <a:ext uri="{FF2B5EF4-FFF2-40B4-BE49-F238E27FC236}">
                <a16:creationId xmlns:a16="http://schemas.microsoft.com/office/drawing/2014/main" id="{7F6C653D-50B8-9F4C-A27D-B3479B4155AD}"/>
              </a:ext>
            </a:extLst>
          </p:cNvPr>
          <p:cNvSpPr>
            <a:spLocks noGrp="1"/>
          </p:cNvSpPr>
          <p:nvPr>
            <p:ph type="sldNum" sz="quarter" idx="12"/>
          </p:nvPr>
        </p:nvSpPr>
        <p:spPr/>
        <p:txBody>
          <a:bodyPr/>
          <a:lstStyle/>
          <a:p>
            <a:fld id="{FC9F44F7-003B-7845-A73C-08F738A712E4}" type="slidenum">
              <a:rPr lang="en-US" smtClean="0"/>
              <a:t>42</a:t>
            </a:fld>
            <a:endParaRPr lang="en-US"/>
          </a:p>
        </p:txBody>
      </p:sp>
      <p:pic>
        <p:nvPicPr>
          <p:cNvPr id="5" name="Picture 4" descr="A picture containing graphical user interface&#10;&#10;Description automatically generated">
            <a:extLst>
              <a:ext uri="{FF2B5EF4-FFF2-40B4-BE49-F238E27FC236}">
                <a16:creationId xmlns:a16="http://schemas.microsoft.com/office/drawing/2014/main" id="{FA0B31D9-BF95-2A43-B9A0-78DD3CBF932A}"/>
              </a:ext>
            </a:extLst>
          </p:cNvPr>
          <p:cNvPicPr>
            <a:picLocks noChangeAspect="1"/>
          </p:cNvPicPr>
          <p:nvPr/>
        </p:nvPicPr>
        <p:blipFill>
          <a:blip r:embed="rId3"/>
          <a:stretch>
            <a:fillRect/>
          </a:stretch>
        </p:blipFill>
        <p:spPr>
          <a:xfrm>
            <a:off x="8345778" y="4366955"/>
            <a:ext cx="3459712" cy="576620"/>
          </a:xfrm>
          <a:prstGeom prst="rect">
            <a:avLst/>
          </a:prstGeom>
        </p:spPr>
      </p:pic>
      <p:pic>
        <p:nvPicPr>
          <p:cNvPr id="6" name="Picture 5" descr="A picture containing logo&#10;&#10;Description automatically generated">
            <a:extLst>
              <a:ext uri="{FF2B5EF4-FFF2-40B4-BE49-F238E27FC236}">
                <a16:creationId xmlns:a16="http://schemas.microsoft.com/office/drawing/2014/main" id="{735A525A-E07F-204E-8646-EA097D442BAA}"/>
              </a:ext>
            </a:extLst>
          </p:cNvPr>
          <p:cNvPicPr>
            <a:picLocks noChangeAspect="1"/>
          </p:cNvPicPr>
          <p:nvPr/>
        </p:nvPicPr>
        <p:blipFill>
          <a:blip r:embed="rId4"/>
          <a:stretch>
            <a:fillRect/>
          </a:stretch>
        </p:blipFill>
        <p:spPr>
          <a:xfrm>
            <a:off x="9066813" y="581652"/>
            <a:ext cx="1804058" cy="177742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B4448C6B-C45E-9841-AC0E-3B57414E6BD6}"/>
              </a:ext>
            </a:extLst>
          </p:cNvPr>
          <p:cNvPicPr>
            <a:picLocks noChangeAspect="1"/>
          </p:cNvPicPr>
          <p:nvPr/>
        </p:nvPicPr>
        <p:blipFill>
          <a:blip r:embed="rId5"/>
          <a:stretch>
            <a:fillRect/>
          </a:stretch>
        </p:blipFill>
        <p:spPr>
          <a:xfrm>
            <a:off x="8583522" y="5428895"/>
            <a:ext cx="3157960" cy="847453"/>
          </a:xfrm>
          <a:prstGeom prst="rect">
            <a:avLst/>
          </a:prstGeom>
        </p:spPr>
      </p:pic>
      <p:pic>
        <p:nvPicPr>
          <p:cNvPr id="1026" name="Picture 2" descr="Applying to the NSF GRFP — the sky is not the limit">
            <a:extLst>
              <a:ext uri="{FF2B5EF4-FFF2-40B4-BE49-F238E27FC236}">
                <a16:creationId xmlns:a16="http://schemas.microsoft.com/office/drawing/2014/main" id="{50B4A3E4-DB9C-064C-8D29-E88238EA4A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3522" y="2726847"/>
            <a:ext cx="2970969" cy="12456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644510-2D91-3D4A-99F5-2AFAF20ADD2B}"/>
              </a:ext>
            </a:extLst>
          </p:cNvPr>
          <p:cNvSpPr txBox="1"/>
          <p:nvPr/>
        </p:nvSpPr>
        <p:spPr>
          <a:xfrm>
            <a:off x="838200" y="1690688"/>
            <a:ext cx="6439930" cy="4893647"/>
          </a:xfrm>
          <a:prstGeom prst="rect">
            <a:avLst/>
          </a:prstGeom>
          <a:noFill/>
        </p:spPr>
        <p:txBody>
          <a:bodyPr wrap="square" rtlCol="0">
            <a:spAutoFit/>
          </a:bodyPr>
          <a:lstStyle/>
          <a:p>
            <a:r>
              <a:rPr lang="en-US" sz="2400" i="1" dirty="0">
                <a:latin typeface="Avenir Next" panose="020B0503020202020204" pitchFamily="34" charset="0"/>
              </a:rPr>
              <a:t>Special thanks to:</a:t>
            </a:r>
          </a:p>
          <a:p>
            <a:endParaRPr lang="en-US" sz="2400" dirty="0">
              <a:latin typeface="Avenir Next" panose="020B0503020202020204" pitchFamily="34" charset="0"/>
            </a:endParaRPr>
          </a:p>
          <a:p>
            <a:pPr marL="342900" indent="-342900">
              <a:buFont typeface="Arial" panose="020B0604020202020204" pitchFamily="34" charset="0"/>
              <a:buChar char="•"/>
            </a:pPr>
            <a:r>
              <a:rPr lang="en-US" sz="2200" dirty="0">
                <a:latin typeface="Avenir Next" panose="020B0503020202020204" pitchFamily="34" charset="0"/>
              </a:rPr>
              <a:t>My coauthors: </a:t>
            </a:r>
            <a:r>
              <a:rPr lang="en-US" sz="2200" dirty="0" err="1">
                <a:latin typeface="Avenir Next" panose="020B0503020202020204" pitchFamily="34" charset="0"/>
              </a:rPr>
              <a:t>Inès</a:t>
            </a:r>
            <a:r>
              <a:rPr lang="en-US" sz="2200" dirty="0">
                <a:latin typeface="Avenir Next" panose="020B0503020202020204" pitchFamily="34" charset="0"/>
              </a:rPr>
              <a:t>, Marina, &amp; Peter</a:t>
            </a:r>
          </a:p>
          <a:p>
            <a:pPr marL="342900" indent="-342900">
              <a:buFont typeface="Arial" panose="020B0604020202020204" pitchFamily="34" charset="0"/>
              <a:buChar char="•"/>
            </a:pPr>
            <a:r>
              <a:rPr lang="en-US" sz="2200" dirty="0">
                <a:latin typeface="Avenir Next" panose="020B0503020202020204" pitchFamily="34" charset="0"/>
              </a:rPr>
              <a:t>Crew and scientists on CCE LTER P1208 Cruise (data collection)</a:t>
            </a:r>
          </a:p>
          <a:p>
            <a:pPr marL="342900" indent="-342900">
              <a:buFont typeface="Arial" panose="020B0604020202020204" pitchFamily="34" charset="0"/>
              <a:buChar char="•"/>
            </a:pPr>
            <a:r>
              <a:rPr lang="en-US" sz="2200" dirty="0">
                <a:latin typeface="Avenir Next" panose="020B0503020202020204" pitchFamily="34" charset="0"/>
              </a:rPr>
              <a:t>Alain de </a:t>
            </a:r>
            <a:r>
              <a:rPr lang="en-US" sz="2200" dirty="0" err="1">
                <a:latin typeface="Avenir Next" panose="020B0503020202020204" pitchFamily="34" charset="0"/>
              </a:rPr>
              <a:t>Verneil</a:t>
            </a:r>
            <a:r>
              <a:rPr lang="en-US" sz="2200" dirty="0">
                <a:latin typeface="Avenir Next" panose="020B0503020202020204" pitchFamily="34" charset="0"/>
              </a:rPr>
              <a:t>, Mark </a:t>
            </a:r>
            <a:r>
              <a:rPr lang="en-US" sz="2200" dirty="0" err="1">
                <a:latin typeface="Avenir Next" panose="020B0503020202020204" pitchFamily="34" charset="0"/>
              </a:rPr>
              <a:t>Ohman</a:t>
            </a:r>
            <a:r>
              <a:rPr lang="en-US" sz="2200" dirty="0">
                <a:latin typeface="Avenir Next" panose="020B0503020202020204" pitchFamily="34" charset="0"/>
              </a:rPr>
              <a:t>, and David Jensen for help with data processing</a:t>
            </a:r>
          </a:p>
          <a:p>
            <a:pPr marL="342900" indent="-342900">
              <a:buFont typeface="Arial" panose="020B0604020202020204" pitchFamily="34" charset="0"/>
              <a:buChar char="•"/>
            </a:pPr>
            <a:r>
              <a:rPr lang="en-US" sz="2200" dirty="0">
                <a:latin typeface="Avenir Next" panose="020B0503020202020204" pitchFamily="34" charset="0"/>
              </a:rPr>
              <a:t>The Franks Lab and CCE LTER students/postdocs for support and feedback</a:t>
            </a:r>
          </a:p>
          <a:p>
            <a:pPr marL="342900" indent="-342900">
              <a:buFont typeface="Arial" panose="020B0604020202020204" pitchFamily="34" charset="0"/>
              <a:buChar char="•"/>
            </a:pPr>
            <a:r>
              <a:rPr lang="en-US" sz="2200" dirty="0">
                <a:latin typeface="Avenir Next" panose="020B0503020202020204" pitchFamily="34" charset="0"/>
              </a:rPr>
              <a:t>Image credits: Tracey Saxby, Integration and Application Network (</a:t>
            </a:r>
            <a:r>
              <a:rPr lang="en-US" sz="2200" dirty="0" err="1">
                <a:latin typeface="Avenir Next" panose="020B0503020202020204" pitchFamily="34" charset="0"/>
              </a:rPr>
              <a:t>ian.umces.edu</a:t>
            </a:r>
            <a:r>
              <a:rPr lang="en-US" sz="2200" dirty="0">
                <a:latin typeface="Avenir Next" panose="020B0503020202020204" pitchFamily="34" charset="0"/>
              </a:rPr>
              <a:t>/media-library), Flanders Marine Institute, CCE LTER, </a:t>
            </a:r>
            <a:r>
              <a:rPr lang="en-US" sz="2200" dirty="0" err="1">
                <a:latin typeface="Avenir Next" panose="020B0503020202020204" pitchFamily="34" charset="0"/>
              </a:rPr>
              <a:t>CalCOFI</a:t>
            </a:r>
            <a:r>
              <a:rPr lang="en-US" sz="2200" dirty="0">
                <a:latin typeface="Avenir Next" panose="020B0503020202020204" pitchFamily="34" charset="0"/>
              </a:rPr>
              <a:t>, B. Inman</a:t>
            </a:r>
          </a:p>
          <a:p>
            <a:pPr marL="342900" indent="-342900">
              <a:buFont typeface="Arial" panose="020B0604020202020204" pitchFamily="34" charset="0"/>
              <a:buChar char="•"/>
            </a:pPr>
            <a:endParaRPr lang="en-US" sz="2200" dirty="0">
              <a:latin typeface="Avenir Next" panose="020B0503020202020204" pitchFamily="34" charset="0"/>
            </a:endParaRPr>
          </a:p>
        </p:txBody>
      </p:sp>
    </p:spTree>
    <p:extLst>
      <p:ext uri="{BB962C8B-B14F-4D97-AF65-F5344CB8AC3E}">
        <p14:creationId xmlns:p14="http://schemas.microsoft.com/office/powerpoint/2010/main" val="1781666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007B6-CFD4-C33D-413D-1E8960D5EFE3}"/>
              </a:ext>
            </a:extLst>
          </p:cNvPr>
          <p:cNvSpPr>
            <a:spLocks noGrp="1"/>
          </p:cNvSpPr>
          <p:nvPr>
            <p:ph type="title"/>
          </p:nvPr>
        </p:nvSpPr>
        <p:spPr/>
        <p:txBody>
          <a:bodyPr/>
          <a:lstStyle/>
          <a:p>
            <a:r>
              <a:rPr lang="en-US" dirty="0">
                <a:latin typeface="Avenir Book" panose="02000503020000020003" pitchFamily="2" charset="0"/>
              </a:rPr>
              <a:t>Relevant (upcoming) publications:</a:t>
            </a:r>
          </a:p>
        </p:txBody>
      </p:sp>
      <p:sp>
        <p:nvSpPr>
          <p:cNvPr id="3" name="Content Placeholder 2">
            <a:extLst>
              <a:ext uri="{FF2B5EF4-FFF2-40B4-BE49-F238E27FC236}">
                <a16:creationId xmlns:a16="http://schemas.microsoft.com/office/drawing/2014/main" id="{0EA945EA-415D-F958-256D-B787299166FA}"/>
              </a:ext>
            </a:extLst>
          </p:cNvPr>
          <p:cNvSpPr>
            <a:spLocks noGrp="1"/>
          </p:cNvSpPr>
          <p:nvPr>
            <p:ph idx="1"/>
          </p:nvPr>
        </p:nvSpPr>
        <p:spPr/>
        <p:txBody>
          <a:bodyPr>
            <a:normAutofit fontScale="92500" lnSpcReduction="10000"/>
          </a:bodyPr>
          <a:lstStyle/>
          <a:p>
            <a:pPr marL="514350" indent="-514350">
              <a:buFont typeface="+mj-lt"/>
              <a:buAutoNum type="arabicPeriod"/>
            </a:pPr>
            <a:r>
              <a:rPr lang="en-US" b="1" dirty="0">
                <a:latin typeface="Avenir Book" panose="02000503020000020003" pitchFamily="2" charset="0"/>
              </a:rPr>
              <a:t>Gangrade &amp; Franks, </a:t>
            </a:r>
            <a:r>
              <a:rPr lang="en-US" b="1" i="1" dirty="0">
                <a:latin typeface="Avenir Book" panose="02000503020000020003" pitchFamily="2" charset="0"/>
              </a:rPr>
              <a:t>in review</a:t>
            </a:r>
            <a:r>
              <a:rPr lang="en-US" b="1" dirty="0">
                <a:latin typeface="Avenir Book" panose="02000503020000020003" pitchFamily="2" charset="0"/>
              </a:rPr>
              <a:t>. </a:t>
            </a:r>
            <a:r>
              <a:rPr lang="en-US" dirty="0">
                <a:latin typeface="Avenir Book" panose="02000503020000020003" pitchFamily="2" charset="0"/>
              </a:rPr>
              <a:t>Upwelling pulses make phytoplankton patches: observations and implications in the California Current System. </a:t>
            </a:r>
            <a:r>
              <a:rPr lang="en-US" i="1" dirty="0">
                <a:latin typeface="Avenir Book" panose="02000503020000020003" pitchFamily="2" charset="0"/>
              </a:rPr>
              <a:t>Journal of Geophysical Research: Oceans</a:t>
            </a:r>
            <a:r>
              <a:rPr lang="en-US" dirty="0">
                <a:latin typeface="Avenir Book" panose="02000503020000020003" pitchFamily="2" charset="0"/>
              </a:rPr>
              <a:t>.</a:t>
            </a:r>
          </a:p>
          <a:p>
            <a:pPr marL="514350" indent="-514350">
              <a:buFont typeface="+mj-lt"/>
              <a:buAutoNum type="arabicPeriod"/>
            </a:pPr>
            <a:endParaRPr lang="en-US" dirty="0">
              <a:latin typeface="Avenir Book" panose="02000503020000020003" pitchFamily="2" charset="0"/>
            </a:endParaRPr>
          </a:p>
          <a:p>
            <a:pPr marL="514350" indent="-514350">
              <a:buFont typeface="+mj-lt"/>
              <a:buAutoNum type="arabicPeriod"/>
            </a:pPr>
            <a:r>
              <a:rPr lang="en-US" b="1" dirty="0" err="1">
                <a:latin typeface="Avenir Book" panose="02000503020000020003" pitchFamily="2" charset="0"/>
              </a:rPr>
              <a:t>Mangolte</a:t>
            </a:r>
            <a:r>
              <a:rPr lang="en-US" b="1" dirty="0">
                <a:latin typeface="Avenir Book" panose="02000503020000020003" pitchFamily="2" charset="0"/>
              </a:rPr>
              <a:t> et al., </a:t>
            </a:r>
            <a:r>
              <a:rPr lang="en-US" b="1" i="1" dirty="0">
                <a:latin typeface="Avenir Book" panose="02000503020000020003" pitchFamily="2" charset="0"/>
              </a:rPr>
              <a:t>in prep</a:t>
            </a:r>
            <a:r>
              <a:rPr lang="en-US" b="1" dirty="0">
                <a:latin typeface="Avenir Book" panose="02000503020000020003" pitchFamily="2" charset="0"/>
              </a:rPr>
              <a:t>. </a:t>
            </a:r>
            <a:r>
              <a:rPr lang="en-US" dirty="0">
                <a:latin typeface="Avenir Book" panose="02000503020000020003" pitchFamily="2" charset="0"/>
              </a:rPr>
              <a:t>Multi-trophic planktonic cross-frontal patchiness in the California Current Ecosystem.</a:t>
            </a:r>
          </a:p>
          <a:p>
            <a:pPr marL="514350" indent="-514350">
              <a:buFont typeface="+mj-lt"/>
              <a:buAutoNum type="arabicPeriod"/>
            </a:pPr>
            <a:endParaRPr lang="en-US" dirty="0">
              <a:latin typeface="Avenir Book" panose="02000503020000020003" pitchFamily="2" charset="0"/>
            </a:endParaRPr>
          </a:p>
          <a:p>
            <a:pPr marL="514350" indent="-514350">
              <a:buFont typeface="+mj-lt"/>
              <a:buAutoNum type="arabicPeriod"/>
            </a:pPr>
            <a:r>
              <a:rPr lang="en-US" b="1" dirty="0">
                <a:latin typeface="Avenir Book" panose="02000503020000020003" pitchFamily="2" charset="0"/>
              </a:rPr>
              <a:t>Gangrade, </a:t>
            </a:r>
            <a:r>
              <a:rPr lang="en-US" b="1" dirty="0" err="1">
                <a:latin typeface="Avenir Book" panose="02000503020000020003" pitchFamily="2" charset="0"/>
              </a:rPr>
              <a:t>Mangolte</a:t>
            </a:r>
            <a:r>
              <a:rPr lang="en-US" b="1" dirty="0">
                <a:latin typeface="Avenir Book" panose="02000503020000020003" pitchFamily="2" charset="0"/>
              </a:rPr>
              <a:t>, et al., </a:t>
            </a:r>
            <a:r>
              <a:rPr lang="en-US" b="1" i="1" dirty="0">
                <a:latin typeface="Avenir Book" panose="02000503020000020003" pitchFamily="2" charset="0"/>
              </a:rPr>
              <a:t>in prep</a:t>
            </a:r>
            <a:r>
              <a:rPr lang="en-US" b="1" dirty="0">
                <a:latin typeface="Avenir Book" panose="02000503020000020003" pitchFamily="2" charset="0"/>
              </a:rPr>
              <a:t>. </a:t>
            </a:r>
            <a:r>
              <a:rPr lang="en-US" dirty="0" err="1">
                <a:latin typeface="Avenir Book" panose="02000503020000020003" pitchFamily="2" charset="0"/>
              </a:rPr>
              <a:t>Submesoscale</a:t>
            </a:r>
            <a:r>
              <a:rPr lang="en-US" dirty="0">
                <a:latin typeface="Avenir Book" panose="02000503020000020003" pitchFamily="2" charset="0"/>
              </a:rPr>
              <a:t> biological patchiness at fronts reflect water mass histories: evidence and mechanisms.</a:t>
            </a:r>
          </a:p>
          <a:p>
            <a:pPr marL="514350" indent="-514350">
              <a:buFont typeface="+mj-lt"/>
              <a:buAutoNum type="arabicPeriod"/>
            </a:pPr>
            <a:endParaRPr lang="en-US" b="1" dirty="0">
              <a:latin typeface="Avenir Book" panose="02000503020000020003" pitchFamily="2" charset="0"/>
            </a:endParaRPr>
          </a:p>
          <a:p>
            <a:pPr marL="0" indent="0">
              <a:buNone/>
            </a:pPr>
            <a:endParaRPr lang="en-US" dirty="0">
              <a:latin typeface="Avenir Book" panose="02000503020000020003" pitchFamily="2" charset="0"/>
            </a:endParaRPr>
          </a:p>
        </p:txBody>
      </p:sp>
      <p:sp>
        <p:nvSpPr>
          <p:cNvPr id="4" name="Slide Number Placeholder 3">
            <a:extLst>
              <a:ext uri="{FF2B5EF4-FFF2-40B4-BE49-F238E27FC236}">
                <a16:creationId xmlns:a16="http://schemas.microsoft.com/office/drawing/2014/main" id="{A0A7541C-3220-95CA-1067-3F05E1065239}"/>
              </a:ext>
            </a:extLst>
          </p:cNvPr>
          <p:cNvSpPr>
            <a:spLocks noGrp="1"/>
          </p:cNvSpPr>
          <p:nvPr>
            <p:ph type="sldNum" sz="quarter" idx="12"/>
          </p:nvPr>
        </p:nvSpPr>
        <p:spPr/>
        <p:txBody>
          <a:bodyPr/>
          <a:lstStyle/>
          <a:p>
            <a:fld id="{FC9F44F7-003B-7845-A73C-08F738A712E4}" type="slidenum">
              <a:rPr lang="en-US" smtClean="0"/>
              <a:t>43</a:t>
            </a:fld>
            <a:endParaRPr lang="en-US"/>
          </a:p>
        </p:txBody>
      </p:sp>
    </p:spTree>
    <p:extLst>
      <p:ext uri="{BB962C8B-B14F-4D97-AF65-F5344CB8AC3E}">
        <p14:creationId xmlns:p14="http://schemas.microsoft.com/office/powerpoint/2010/main" val="2156111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9BDF8-9C90-6D4E-A542-150F35895563}"/>
              </a:ext>
            </a:extLst>
          </p:cNvPr>
          <p:cNvSpPr>
            <a:spLocks noGrp="1"/>
          </p:cNvSpPr>
          <p:nvPr>
            <p:ph type="title"/>
          </p:nvPr>
        </p:nvSpPr>
        <p:spPr/>
        <p:txBody>
          <a:bodyPr/>
          <a:lstStyle/>
          <a:p>
            <a:r>
              <a:rPr lang="en-US" dirty="0">
                <a:latin typeface="Avenir Book" panose="02000503020000020003" pitchFamily="2" charset="0"/>
              </a:rPr>
              <a:t>HF Radar Data Comparison</a:t>
            </a:r>
          </a:p>
        </p:txBody>
      </p:sp>
      <p:pic>
        <p:nvPicPr>
          <p:cNvPr id="6" name="Content Placeholder 5" descr="Diagram&#10;&#10;Description automatically generated">
            <a:extLst>
              <a:ext uri="{FF2B5EF4-FFF2-40B4-BE49-F238E27FC236}">
                <a16:creationId xmlns:a16="http://schemas.microsoft.com/office/drawing/2014/main" id="{ECC8A83D-4179-6942-977D-34BCFAD9BE5F}"/>
              </a:ext>
            </a:extLst>
          </p:cNvPr>
          <p:cNvPicPr>
            <a:picLocks noGrp="1" noChangeAspect="1"/>
          </p:cNvPicPr>
          <p:nvPr>
            <p:ph idx="1"/>
          </p:nvPr>
        </p:nvPicPr>
        <p:blipFill>
          <a:blip r:embed="rId2"/>
          <a:stretch>
            <a:fillRect/>
          </a:stretch>
        </p:blipFill>
        <p:spPr>
          <a:xfrm>
            <a:off x="838200" y="1838503"/>
            <a:ext cx="6664211" cy="4351338"/>
          </a:xfrm>
        </p:spPr>
      </p:pic>
      <p:sp>
        <p:nvSpPr>
          <p:cNvPr id="4" name="Slide Number Placeholder 3">
            <a:extLst>
              <a:ext uri="{FF2B5EF4-FFF2-40B4-BE49-F238E27FC236}">
                <a16:creationId xmlns:a16="http://schemas.microsoft.com/office/drawing/2014/main" id="{37064261-4679-FA45-BA59-336B768B1DC0}"/>
              </a:ext>
            </a:extLst>
          </p:cNvPr>
          <p:cNvSpPr>
            <a:spLocks noGrp="1"/>
          </p:cNvSpPr>
          <p:nvPr>
            <p:ph type="sldNum" sz="quarter" idx="12"/>
          </p:nvPr>
        </p:nvSpPr>
        <p:spPr/>
        <p:txBody>
          <a:bodyPr/>
          <a:lstStyle/>
          <a:p>
            <a:fld id="{FC9F44F7-003B-7845-A73C-08F738A712E4}" type="slidenum">
              <a:rPr lang="en-US" smtClean="0"/>
              <a:t>44</a:t>
            </a:fld>
            <a:endParaRPr lang="en-US"/>
          </a:p>
        </p:txBody>
      </p:sp>
      <p:sp>
        <p:nvSpPr>
          <p:cNvPr id="7" name="TextBox 6">
            <a:extLst>
              <a:ext uri="{FF2B5EF4-FFF2-40B4-BE49-F238E27FC236}">
                <a16:creationId xmlns:a16="http://schemas.microsoft.com/office/drawing/2014/main" id="{42292E0B-AB76-A84E-A9DE-B5D588949EEE}"/>
              </a:ext>
            </a:extLst>
          </p:cNvPr>
          <p:cNvSpPr txBox="1"/>
          <p:nvPr/>
        </p:nvSpPr>
        <p:spPr>
          <a:xfrm>
            <a:off x="7502411" y="2395470"/>
            <a:ext cx="4348638" cy="2031325"/>
          </a:xfrm>
          <a:prstGeom prst="rect">
            <a:avLst/>
          </a:prstGeom>
          <a:noFill/>
        </p:spPr>
        <p:txBody>
          <a:bodyPr wrap="square" rtlCol="0">
            <a:spAutoFit/>
          </a:bodyPr>
          <a:lstStyle/>
          <a:p>
            <a:pPr fontAlgn="base"/>
            <a:r>
              <a:rPr lang="en-US" dirty="0">
                <a:latin typeface="Avenir Next" panose="020B0503020202020204" pitchFamily="34" charset="0"/>
              </a:rPr>
              <a:t>SCCOOS and </a:t>
            </a:r>
            <a:r>
              <a:rPr lang="en-US" dirty="0" err="1">
                <a:latin typeface="Avenir Next" panose="020B0503020202020204" pitchFamily="34" charset="0"/>
              </a:rPr>
              <a:t>CeNCOOS</a:t>
            </a:r>
            <a:r>
              <a:rPr lang="en-US" dirty="0">
                <a:latin typeface="Avenir Next" panose="020B0503020202020204" pitchFamily="34" charset="0"/>
              </a:rPr>
              <a:t> operate 62 HF radars along California's coast. </a:t>
            </a:r>
          </a:p>
          <a:p>
            <a:pPr fontAlgn="base"/>
            <a:endParaRPr lang="en-US" dirty="0">
              <a:latin typeface="Avenir Next" panose="020B0503020202020204" pitchFamily="34" charset="0"/>
            </a:endParaRPr>
          </a:p>
          <a:p>
            <a:pPr marL="285750" indent="-285750" fontAlgn="base">
              <a:buFont typeface="Arial" panose="020B0604020202020204" pitchFamily="34" charset="0"/>
              <a:buChar char="•"/>
            </a:pPr>
            <a:r>
              <a:rPr lang="en-US" dirty="0">
                <a:latin typeface="Avenir Next" panose="020B0503020202020204" pitchFamily="34" charset="0"/>
              </a:rPr>
              <a:t>Daily-averaged hourly, 6-km HF radar surface currents</a:t>
            </a:r>
          </a:p>
          <a:p>
            <a:br>
              <a:rPr lang="en-US" dirty="0"/>
            </a:br>
            <a:endParaRPr lang="en-US" dirty="0">
              <a:latin typeface="Avenir Book" panose="02000503020000020003" pitchFamily="2" charset="0"/>
            </a:endParaRPr>
          </a:p>
        </p:txBody>
      </p:sp>
    </p:spTree>
    <p:extLst>
      <p:ext uri="{BB962C8B-B14F-4D97-AF65-F5344CB8AC3E}">
        <p14:creationId xmlns:p14="http://schemas.microsoft.com/office/powerpoint/2010/main" val="16789459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175C2C-6FB8-C4DB-7829-C8585B287E1B}"/>
              </a:ext>
            </a:extLst>
          </p:cNvPr>
          <p:cNvSpPr>
            <a:spLocks noGrp="1"/>
          </p:cNvSpPr>
          <p:nvPr>
            <p:ph type="sldNum" sz="quarter" idx="12"/>
          </p:nvPr>
        </p:nvSpPr>
        <p:spPr/>
        <p:txBody>
          <a:bodyPr/>
          <a:lstStyle/>
          <a:p>
            <a:fld id="{FC9F44F7-003B-7845-A73C-08F738A712E4}" type="slidenum">
              <a:rPr lang="en-US" smtClean="0"/>
              <a:t>45</a:t>
            </a:fld>
            <a:endParaRPr lang="en-US"/>
          </a:p>
        </p:txBody>
      </p:sp>
      <p:pic>
        <p:nvPicPr>
          <p:cNvPr id="4" name="Picture 3" descr="Chart, line chart&#10;&#10;Description automatically generated">
            <a:extLst>
              <a:ext uri="{FF2B5EF4-FFF2-40B4-BE49-F238E27FC236}">
                <a16:creationId xmlns:a16="http://schemas.microsoft.com/office/drawing/2014/main" id="{117B471E-BDF5-B7FA-EDFA-B93E719FEC3B}"/>
              </a:ext>
            </a:extLst>
          </p:cNvPr>
          <p:cNvPicPr>
            <a:picLocks noChangeAspect="1"/>
          </p:cNvPicPr>
          <p:nvPr/>
        </p:nvPicPr>
        <p:blipFill>
          <a:blip r:embed="rId2"/>
          <a:stretch>
            <a:fillRect/>
          </a:stretch>
        </p:blipFill>
        <p:spPr>
          <a:xfrm>
            <a:off x="0" y="368300"/>
            <a:ext cx="7772400" cy="5829300"/>
          </a:xfrm>
          <a:prstGeom prst="rect">
            <a:avLst/>
          </a:prstGeom>
        </p:spPr>
      </p:pic>
      <p:pic>
        <p:nvPicPr>
          <p:cNvPr id="1026" name="Picture 2">
            <a:extLst>
              <a:ext uri="{FF2B5EF4-FFF2-40B4-BE49-F238E27FC236}">
                <a16:creationId xmlns:a16="http://schemas.microsoft.com/office/drawing/2014/main" id="{80BC675D-77DC-B014-3A3E-BECDEBB64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2175" y="1454765"/>
            <a:ext cx="4129825" cy="35426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6F93593-9C44-C773-5A31-4EB7B5C11C17}"/>
              </a:ext>
            </a:extLst>
          </p:cNvPr>
          <p:cNvSpPr txBox="1"/>
          <p:nvPr/>
        </p:nvSpPr>
        <p:spPr>
          <a:xfrm>
            <a:off x="10820400" y="3429000"/>
            <a:ext cx="1082348" cy="369332"/>
          </a:xfrm>
          <a:prstGeom prst="rect">
            <a:avLst/>
          </a:prstGeom>
          <a:noFill/>
        </p:spPr>
        <p:txBody>
          <a:bodyPr wrap="none" rtlCol="0">
            <a:spAutoFit/>
          </a:bodyPr>
          <a:lstStyle/>
          <a:p>
            <a:r>
              <a:rPr lang="en-US" dirty="0">
                <a:highlight>
                  <a:srgbClr val="FFFF00"/>
                </a:highlight>
                <a:latin typeface="Arial" panose="020B0604020202020204" pitchFamily="34" charset="0"/>
                <a:cs typeface="Arial" panose="020B0604020202020204" pitchFamily="34" charset="0"/>
              </a:rPr>
              <a:t>Nauplius</a:t>
            </a:r>
          </a:p>
        </p:txBody>
      </p:sp>
      <p:sp>
        <p:nvSpPr>
          <p:cNvPr id="6" name="TextBox 5">
            <a:extLst>
              <a:ext uri="{FF2B5EF4-FFF2-40B4-BE49-F238E27FC236}">
                <a16:creationId xmlns:a16="http://schemas.microsoft.com/office/drawing/2014/main" id="{68476024-C577-BFF0-41A2-01DD3771136E}"/>
              </a:ext>
            </a:extLst>
          </p:cNvPr>
          <p:cNvSpPr txBox="1"/>
          <p:nvPr/>
        </p:nvSpPr>
        <p:spPr>
          <a:xfrm>
            <a:off x="10972800" y="2257217"/>
            <a:ext cx="595035"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Egg</a:t>
            </a:r>
          </a:p>
        </p:txBody>
      </p:sp>
      <p:sp>
        <p:nvSpPr>
          <p:cNvPr id="7" name="TextBox 6">
            <a:extLst>
              <a:ext uri="{FF2B5EF4-FFF2-40B4-BE49-F238E27FC236}">
                <a16:creationId xmlns:a16="http://schemas.microsoft.com/office/drawing/2014/main" id="{6E5C1372-8A50-5C53-5984-FA4F260A22AC}"/>
              </a:ext>
            </a:extLst>
          </p:cNvPr>
          <p:cNvSpPr txBox="1"/>
          <p:nvPr/>
        </p:nvSpPr>
        <p:spPr>
          <a:xfrm>
            <a:off x="9968248" y="1085433"/>
            <a:ext cx="710451"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Adult</a:t>
            </a:r>
          </a:p>
        </p:txBody>
      </p:sp>
      <p:sp>
        <p:nvSpPr>
          <p:cNvPr id="8" name="TextBox 7">
            <a:extLst>
              <a:ext uri="{FF2B5EF4-FFF2-40B4-BE49-F238E27FC236}">
                <a16:creationId xmlns:a16="http://schemas.microsoft.com/office/drawing/2014/main" id="{6A9AE230-57D2-9791-7DB6-0DCCFB054294}"/>
              </a:ext>
            </a:extLst>
          </p:cNvPr>
          <p:cNvSpPr txBox="1"/>
          <p:nvPr/>
        </p:nvSpPr>
        <p:spPr>
          <a:xfrm>
            <a:off x="9144648" y="3329168"/>
            <a:ext cx="1364476"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Copepodite</a:t>
            </a:r>
          </a:p>
        </p:txBody>
      </p:sp>
      <p:sp>
        <p:nvSpPr>
          <p:cNvPr id="9" name="TextBox 8">
            <a:extLst>
              <a:ext uri="{FF2B5EF4-FFF2-40B4-BE49-F238E27FC236}">
                <a16:creationId xmlns:a16="http://schemas.microsoft.com/office/drawing/2014/main" id="{ABE8BC6A-7B69-8D55-43B1-A2FA551A6FF6}"/>
              </a:ext>
            </a:extLst>
          </p:cNvPr>
          <p:cNvSpPr txBox="1"/>
          <p:nvPr/>
        </p:nvSpPr>
        <p:spPr>
          <a:xfrm>
            <a:off x="10820400" y="4858927"/>
            <a:ext cx="1099981"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NMFS NOAA</a:t>
            </a:r>
          </a:p>
        </p:txBody>
      </p:sp>
    </p:spTree>
    <p:extLst>
      <p:ext uri="{BB962C8B-B14F-4D97-AF65-F5344CB8AC3E}">
        <p14:creationId xmlns:p14="http://schemas.microsoft.com/office/powerpoint/2010/main" val="18723484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2871133-F96C-5DCF-7FB1-CCE3BCAE07AA}"/>
              </a:ext>
            </a:extLst>
          </p:cNvPr>
          <p:cNvSpPr>
            <a:spLocks noGrp="1"/>
          </p:cNvSpPr>
          <p:nvPr>
            <p:ph type="sldNum" sz="quarter" idx="12"/>
          </p:nvPr>
        </p:nvSpPr>
        <p:spPr/>
        <p:txBody>
          <a:bodyPr/>
          <a:lstStyle/>
          <a:p>
            <a:fld id="{FC9F44F7-003B-7845-A73C-08F738A712E4}" type="slidenum">
              <a:rPr lang="en-US" smtClean="0"/>
              <a:t>46</a:t>
            </a:fld>
            <a:endParaRPr lang="en-US"/>
          </a:p>
        </p:txBody>
      </p:sp>
      <p:pic>
        <p:nvPicPr>
          <p:cNvPr id="5" name="Picture 4" descr="Chart, radar chart&#10;&#10;Description automatically generated">
            <a:extLst>
              <a:ext uri="{FF2B5EF4-FFF2-40B4-BE49-F238E27FC236}">
                <a16:creationId xmlns:a16="http://schemas.microsoft.com/office/drawing/2014/main" id="{57A6DECA-DC10-3EC2-A275-4C6B1B25012B}"/>
              </a:ext>
            </a:extLst>
          </p:cNvPr>
          <p:cNvPicPr>
            <a:picLocks noChangeAspect="1"/>
          </p:cNvPicPr>
          <p:nvPr/>
        </p:nvPicPr>
        <p:blipFill>
          <a:blip r:embed="rId3"/>
          <a:stretch>
            <a:fillRect/>
          </a:stretch>
        </p:blipFill>
        <p:spPr>
          <a:xfrm>
            <a:off x="0" y="1143000"/>
            <a:ext cx="6096000" cy="4572000"/>
          </a:xfrm>
          <a:prstGeom prst="rect">
            <a:avLst/>
          </a:prstGeom>
        </p:spPr>
      </p:pic>
      <p:sp>
        <p:nvSpPr>
          <p:cNvPr id="11" name="TextBox 10">
            <a:extLst>
              <a:ext uri="{FF2B5EF4-FFF2-40B4-BE49-F238E27FC236}">
                <a16:creationId xmlns:a16="http://schemas.microsoft.com/office/drawing/2014/main" id="{C3C3D085-8E04-5C52-97CE-670AAD0CE7BB}"/>
              </a:ext>
            </a:extLst>
          </p:cNvPr>
          <p:cNvSpPr txBox="1"/>
          <p:nvPr/>
        </p:nvSpPr>
        <p:spPr>
          <a:xfrm>
            <a:off x="1791165" y="4120210"/>
            <a:ext cx="518091" cy="369332"/>
          </a:xfrm>
          <a:prstGeom prst="rect">
            <a:avLst/>
          </a:prstGeom>
          <a:solidFill>
            <a:srgbClr val="00FDFF"/>
          </a:solidFill>
        </p:spPr>
        <p:txBody>
          <a:bodyPr wrap="none" rtlCol="0">
            <a:spAutoFit/>
          </a:bodyPr>
          <a:lstStyle/>
          <a:p>
            <a:r>
              <a:rPr lang="en-US" dirty="0">
                <a:latin typeface="Arial" panose="020B0604020202020204" pitchFamily="34" charset="0"/>
                <a:cs typeface="Arial" panose="020B0604020202020204" pitchFamily="34" charset="0"/>
              </a:rPr>
              <a:t>CC</a:t>
            </a:r>
          </a:p>
        </p:txBody>
      </p:sp>
      <p:sp>
        <p:nvSpPr>
          <p:cNvPr id="12" name="TextBox 11">
            <a:extLst>
              <a:ext uri="{FF2B5EF4-FFF2-40B4-BE49-F238E27FC236}">
                <a16:creationId xmlns:a16="http://schemas.microsoft.com/office/drawing/2014/main" id="{EE70A0FD-FF56-E580-FB13-636178FD83FE}"/>
              </a:ext>
            </a:extLst>
          </p:cNvPr>
          <p:cNvSpPr txBox="1"/>
          <p:nvPr/>
        </p:nvSpPr>
        <p:spPr>
          <a:xfrm>
            <a:off x="4051245" y="3244334"/>
            <a:ext cx="518091" cy="369332"/>
          </a:xfrm>
          <a:prstGeom prst="rect">
            <a:avLst/>
          </a:prstGeom>
          <a:solidFill>
            <a:srgbClr val="FF40FF"/>
          </a:solidFill>
        </p:spPr>
        <p:txBody>
          <a:bodyPr wrap="none" rtlCol="0">
            <a:spAutoFit/>
          </a:bodyPr>
          <a:lstStyle/>
          <a:p>
            <a:r>
              <a:rPr lang="en-US" dirty="0">
                <a:latin typeface="Arial" panose="020B0604020202020204" pitchFamily="34" charset="0"/>
                <a:cs typeface="Arial" panose="020B0604020202020204" pitchFamily="34" charset="0"/>
              </a:rPr>
              <a:t>CU</a:t>
            </a:r>
          </a:p>
        </p:txBody>
      </p:sp>
      <p:sp>
        <p:nvSpPr>
          <p:cNvPr id="13" name="TextBox 12">
            <a:extLst>
              <a:ext uri="{FF2B5EF4-FFF2-40B4-BE49-F238E27FC236}">
                <a16:creationId xmlns:a16="http://schemas.microsoft.com/office/drawing/2014/main" id="{FE3FCE15-4654-FFC7-B930-298D0D278F07}"/>
              </a:ext>
            </a:extLst>
          </p:cNvPr>
          <p:cNvSpPr txBox="1"/>
          <p:nvPr/>
        </p:nvSpPr>
        <p:spPr>
          <a:xfrm>
            <a:off x="2326190" y="2077607"/>
            <a:ext cx="595035" cy="369332"/>
          </a:xfrm>
          <a:prstGeom prst="rect">
            <a:avLst/>
          </a:prstGeom>
          <a:solidFill>
            <a:srgbClr val="FFFF00"/>
          </a:solidFill>
        </p:spPr>
        <p:txBody>
          <a:bodyPr wrap="none" rtlCol="0">
            <a:spAutoFit/>
          </a:bodyPr>
          <a:lstStyle/>
          <a:p>
            <a:r>
              <a:rPr lang="en-US" dirty="0">
                <a:latin typeface="Arial" panose="020B0604020202020204" pitchFamily="34" charset="0"/>
                <a:cs typeface="Arial" panose="020B0604020202020204" pitchFamily="34" charset="0"/>
              </a:rPr>
              <a:t>MIX</a:t>
            </a:r>
          </a:p>
        </p:txBody>
      </p:sp>
      <p:pic>
        <p:nvPicPr>
          <p:cNvPr id="19" name="Picture 18" descr="Chart&#10;&#10;Description automatically generated">
            <a:extLst>
              <a:ext uri="{FF2B5EF4-FFF2-40B4-BE49-F238E27FC236}">
                <a16:creationId xmlns:a16="http://schemas.microsoft.com/office/drawing/2014/main" id="{142C10C6-596D-EC5C-C697-CDD1D244B844}"/>
              </a:ext>
            </a:extLst>
          </p:cNvPr>
          <p:cNvPicPr>
            <a:picLocks noChangeAspect="1"/>
          </p:cNvPicPr>
          <p:nvPr/>
        </p:nvPicPr>
        <p:blipFill>
          <a:blip r:embed="rId4"/>
          <a:stretch>
            <a:fillRect/>
          </a:stretch>
        </p:blipFill>
        <p:spPr>
          <a:xfrm>
            <a:off x="6096000" y="1143000"/>
            <a:ext cx="6096000" cy="4572000"/>
          </a:xfrm>
          <a:prstGeom prst="rect">
            <a:avLst/>
          </a:prstGeom>
        </p:spPr>
      </p:pic>
      <p:sp>
        <p:nvSpPr>
          <p:cNvPr id="20" name="TextBox 19">
            <a:extLst>
              <a:ext uri="{FF2B5EF4-FFF2-40B4-BE49-F238E27FC236}">
                <a16:creationId xmlns:a16="http://schemas.microsoft.com/office/drawing/2014/main" id="{972EF8FB-DD66-7B1F-4953-31B7DEBC3AEC}"/>
              </a:ext>
            </a:extLst>
          </p:cNvPr>
          <p:cNvSpPr txBox="1"/>
          <p:nvPr/>
        </p:nvSpPr>
        <p:spPr>
          <a:xfrm>
            <a:off x="649771" y="384413"/>
            <a:ext cx="11111440" cy="646331"/>
          </a:xfrm>
          <a:prstGeom prst="rect">
            <a:avLst/>
          </a:prstGeom>
          <a:noFill/>
        </p:spPr>
        <p:txBody>
          <a:bodyPr wrap="none" rtlCol="0">
            <a:spAutoFit/>
          </a:bodyPr>
          <a:lstStyle/>
          <a:p>
            <a:r>
              <a:rPr lang="en-US" sz="3600" dirty="0">
                <a:latin typeface="Avenir Book" panose="02000503020000020003" pitchFamily="2" charset="0"/>
              </a:rPr>
              <a:t>Hydrography: looking at vertical profiles in T-S space</a:t>
            </a:r>
          </a:p>
        </p:txBody>
      </p:sp>
      <p:sp>
        <p:nvSpPr>
          <p:cNvPr id="21" name="TextBox 20">
            <a:extLst>
              <a:ext uri="{FF2B5EF4-FFF2-40B4-BE49-F238E27FC236}">
                <a16:creationId xmlns:a16="http://schemas.microsoft.com/office/drawing/2014/main" id="{D2A5B9A4-E43E-F7CA-0F11-188CA9BCB225}"/>
              </a:ext>
            </a:extLst>
          </p:cNvPr>
          <p:cNvSpPr txBox="1"/>
          <p:nvPr/>
        </p:nvSpPr>
        <p:spPr>
          <a:xfrm>
            <a:off x="1896266" y="5880166"/>
            <a:ext cx="8618450" cy="769441"/>
          </a:xfrm>
          <a:prstGeom prst="rect">
            <a:avLst/>
          </a:prstGeom>
          <a:noFill/>
        </p:spPr>
        <p:txBody>
          <a:bodyPr wrap="none" rtlCol="0">
            <a:spAutoFit/>
          </a:bodyPr>
          <a:lstStyle/>
          <a:p>
            <a:r>
              <a:rPr lang="en-US" sz="2400" dirty="0">
                <a:latin typeface="Avenir Book" panose="02000503020000020003" pitchFamily="2" charset="0"/>
              </a:rPr>
              <a:t>Vertical profiles cross through different layers of water masses</a:t>
            </a:r>
          </a:p>
          <a:p>
            <a:pPr marL="342900" indent="-342900" algn="ctr">
              <a:buFont typeface="Arial" panose="020B0604020202020204" pitchFamily="34" charset="0"/>
              <a:buChar char="•"/>
            </a:pPr>
            <a:r>
              <a:rPr lang="en-US" sz="2000" dirty="0">
                <a:latin typeface="Avenir Book" panose="02000503020000020003" pitchFamily="2" charset="0"/>
              </a:rPr>
              <a:t>Vertical shear processes must be involved in this layering</a:t>
            </a:r>
          </a:p>
        </p:txBody>
      </p:sp>
      <p:sp>
        <p:nvSpPr>
          <p:cNvPr id="2" name="TextBox 1">
            <a:extLst>
              <a:ext uri="{FF2B5EF4-FFF2-40B4-BE49-F238E27FC236}">
                <a16:creationId xmlns:a16="http://schemas.microsoft.com/office/drawing/2014/main" id="{A6C1A314-73A5-691D-D1F7-55116CB1D851}"/>
              </a:ext>
            </a:extLst>
          </p:cNvPr>
          <p:cNvSpPr txBox="1"/>
          <p:nvPr/>
        </p:nvSpPr>
        <p:spPr>
          <a:xfrm>
            <a:off x="9611998" y="6577826"/>
            <a:ext cx="2580002" cy="276999"/>
          </a:xfrm>
          <a:prstGeom prst="rect">
            <a:avLst/>
          </a:prstGeom>
          <a:noFill/>
        </p:spPr>
        <p:txBody>
          <a:bodyPr wrap="none" rtlCol="0">
            <a:spAutoFit/>
          </a:bodyPr>
          <a:lstStyle/>
          <a:p>
            <a:r>
              <a:rPr lang="en-US" sz="1200" dirty="0">
                <a:latin typeface="Avenir Book" panose="02000503020000020003" pitchFamily="2" charset="0"/>
              </a:rPr>
              <a:t>Gangrade, </a:t>
            </a:r>
            <a:r>
              <a:rPr lang="en-US" sz="1200" dirty="0" err="1">
                <a:latin typeface="Avenir Book" panose="02000503020000020003" pitchFamily="2" charset="0"/>
              </a:rPr>
              <a:t>Mangolte</a:t>
            </a:r>
            <a:r>
              <a:rPr lang="en-US" sz="1200" dirty="0">
                <a:latin typeface="Avenir Book" panose="02000503020000020003" pitchFamily="2" charset="0"/>
              </a:rPr>
              <a:t>, et al. in prep</a:t>
            </a:r>
          </a:p>
        </p:txBody>
      </p:sp>
    </p:spTree>
    <p:extLst>
      <p:ext uri="{BB962C8B-B14F-4D97-AF65-F5344CB8AC3E}">
        <p14:creationId xmlns:p14="http://schemas.microsoft.com/office/powerpoint/2010/main" val="278356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937C76-9012-4046-F716-CBC5E04AFE00}"/>
              </a:ext>
            </a:extLst>
          </p:cNvPr>
          <p:cNvSpPr>
            <a:spLocks noGrp="1"/>
          </p:cNvSpPr>
          <p:nvPr>
            <p:ph type="sldNum" sz="quarter" idx="12"/>
          </p:nvPr>
        </p:nvSpPr>
        <p:spPr/>
        <p:txBody>
          <a:bodyPr/>
          <a:lstStyle/>
          <a:p>
            <a:fld id="{FC9F44F7-003B-7845-A73C-08F738A712E4}" type="slidenum">
              <a:rPr lang="en-US" smtClean="0"/>
              <a:t>47</a:t>
            </a:fld>
            <a:endParaRPr lang="en-US"/>
          </a:p>
        </p:txBody>
      </p:sp>
      <p:pic>
        <p:nvPicPr>
          <p:cNvPr id="1026" name="Picture 2" descr="Details are in the caption following the image">
            <a:extLst>
              <a:ext uri="{FF2B5EF4-FFF2-40B4-BE49-F238E27FC236}">
                <a16:creationId xmlns:a16="http://schemas.microsoft.com/office/drawing/2014/main" id="{3113284B-5BF7-E01E-4B48-5513D52F0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7838"/>
            <a:ext cx="12192000" cy="59007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88AC0B-88F3-9632-88FA-5C1EEB5ED0BA}"/>
              </a:ext>
            </a:extLst>
          </p:cNvPr>
          <p:cNvSpPr txBox="1"/>
          <p:nvPr/>
        </p:nvSpPr>
        <p:spPr>
          <a:xfrm>
            <a:off x="9448800" y="6193909"/>
            <a:ext cx="2576346" cy="369332"/>
          </a:xfrm>
          <a:prstGeom prst="rect">
            <a:avLst/>
          </a:prstGeom>
          <a:noFill/>
        </p:spPr>
        <p:txBody>
          <a:bodyPr wrap="none" rtlCol="0">
            <a:spAutoFit/>
          </a:bodyPr>
          <a:lstStyle/>
          <a:p>
            <a:r>
              <a:rPr lang="en-US" dirty="0" err="1">
                <a:latin typeface="Avenir Book" panose="02000503020000020003" pitchFamily="2" charset="0"/>
              </a:rPr>
              <a:t>Messié</a:t>
            </a:r>
            <a:r>
              <a:rPr lang="en-US" dirty="0">
                <a:latin typeface="Avenir Book" panose="02000503020000020003" pitchFamily="2" charset="0"/>
              </a:rPr>
              <a:t> &amp; Chavez, 2017</a:t>
            </a:r>
          </a:p>
        </p:txBody>
      </p:sp>
    </p:spTree>
    <p:extLst>
      <p:ext uri="{BB962C8B-B14F-4D97-AF65-F5344CB8AC3E}">
        <p14:creationId xmlns:p14="http://schemas.microsoft.com/office/powerpoint/2010/main" val="29794689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97CB7-7106-E565-97F2-40DE67F42CA1}"/>
              </a:ext>
            </a:extLst>
          </p:cNvPr>
          <p:cNvSpPr>
            <a:spLocks noGrp="1"/>
          </p:cNvSpPr>
          <p:nvPr>
            <p:ph type="title"/>
          </p:nvPr>
        </p:nvSpPr>
        <p:spPr/>
        <p:txBody>
          <a:bodyPr>
            <a:normAutofit/>
          </a:bodyPr>
          <a:lstStyle/>
          <a:p>
            <a:r>
              <a:rPr lang="en-US" sz="3600" dirty="0">
                <a:latin typeface="Avenir Book" panose="02000503020000020003" pitchFamily="2" charset="0"/>
              </a:rPr>
              <a:t>Evidence of fine-scale phytoplankton patches</a:t>
            </a:r>
          </a:p>
        </p:txBody>
      </p:sp>
      <p:sp>
        <p:nvSpPr>
          <p:cNvPr id="3" name="Content Placeholder 2">
            <a:extLst>
              <a:ext uri="{FF2B5EF4-FFF2-40B4-BE49-F238E27FC236}">
                <a16:creationId xmlns:a16="http://schemas.microsoft.com/office/drawing/2014/main" id="{F714DE3B-9F5B-8849-7FAF-8EA3892E59FD}"/>
              </a:ext>
            </a:extLst>
          </p:cNvPr>
          <p:cNvSpPr>
            <a:spLocks noGrp="1"/>
          </p:cNvSpPr>
          <p:nvPr>
            <p:ph idx="1"/>
          </p:nvPr>
        </p:nvSpPr>
        <p:spPr>
          <a:xfrm>
            <a:off x="822898" y="1610530"/>
            <a:ext cx="10515600" cy="4351338"/>
          </a:xfrm>
        </p:spPr>
        <p:txBody>
          <a:bodyPr/>
          <a:lstStyle/>
          <a:p>
            <a:r>
              <a:rPr lang="en-US" dirty="0">
                <a:latin typeface="Avenir Book" panose="02000503020000020003" pitchFamily="2" charset="0"/>
              </a:rPr>
              <a:t>Tilting &amp; layering of high chlorophyll tongues</a:t>
            </a:r>
          </a:p>
        </p:txBody>
      </p:sp>
      <p:sp>
        <p:nvSpPr>
          <p:cNvPr id="4" name="Slide Number Placeholder 3">
            <a:extLst>
              <a:ext uri="{FF2B5EF4-FFF2-40B4-BE49-F238E27FC236}">
                <a16:creationId xmlns:a16="http://schemas.microsoft.com/office/drawing/2014/main" id="{1B1071CB-20A1-E8F1-F899-D7A2264A1A80}"/>
              </a:ext>
            </a:extLst>
          </p:cNvPr>
          <p:cNvSpPr>
            <a:spLocks noGrp="1"/>
          </p:cNvSpPr>
          <p:nvPr>
            <p:ph type="sldNum" sz="quarter" idx="12"/>
          </p:nvPr>
        </p:nvSpPr>
        <p:spPr/>
        <p:txBody>
          <a:bodyPr/>
          <a:lstStyle/>
          <a:p>
            <a:fld id="{FC9F44F7-003B-7845-A73C-08F738A712E4}" type="slidenum">
              <a:rPr lang="en-US" smtClean="0"/>
              <a:t>48</a:t>
            </a:fld>
            <a:endParaRPr lang="en-US"/>
          </a:p>
        </p:txBody>
      </p:sp>
      <p:pic>
        <p:nvPicPr>
          <p:cNvPr id="6" name="Picture 5" descr="Chart, scatter chart&#10;&#10;Description automatically generated">
            <a:extLst>
              <a:ext uri="{FF2B5EF4-FFF2-40B4-BE49-F238E27FC236}">
                <a16:creationId xmlns:a16="http://schemas.microsoft.com/office/drawing/2014/main" id="{5F1D59E2-D470-E76D-7D67-5DBCDA49FBE0}"/>
              </a:ext>
            </a:extLst>
          </p:cNvPr>
          <p:cNvPicPr>
            <a:picLocks noChangeAspect="1"/>
          </p:cNvPicPr>
          <p:nvPr/>
        </p:nvPicPr>
        <p:blipFill rotWithShape="1">
          <a:blip r:embed="rId3"/>
          <a:srcRect r="48031" b="52702"/>
          <a:stretch/>
        </p:blipFill>
        <p:spPr>
          <a:xfrm>
            <a:off x="2165542" y="2705916"/>
            <a:ext cx="3109139" cy="3243714"/>
          </a:xfrm>
          <a:prstGeom prst="rect">
            <a:avLst/>
          </a:prstGeom>
        </p:spPr>
      </p:pic>
      <p:pic>
        <p:nvPicPr>
          <p:cNvPr id="10" name="Picture 9" descr="Diagram, engineering drawing&#10;&#10;Description automatically generated">
            <a:extLst>
              <a:ext uri="{FF2B5EF4-FFF2-40B4-BE49-F238E27FC236}">
                <a16:creationId xmlns:a16="http://schemas.microsoft.com/office/drawing/2014/main" id="{AEBD9243-5E4C-A0BA-4E5D-2F36CA61296E}"/>
              </a:ext>
            </a:extLst>
          </p:cNvPr>
          <p:cNvPicPr>
            <a:picLocks noChangeAspect="1"/>
          </p:cNvPicPr>
          <p:nvPr/>
        </p:nvPicPr>
        <p:blipFill rotWithShape="1">
          <a:blip r:embed="rId4"/>
          <a:srcRect r="52034" b="50971"/>
          <a:stretch/>
        </p:blipFill>
        <p:spPr>
          <a:xfrm>
            <a:off x="6195326" y="2635365"/>
            <a:ext cx="3253474" cy="3362392"/>
          </a:xfrm>
          <a:prstGeom prst="rect">
            <a:avLst/>
          </a:prstGeom>
        </p:spPr>
      </p:pic>
      <p:pic>
        <p:nvPicPr>
          <p:cNvPr id="11" name="Picture 10" descr="Chart, scatter chart&#10;&#10;Description automatically generated">
            <a:extLst>
              <a:ext uri="{FF2B5EF4-FFF2-40B4-BE49-F238E27FC236}">
                <a16:creationId xmlns:a16="http://schemas.microsoft.com/office/drawing/2014/main" id="{41479D2F-04EB-78BE-7133-D9480F1DD7B4}"/>
              </a:ext>
            </a:extLst>
          </p:cNvPr>
          <p:cNvPicPr>
            <a:picLocks noChangeAspect="1"/>
          </p:cNvPicPr>
          <p:nvPr/>
        </p:nvPicPr>
        <p:blipFill rotWithShape="1">
          <a:blip r:embed="rId3"/>
          <a:srcRect l="1302" t="94681" r="46729" b="-296"/>
          <a:stretch/>
        </p:blipFill>
        <p:spPr>
          <a:xfrm>
            <a:off x="2280128" y="5949630"/>
            <a:ext cx="3109139" cy="385090"/>
          </a:xfrm>
          <a:prstGeom prst="rect">
            <a:avLst/>
          </a:prstGeom>
        </p:spPr>
      </p:pic>
      <p:pic>
        <p:nvPicPr>
          <p:cNvPr id="12" name="Picture 11" descr="Diagram, engineering drawing&#10;&#10;Description automatically generated">
            <a:extLst>
              <a:ext uri="{FF2B5EF4-FFF2-40B4-BE49-F238E27FC236}">
                <a16:creationId xmlns:a16="http://schemas.microsoft.com/office/drawing/2014/main" id="{878431F1-6268-2423-2AED-811D932F80C9}"/>
              </a:ext>
            </a:extLst>
          </p:cNvPr>
          <p:cNvPicPr>
            <a:picLocks noChangeAspect="1"/>
          </p:cNvPicPr>
          <p:nvPr/>
        </p:nvPicPr>
        <p:blipFill rotWithShape="1">
          <a:blip r:embed="rId4"/>
          <a:srcRect t="96516" r="52034" b="817"/>
          <a:stretch/>
        </p:blipFill>
        <p:spPr>
          <a:xfrm>
            <a:off x="6281952" y="5949630"/>
            <a:ext cx="3253474" cy="182880"/>
          </a:xfrm>
          <a:prstGeom prst="rect">
            <a:avLst/>
          </a:prstGeom>
        </p:spPr>
      </p:pic>
      <p:sp>
        <p:nvSpPr>
          <p:cNvPr id="14" name="TextBox 13">
            <a:extLst>
              <a:ext uri="{FF2B5EF4-FFF2-40B4-BE49-F238E27FC236}">
                <a16:creationId xmlns:a16="http://schemas.microsoft.com/office/drawing/2014/main" id="{385A10C2-BAE3-165D-5D16-8BC976335D7F}"/>
              </a:ext>
            </a:extLst>
          </p:cNvPr>
          <p:cNvSpPr txBox="1"/>
          <p:nvPr/>
        </p:nvSpPr>
        <p:spPr>
          <a:xfrm>
            <a:off x="10495606" y="6472515"/>
            <a:ext cx="1685783" cy="276999"/>
          </a:xfrm>
          <a:prstGeom prst="rect">
            <a:avLst/>
          </a:prstGeom>
          <a:noFill/>
        </p:spPr>
        <p:txBody>
          <a:bodyPr wrap="none" rtlCol="0">
            <a:spAutoFit/>
          </a:bodyPr>
          <a:lstStyle/>
          <a:p>
            <a:r>
              <a:rPr lang="en-US" sz="1200" dirty="0">
                <a:latin typeface="Avenir Book" panose="02000503020000020003" pitchFamily="2" charset="0"/>
              </a:rPr>
              <a:t>de </a:t>
            </a:r>
            <a:r>
              <a:rPr lang="en-US" sz="1200" dirty="0" err="1">
                <a:latin typeface="Avenir Book" panose="02000503020000020003" pitchFamily="2" charset="0"/>
              </a:rPr>
              <a:t>Verneil</a:t>
            </a:r>
            <a:r>
              <a:rPr lang="en-US" sz="1200" dirty="0">
                <a:latin typeface="Avenir Book" panose="02000503020000020003" pitchFamily="2" charset="0"/>
              </a:rPr>
              <a:t> et al., 2019</a:t>
            </a:r>
          </a:p>
        </p:txBody>
      </p:sp>
      <p:sp>
        <p:nvSpPr>
          <p:cNvPr id="15" name="TextBox 14">
            <a:extLst>
              <a:ext uri="{FF2B5EF4-FFF2-40B4-BE49-F238E27FC236}">
                <a16:creationId xmlns:a16="http://schemas.microsoft.com/office/drawing/2014/main" id="{65238927-D1C6-F4A1-CB34-5574EEF38278}"/>
              </a:ext>
            </a:extLst>
          </p:cNvPr>
          <p:cNvSpPr txBox="1"/>
          <p:nvPr/>
        </p:nvSpPr>
        <p:spPr>
          <a:xfrm rot="19116078">
            <a:off x="7757865" y="2155938"/>
            <a:ext cx="2733890" cy="276999"/>
          </a:xfrm>
          <a:prstGeom prst="rect">
            <a:avLst/>
          </a:prstGeom>
          <a:solidFill>
            <a:srgbClr val="00FA00"/>
          </a:solidFill>
        </p:spPr>
        <p:txBody>
          <a:bodyPr wrap="none" rtlCol="0">
            <a:spAutoFit/>
          </a:bodyPr>
          <a:lstStyle/>
          <a:p>
            <a:r>
              <a:rPr lang="en-US" sz="1200" dirty="0">
                <a:latin typeface="Arial" panose="020B0604020202020204" pitchFamily="34" charset="0"/>
                <a:cs typeface="Arial" panose="020B0604020202020204" pitchFamily="34" charset="0"/>
              </a:rPr>
              <a:t>Inshore properties, offshore trajectory</a:t>
            </a:r>
          </a:p>
        </p:txBody>
      </p:sp>
      <p:sp>
        <p:nvSpPr>
          <p:cNvPr id="16" name="TextBox 15">
            <a:extLst>
              <a:ext uri="{FF2B5EF4-FFF2-40B4-BE49-F238E27FC236}">
                <a16:creationId xmlns:a16="http://schemas.microsoft.com/office/drawing/2014/main" id="{D4D6A31A-3EE7-80FF-DB75-DA01DF32313D}"/>
              </a:ext>
            </a:extLst>
          </p:cNvPr>
          <p:cNvSpPr txBox="1"/>
          <p:nvPr/>
        </p:nvSpPr>
        <p:spPr>
          <a:xfrm rot="19116078">
            <a:off x="7024855" y="2185742"/>
            <a:ext cx="2809680" cy="276999"/>
          </a:xfrm>
          <a:prstGeom prst="rect">
            <a:avLst/>
          </a:prstGeom>
          <a:solidFill>
            <a:srgbClr val="0432FF"/>
          </a:solidFill>
        </p:spPr>
        <p:txBody>
          <a:bodyPr wrap="none" rtlCol="0">
            <a:spAutoFit/>
          </a:bodyPr>
          <a:lstStyle/>
          <a:p>
            <a:r>
              <a:rPr lang="en-US" sz="1200" dirty="0">
                <a:latin typeface="Arial" panose="020B0604020202020204" pitchFamily="34" charset="0"/>
                <a:cs typeface="Arial" panose="020B0604020202020204" pitchFamily="34" charset="0"/>
              </a:rPr>
              <a:t>Offshore properties, offshore trajectory</a:t>
            </a:r>
          </a:p>
        </p:txBody>
      </p:sp>
      <p:sp>
        <p:nvSpPr>
          <p:cNvPr id="18" name="TextBox 17">
            <a:extLst>
              <a:ext uri="{FF2B5EF4-FFF2-40B4-BE49-F238E27FC236}">
                <a16:creationId xmlns:a16="http://schemas.microsoft.com/office/drawing/2014/main" id="{15EC17F7-7FF9-9A4F-904E-EC47228BA796}"/>
              </a:ext>
            </a:extLst>
          </p:cNvPr>
          <p:cNvSpPr txBox="1"/>
          <p:nvPr/>
        </p:nvSpPr>
        <p:spPr>
          <a:xfrm rot="19116078">
            <a:off x="8312619" y="2091997"/>
            <a:ext cx="2683748" cy="276999"/>
          </a:xfrm>
          <a:prstGeom prst="rect">
            <a:avLst/>
          </a:prstGeom>
          <a:solidFill>
            <a:srgbClr val="FF2600"/>
          </a:solidFill>
        </p:spPr>
        <p:txBody>
          <a:bodyPr wrap="none" rtlCol="0">
            <a:spAutoFit/>
          </a:bodyPr>
          <a:lstStyle/>
          <a:p>
            <a:r>
              <a:rPr lang="en-US" sz="1200" dirty="0">
                <a:latin typeface="Arial" panose="020B0604020202020204" pitchFamily="34" charset="0"/>
                <a:cs typeface="Arial" panose="020B0604020202020204" pitchFamily="34" charset="0"/>
              </a:rPr>
              <a:t>Inshore properties, inshore trajectory</a:t>
            </a:r>
          </a:p>
        </p:txBody>
      </p:sp>
      <p:sp>
        <p:nvSpPr>
          <p:cNvPr id="19" name="TextBox 18">
            <a:extLst>
              <a:ext uri="{FF2B5EF4-FFF2-40B4-BE49-F238E27FC236}">
                <a16:creationId xmlns:a16="http://schemas.microsoft.com/office/drawing/2014/main" id="{E3971E32-8046-3739-68D6-58DCCF8295BB}"/>
              </a:ext>
            </a:extLst>
          </p:cNvPr>
          <p:cNvSpPr txBox="1"/>
          <p:nvPr/>
        </p:nvSpPr>
        <p:spPr>
          <a:xfrm>
            <a:off x="3809114" y="2603582"/>
            <a:ext cx="253627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“inshore properties”: higher salinity</a:t>
            </a:r>
          </a:p>
        </p:txBody>
      </p:sp>
      <p:sp>
        <p:nvSpPr>
          <p:cNvPr id="20" name="TextBox 19">
            <a:extLst>
              <a:ext uri="{FF2B5EF4-FFF2-40B4-BE49-F238E27FC236}">
                <a16:creationId xmlns:a16="http://schemas.microsoft.com/office/drawing/2014/main" id="{00C28D11-431F-F062-F81E-3A56460746FB}"/>
              </a:ext>
            </a:extLst>
          </p:cNvPr>
          <p:cNvSpPr txBox="1"/>
          <p:nvPr/>
        </p:nvSpPr>
        <p:spPr>
          <a:xfrm>
            <a:off x="3063551" y="2358366"/>
            <a:ext cx="2527102" cy="276999"/>
          </a:xfrm>
          <a:prstGeom prst="rect">
            <a:avLst/>
          </a:prstGeom>
          <a:noFill/>
        </p:spPr>
        <p:txBody>
          <a:bodyPr wrap="none" rtlCol="0">
            <a:spAutoFit/>
          </a:bodyPr>
          <a:lstStyle/>
          <a:p>
            <a:r>
              <a:rPr lang="en-US" sz="1200" dirty="0">
                <a:latin typeface="Arial" panose="020B0604020202020204" pitchFamily="34" charset="0"/>
                <a:cs typeface="Arial" panose="020B0604020202020204" pitchFamily="34" charset="0"/>
              </a:rPr>
              <a:t>“offshore properties”: lower salinity</a:t>
            </a:r>
          </a:p>
        </p:txBody>
      </p:sp>
      <p:cxnSp>
        <p:nvCxnSpPr>
          <p:cNvPr id="22" name="Straight Arrow Connector 21">
            <a:extLst>
              <a:ext uri="{FF2B5EF4-FFF2-40B4-BE49-F238E27FC236}">
                <a16:creationId xmlns:a16="http://schemas.microsoft.com/office/drawing/2014/main" id="{14B4BA3F-F562-8D69-7F7A-511B2E1BA087}"/>
              </a:ext>
            </a:extLst>
          </p:cNvPr>
          <p:cNvCxnSpPr/>
          <p:nvPr/>
        </p:nvCxnSpPr>
        <p:spPr>
          <a:xfrm>
            <a:off x="3458959" y="2742081"/>
            <a:ext cx="0" cy="4796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F9A389A-F72E-A69C-F416-595C011A2D74}"/>
              </a:ext>
            </a:extLst>
          </p:cNvPr>
          <p:cNvCxnSpPr/>
          <p:nvPr/>
        </p:nvCxnSpPr>
        <p:spPr>
          <a:xfrm>
            <a:off x="4308000" y="2919104"/>
            <a:ext cx="0" cy="47968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3DE2CCF-C82E-994F-D3BF-163E8BE54765}"/>
              </a:ext>
            </a:extLst>
          </p:cNvPr>
          <p:cNvSpPr txBox="1"/>
          <p:nvPr/>
        </p:nvSpPr>
        <p:spPr>
          <a:xfrm>
            <a:off x="3172968" y="5062804"/>
            <a:ext cx="518091" cy="369332"/>
          </a:xfrm>
          <a:prstGeom prst="rect">
            <a:avLst/>
          </a:prstGeom>
          <a:solidFill>
            <a:srgbClr val="00FDFF"/>
          </a:solidFill>
        </p:spPr>
        <p:txBody>
          <a:bodyPr wrap="none" rtlCol="0">
            <a:spAutoFit/>
          </a:bodyPr>
          <a:lstStyle/>
          <a:p>
            <a:r>
              <a:rPr lang="en-US" dirty="0">
                <a:latin typeface="Arial" panose="020B0604020202020204" pitchFamily="34" charset="0"/>
                <a:cs typeface="Arial" panose="020B0604020202020204" pitchFamily="34" charset="0"/>
              </a:rPr>
              <a:t>CC</a:t>
            </a:r>
          </a:p>
        </p:txBody>
      </p:sp>
      <p:sp>
        <p:nvSpPr>
          <p:cNvPr id="25" name="TextBox 24">
            <a:extLst>
              <a:ext uri="{FF2B5EF4-FFF2-40B4-BE49-F238E27FC236}">
                <a16:creationId xmlns:a16="http://schemas.microsoft.com/office/drawing/2014/main" id="{C5198394-6F4A-C6FA-45BE-5DAD0A872B1F}"/>
              </a:ext>
            </a:extLst>
          </p:cNvPr>
          <p:cNvSpPr txBox="1"/>
          <p:nvPr/>
        </p:nvSpPr>
        <p:spPr>
          <a:xfrm>
            <a:off x="4618512" y="4489542"/>
            <a:ext cx="518091" cy="369332"/>
          </a:xfrm>
          <a:prstGeom prst="rect">
            <a:avLst/>
          </a:prstGeom>
          <a:solidFill>
            <a:srgbClr val="FF40FF"/>
          </a:solidFill>
        </p:spPr>
        <p:txBody>
          <a:bodyPr wrap="none" rtlCol="0">
            <a:spAutoFit/>
          </a:bodyPr>
          <a:lstStyle/>
          <a:p>
            <a:r>
              <a:rPr lang="en-US" dirty="0">
                <a:latin typeface="Arial" panose="020B0604020202020204" pitchFamily="34" charset="0"/>
                <a:cs typeface="Arial" panose="020B0604020202020204" pitchFamily="34" charset="0"/>
              </a:rPr>
              <a:t>CU</a:t>
            </a:r>
          </a:p>
        </p:txBody>
      </p:sp>
      <p:sp>
        <p:nvSpPr>
          <p:cNvPr id="26" name="TextBox 25">
            <a:extLst>
              <a:ext uri="{FF2B5EF4-FFF2-40B4-BE49-F238E27FC236}">
                <a16:creationId xmlns:a16="http://schemas.microsoft.com/office/drawing/2014/main" id="{C73DADEB-521F-3393-F39A-380AD5269A78}"/>
              </a:ext>
            </a:extLst>
          </p:cNvPr>
          <p:cNvSpPr txBox="1"/>
          <p:nvPr/>
        </p:nvSpPr>
        <p:spPr>
          <a:xfrm>
            <a:off x="466344" y="6117336"/>
            <a:ext cx="3187732" cy="646331"/>
          </a:xfrm>
          <a:prstGeom prst="rect">
            <a:avLst/>
          </a:prstGeom>
          <a:noFill/>
        </p:spPr>
        <p:txBody>
          <a:bodyPr wrap="none" rtlCol="0">
            <a:spAutoFit/>
          </a:bodyPr>
          <a:lstStyle/>
          <a:p>
            <a:r>
              <a:rPr lang="en-US" dirty="0">
                <a:latin typeface="Avenir Book" panose="02000503020000020003" pitchFamily="2" charset="0"/>
              </a:rPr>
              <a:t>CC = California Current</a:t>
            </a:r>
          </a:p>
          <a:p>
            <a:r>
              <a:rPr lang="en-US" dirty="0">
                <a:latin typeface="Avenir Book" panose="02000503020000020003" pitchFamily="2" charset="0"/>
              </a:rPr>
              <a:t>CU = California Undercurrent</a:t>
            </a:r>
          </a:p>
        </p:txBody>
      </p:sp>
      <p:pic>
        <p:nvPicPr>
          <p:cNvPr id="5" name="Picture 4" descr="Diagram&#10;&#10;Description automatically generated">
            <a:extLst>
              <a:ext uri="{FF2B5EF4-FFF2-40B4-BE49-F238E27FC236}">
                <a16:creationId xmlns:a16="http://schemas.microsoft.com/office/drawing/2014/main" id="{85D9530C-5985-5005-F85E-B18A77408655}"/>
              </a:ext>
            </a:extLst>
          </p:cNvPr>
          <p:cNvPicPr>
            <a:picLocks noChangeAspect="1"/>
          </p:cNvPicPr>
          <p:nvPr/>
        </p:nvPicPr>
        <p:blipFill rotWithShape="1">
          <a:blip r:embed="rId5"/>
          <a:srcRect l="48848" t="8247" r="11269"/>
          <a:stretch/>
        </p:blipFill>
        <p:spPr>
          <a:xfrm>
            <a:off x="9413782" y="3115445"/>
            <a:ext cx="2529389" cy="2931744"/>
          </a:xfrm>
          <a:prstGeom prst="rect">
            <a:avLst/>
          </a:prstGeom>
        </p:spPr>
      </p:pic>
    </p:spTree>
    <p:extLst>
      <p:ext uri="{BB962C8B-B14F-4D97-AF65-F5344CB8AC3E}">
        <p14:creationId xmlns:p14="http://schemas.microsoft.com/office/powerpoint/2010/main" val="318545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16" grpId="1" animBg="1"/>
      <p:bldP spid="18" grpId="1" animBg="1"/>
      <p:bldP spid="19" grpId="0"/>
      <p:bldP spid="20" grpId="0"/>
      <p:bldP spid="24" grpId="0" animBg="1"/>
      <p:bldP spid="2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EF8CF-2B28-822B-B859-8BA5FBEA8FE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Abbreviated Abstract</a:t>
            </a:r>
          </a:p>
        </p:txBody>
      </p:sp>
      <p:sp>
        <p:nvSpPr>
          <p:cNvPr id="3" name="Content Placeholder 2">
            <a:extLst>
              <a:ext uri="{FF2B5EF4-FFF2-40B4-BE49-F238E27FC236}">
                <a16:creationId xmlns:a16="http://schemas.microsoft.com/office/drawing/2014/main" id="{5AD03A90-6625-394E-3269-191B30DD2021}"/>
              </a:ext>
            </a:extLst>
          </p:cNvPr>
          <p:cNvSpPr>
            <a:spLocks noGrp="1"/>
          </p:cNvSpPr>
          <p:nvPr>
            <p:ph idx="1"/>
          </p:nvPr>
        </p:nvSpPr>
        <p:spPr/>
        <p:txBody>
          <a:bodyPr>
            <a:normAutofit fontScale="92500" lnSpcReduction="10000"/>
          </a:bodyPr>
          <a:lstStyle/>
          <a:p>
            <a:pPr marL="0" indent="0">
              <a:buNone/>
            </a:pPr>
            <a:r>
              <a:rPr lang="en-US" dirty="0">
                <a:latin typeface="Arial" panose="020B0604020202020204" pitchFamily="34" charset="0"/>
                <a:cs typeface="Arial" panose="020B0604020202020204" pitchFamily="34" charset="0"/>
              </a:rPr>
              <a:t>In 2012, sampling of a mesoscale front in the California Current System revealed elevated plankton biomass at the front. However, by investigating frontal patchiness at finer scales than previously studied, we find that this front exhibited sub-mesoscale biological and hydrographic patchiness both </a:t>
            </a:r>
            <a:r>
              <a:rPr lang="en-US" i="1" dirty="0">
                <a:latin typeface="Arial" panose="020B0604020202020204" pitchFamily="34" charset="0"/>
                <a:cs typeface="Arial" panose="020B0604020202020204" pitchFamily="34" charset="0"/>
              </a:rPr>
              <a:t>along</a:t>
            </a:r>
            <a:r>
              <a:rPr lang="en-US" dirty="0">
                <a:latin typeface="Arial" panose="020B0604020202020204" pitchFamily="34" charset="0"/>
                <a:cs typeface="Arial" panose="020B0604020202020204" pitchFamily="34" charset="0"/>
              </a:rPr>
              <a:t> and </a:t>
            </a:r>
            <a:r>
              <a:rPr lang="en-US" i="1" dirty="0">
                <a:latin typeface="Arial" panose="020B0604020202020204" pitchFamily="34" charset="0"/>
                <a:cs typeface="Arial" panose="020B0604020202020204" pitchFamily="34" charset="0"/>
              </a:rPr>
              <a:t>across</a:t>
            </a:r>
            <a:r>
              <a:rPr lang="en-US" dirty="0">
                <a:latin typeface="Arial" panose="020B0604020202020204" pitchFamily="34" charset="0"/>
                <a:cs typeface="Arial" panose="020B0604020202020204" pitchFamily="34" charset="0"/>
              </a:rPr>
              <a:t> the front, as well as vertical layering of distinct water masses. Source-water trajectories using altimetry-derived velocities and coastal upwelling indices reveal that these water mass pathways determine planktonic community structure: upwelling pulses make phytoplankton patches, and patches converge at the front from both inshore and offshore – with different properties. Such fine-scale gradients allow us to reinterpret frontal dynamics and demonstrate the need for higher-resolution sampling.</a:t>
            </a:r>
          </a:p>
        </p:txBody>
      </p:sp>
      <p:sp>
        <p:nvSpPr>
          <p:cNvPr id="4" name="Slide Number Placeholder 3">
            <a:extLst>
              <a:ext uri="{FF2B5EF4-FFF2-40B4-BE49-F238E27FC236}">
                <a16:creationId xmlns:a16="http://schemas.microsoft.com/office/drawing/2014/main" id="{E847B5F6-5BF4-753A-2C87-5F4DE376D1B6}"/>
              </a:ext>
            </a:extLst>
          </p:cNvPr>
          <p:cNvSpPr>
            <a:spLocks noGrp="1"/>
          </p:cNvSpPr>
          <p:nvPr>
            <p:ph type="sldNum" sz="quarter" idx="12"/>
          </p:nvPr>
        </p:nvSpPr>
        <p:spPr/>
        <p:txBody>
          <a:bodyPr/>
          <a:lstStyle/>
          <a:p>
            <a:fld id="{FC9F44F7-003B-7845-A73C-08F738A712E4}" type="slidenum">
              <a:rPr lang="en-US" smtClean="0"/>
              <a:t>49</a:t>
            </a:fld>
            <a:endParaRPr lang="en-US"/>
          </a:p>
        </p:txBody>
      </p:sp>
    </p:spTree>
    <p:extLst>
      <p:ext uri="{BB962C8B-B14F-4D97-AF65-F5344CB8AC3E}">
        <p14:creationId xmlns:p14="http://schemas.microsoft.com/office/powerpoint/2010/main" val="717902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84F093-7DF2-4140-9225-F8AE0E0772EF}"/>
              </a:ext>
            </a:extLst>
          </p:cNvPr>
          <p:cNvSpPr>
            <a:spLocks noGrp="1"/>
          </p:cNvSpPr>
          <p:nvPr>
            <p:ph type="sldNum" sz="quarter" idx="12"/>
          </p:nvPr>
        </p:nvSpPr>
        <p:spPr/>
        <p:txBody>
          <a:bodyPr/>
          <a:lstStyle/>
          <a:p>
            <a:fld id="{FC9F44F7-003B-7845-A73C-08F738A712E4}" type="slidenum">
              <a:rPr lang="en-US" smtClean="0"/>
              <a:t>5</a:t>
            </a:fld>
            <a:endParaRPr lang="en-US"/>
          </a:p>
        </p:txBody>
      </p:sp>
      <p:sp>
        <p:nvSpPr>
          <p:cNvPr id="24" name="TextBox 23">
            <a:extLst>
              <a:ext uri="{FF2B5EF4-FFF2-40B4-BE49-F238E27FC236}">
                <a16:creationId xmlns:a16="http://schemas.microsoft.com/office/drawing/2014/main" id="{984B47CB-2CE5-EF44-A8F8-6F1BF50B4F68}"/>
              </a:ext>
            </a:extLst>
          </p:cNvPr>
          <p:cNvSpPr txBox="1"/>
          <p:nvPr/>
        </p:nvSpPr>
        <p:spPr>
          <a:xfrm>
            <a:off x="9488601" y="5559122"/>
            <a:ext cx="2407308" cy="276999"/>
          </a:xfrm>
          <a:prstGeom prst="rect">
            <a:avLst/>
          </a:prstGeom>
          <a:noFill/>
        </p:spPr>
        <p:txBody>
          <a:bodyPr wrap="square" rtlCol="0">
            <a:spAutoFit/>
          </a:bodyPr>
          <a:lstStyle/>
          <a:p>
            <a:pPr algn="ctr"/>
            <a:r>
              <a:rPr lang="en-US" sz="1200" dirty="0">
                <a:latin typeface="Avenir Next" panose="020B0503020202020204" pitchFamily="34" charset="0"/>
              </a:rPr>
              <a:t>Adapted from Li et al., 2012</a:t>
            </a:r>
          </a:p>
        </p:txBody>
      </p:sp>
      <p:sp>
        <p:nvSpPr>
          <p:cNvPr id="12" name="Title 1">
            <a:extLst>
              <a:ext uri="{FF2B5EF4-FFF2-40B4-BE49-F238E27FC236}">
                <a16:creationId xmlns:a16="http://schemas.microsoft.com/office/drawing/2014/main" id="{0825D983-7638-6845-B1DD-19BCE16131D1}"/>
              </a:ext>
            </a:extLst>
          </p:cNvPr>
          <p:cNvSpPr txBox="1">
            <a:spLocks/>
          </p:cNvSpPr>
          <p:nvPr/>
        </p:nvSpPr>
        <p:spPr>
          <a:xfrm>
            <a:off x="1800538" y="354732"/>
            <a:ext cx="8590923" cy="853901"/>
          </a:xfrm>
          <a:prstGeom prst="rect">
            <a:avLst/>
          </a:prstGeom>
        </p:spPr>
        <p:txBody>
          <a:bodyP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4000" dirty="0">
                <a:latin typeface="Avenir Book" panose="02000503020000020003" pitchFamily="2" charset="0"/>
                <a:cs typeface="SUKHUMVITSET-TEXT" panose="02000506000000020004" pitchFamily="2" charset="-34"/>
              </a:rPr>
              <a:t> What to consider when investigating Biological and Hydrographic Patchiness at Fronts</a:t>
            </a:r>
          </a:p>
        </p:txBody>
      </p:sp>
      <p:pic>
        <p:nvPicPr>
          <p:cNvPr id="27" name="New picture">
            <a:extLst>
              <a:ext uri="{FF2B5EF4-FFF2-40B4-BE49-F238E27FC236}">
                <a16:creationId xmlns:a16="http://schemas.microsoft.com/office/drawing/2014/main" id="{D5B7D34F-D0EA-0D4A-9BD2-3A515F72C220}"/>
              </a:ext>
            </a:extLst>
          </p:cNvPr>
          <p:cNvPicPr>
            <a:picLocks noChangeAspect="1"/>
          </p:cNvPicPr>
          <p:nvPr/>
        </p:nvPicPr>
        <p:blipFill rotWithShape="1">
          <a:blip r:embed="rId4"/>
          <a:srcRect r="51589" b="76243"/>
          <a:stretch/>
        </p:blipFill>
        <p:spPr>
          <a:xfrm>
            <a:off x="5608267" y="1596278"/>
            <a:ext cx="5890360" cy="2793502"/>
          </a:xfrm>
          <a:prstGeom prst="rect">
            <a:avLst/>
          </a:prstGeom>
        </p:spPr>
      </p:pic>
      <p:pic>
        <p:nvPicPr>
          <p:cNvPr id="28" name="New picture">
            <a:extLst>
              <a:ext uri="{FF2B5EF4-FFF2-40B4-BE49-F238E27FC236}">
                <a16:creationId xmlns:a16="http://schemas.microsoft.com/office/drawing/2014/main" id="{50A32866-2330-6045-A736-B83B0A02829B}"/>
              </a:ext>
            </a:extLst>
          </p:cNvPr>
          <p:cNvPicPr/>
          <p:nvPr/>
        </p:nvPicPr>
        <p:blipFill rotWithShape="1">
          <a:blip r:embed="rId4"/>
          <a:srcRect r="48042" b="76243"/>
          <a:stretch/>
        </p:blipFill>
        <p:spPr>
          <a:xfrm>
            <a:off x="4946469" y="2526215"/>
            <a:ext cx="6767394" cy="2751180"/>
          </a:xfrm>
          <a:prstGeom prst="rect">
            <a:avLst/>
          </a:prstGeom>
        </p:spPr>
      </p:pic>
      <p:sp>
        <p:nvSpPr>
          <p:cNvPr id="29" name="Right Arrow 28">
            <a:extLst>
              <a:ext uri="{FF2B5EF4-FFF2-40B4-BE49-F238E27FC236}">
                <a16:creationId xmlns:a16="http://schemas.microsoft.com/office/drawing/2014/main" id="{9A511EEA-5B80-2143-93A9-E1E881A7B5C6}"/>
              </a:ext>
            </a:extLst>
          </p:cNvPr>
          <p:cNvSpPr/>
          <p:nvPr/>
        </p:nvSpPr>
        <p:spPr>
          <a:xfrm rot="7052065" flipV="1">
            <a:off x="6242716" y="1633182"/>
            <a:ext cx="1828674" cy="979556"/>
          </a:xfrm>
          <a:prstGeom prst="rightArrow">
            <a:avLst>
              <a:gd name="adj1" fmla="val 57980"/>
              <a:gd name="adj2" fmla="val 50000"/>
            </a:avLst>
          </a:prstGeom>
          <a:solidFill>
            <a:srgbClr val="FFFFFF">
              <a:alpha val="69804"/>
            </a:srgbClr>
          </a:solidFill>
          <a:ln>
            <a:solidFill>
              <a:schemeClr val="tx1"/>
            </a:solidFill>
          </a:ln>
          <a:scene3d>
            <a:camera prst="orthographicFront">
              <a:rot lat="1800000" lon="3000000" rev="108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Along-front flow</a:t>
            </a:r>
          </a:p>
        </p:txBody>
      </p:sp>
      <p:sp>
        <p:nvSpPr>
          <p:cNvPr id="30" name="Right Arrow 29">
            <a:extLst>
              <a:ext uri="{FF2B5EF4-FFF2-40B4-BE49-F238E27FC236}">
                <a16:creationId xmlns:a16="http://schemas.microsoft.com/office/drawing/2014/main" id="{811D7177-4EDC-F646-8C5F-311414D4A0EA}"/>
              </a:ext>
            </a:extLst>
          </p:cNvPr>
          <p:cNvSpPr/>
          <p:nvPr/>
        </p:nvSpPr>
        <p:spPr>
          <a:xfrm rot="7052065" flipV="1">
            <a:off x="9391445" y="1633181"/>
            <a:ext cx="1828674" cy="979556"/>
          </a:xfrm>
          <a:prstGeom prst="rightArrow">
            <a:avLst>
              <a:gd name="adj1" fmla="val 57980"/>
              <a:gd name="adj2" fmla="val 50000"/>
            </a:avLst>
          </a:prstGeom>
          <a:solidFill>
            <a:srgbClr val="FFFFFF">
              <a:alpha val="69804"/>
            </a:srgbClr>
          </a:solidFill>
          <a:ln>
            <a:solidFill>
              <a:schemeClr val="tx1"/>
            </a:solidFill>
          </a:ln>
          <a:scene3d>
            <a:camera prst="orthographicFront">
              <a:rot lat="1800000" lon="3000000" rev="1080000"/>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Book" panose="02000503020000020003" pitchFamily="2" charset="0"/>
              </a:rPr>
              <a:t>Along-front flow</a:t>
            </a:r>
          </a:p>
        </p:txBody>
      </p:sp>
      <p:sp>
        <p:nvSpPr>
          <p:cNvPr id="2" name="TextBox 1">
            <a:extLst>
              <a:ext uri="{FF2B5EF4-FFF2-40B4-BE49-F238E27FC236}">
                <a16:creationId xmlns:a16="http://schemas.microsoft.com/office/drawing/2014/main" id="{D6EF93A8-D3EE-2543-AA3B-743AA3DF8C93}"/>
              </a:ext>
            </a:extLst>
          </p:cNvPr>
          <p:cNvSpPr txBox="1"/>
          <p:nvPr/>
        </p:nvSpPr>
        <p:spPr>
          <a:xfrm>
            <a:off x="5475387" y="2798183"/>
            <a:ext cx="985907" cy="276999"/>
          </a:xfrm>
          <a:prstGeom prst="rect">
            <a:avLst/>
          </a:prstGeom>
          <a:noFill/>
        </p:spPr>
        <p:txBody>
          <a:bodyPr wrap="square" rtlCol="0">
            <a:spAutoFit/>
          </a:bodyPr>
          <a:lstStyle/>
          <a:p>
            <a:pPr algn="ctr"/>
            <a:r>
              <a:rPr lang="en-US" sz="1200" dirty="0">
                <a:latin typeface="Avenir Book" panose="02000503020000020003" pitchFamily="2" charset="0"/>
              </a:rPr>
              <a:t>Low </a:t>
            </a:r>
            <a:r>
              <a:rPr lang="en-US" sz="1200" dirty="0" err="1">
                <a:latin typeface="Avenir Book" panose="02000503020000020003" pitchFamily="2" charset="0"/>
              </a:rPr>
              <a:t>Chl</a:t>
            </a:r>
            <a:r>
              <a:rPr lang="en-US" sz="1200" dirty="0">
                <a:latin typeface="Avenir Book" panose="02000503020000020003" pitchFamily="2" charset="0"/>
              </a:rPr>
              <a:t>-a</a:t>
            </a:r>
          </a:p>
        </p:txBody>
      </p:sp>
      <p:sp>
        <p:nvSpPr>
          <p:cNvPr id="14" name="TextBox 13">
            <a:extLst>
              <a:ext uri="{FF2B5EF4-FFF2-40B4-BE49-F238E27FC236}">
                <a16:creationId xmlns:a16="http://schemas.microsoft.com/office/drawing/2014/main" id="{663E9EAF-A100-BC49-8CE2-BDE5A7B72D34}"/>
              </a:ext>
            </a:extLst>
          </p:cNvPr>
          <p:cNvSpPr txBox="1"/>
          <p:nvPr/>
        </p:nvSpPr>
        <p:spPr>
          <a:xfrm>
            <a:off x="6809115" y="2675073"/>
            <a:ext cx="985907" cy="276999"/>
          </a:xfrm>
          <a:prstGeom prst="rect">
            <a:avLst/>
          </a:prstGeom>
          <a:noFill/>
        </p:spPr>
        <p:txBody>
          <a:bodyPr wrap="square" rtlCol="0">
            <a:spAutoFit/>
          </a:bodyPr>
          <a:lstStyle/>
          <a:p>
            <a:pPr algn="ctr"/>
            <a:r>
              <a:rPr lang="en-US" sz="1200" dirty="0">
                <a:latin typeface="Avenir Book" panose="02000503020000020003" pitchFamily="2" charset="0"/>
              </a:rPr>
              <a:t>High </a:t>
            </a:r>
            <a:r>
              <a:rPr lang="en-US" sz="1200" dirty="0" err="1">
                <a:latin typeface="Avenir Book" panose="02000503020000020003" pitchFamily="2" charset="0"/>
              </a:rPr>
              <a:t>Chl</a:t>
            </a:r>
            <a:r>
              <a:rPr lang="en-US" sz="1200" dirty="0">
                <a:latin typeface="Avenir Book" panose="02000503020000020003" pitchFamily="2" charset="0"/>
              </a:rPr>
              <a:t>-a</a:t>
            </a:r>
          </a:p>
        </p:txBody>
      </p:sp>
      <p:sp>
        <p:nvSpPr>
          <p:cNvPr id="15" name="TextBox 14">
            <a:extLst>
              <a:ext uri="{FF2B5EF4-FFF2-40B4-BE49-F238E27FC236}">
                <a16:creationId xmlns:a16="http://schemas.microsoft.com/office/drawing/2014/main" id="{E2149467-CC14-5847-BBB2-4D384D6DFB93}"/>
              </a:ext>
            </a:extLst>
          </p:cNvPr>
          <p:cNvSpPr txBox="1"/>
          <p:nvPr/>
        </p:nvSpPr>
        <p:spPr>
          <a:xfrm>
            <a:off x="8785341" y="2898537"/>
            <a:ext cx="772927" cy="276999"/>
          </a:xfrm>
          <a:prstGeom prst="rect">
            <a:avLst/>
          </a:prstGeom>
          <a:noFill/>
        </p:spPr>
        <p:txBody>
          <a:bodyPr wrap="square" rtlCol="0">
            <a:spAutoFit/>
          </a:bodyPr>
          <a:lstStyle/>
          <a:p>
            <a:r>
              <a:rPr lang="en-US" sz="1200" dirty="0">
                <a:latin typeface="Avenir Book" panose="02000503020000020003" pitchFamily="2" charset="0"/>
              </a:rPr>
              <a:t>Warmer</a:t>
            </a:r>
          </a:p>
        </p:txBody>
      </p:sp>
      <p:sp>
        <p:nvSpPr>
          <p:cNvPr id="16" name="TextBox 15">
            <a:extLst>
              <a:ext uri="{FF2B5EF4-FFF2-40B4-BE49-F238E27FC236}">
                <a16:creationId xmlns:a16="http://schemas.microsoft.com/office/drawing/2014/main" id="{091A31E6-F18E-6D4E-A577-FA6F2AE06E9E}"/>
              </a:ext>
            </a:extLst>
          </p:cNvPr>
          <p:cNvSpPr txBox="1"/>
          <p:nvPr/>
        </p:nvSpPr>
        <p:spPr>
          <a:xfrm>
            <a:off x="9923633" y="2718714"/>
            <a:ext cx="744365" cy="276999"/>
          </a:xfrm>
          <a:prstGeom prst="rect">
            <a:avLst/>
          </a:prstGeom>
          <a:noFill/>
        </p:spPr>
        <p:txBody>
          <a:bodyPr wrap="square" rtlCol="0">
            <a:spAutoFit/>
          </a:bodyPr>
          <a:lstStyle/>
          <a:p>
            <a:pPr algn="ctr"/>
            <a:r>
              <a:rPr lang="en-US" sz="1200" dirty="0">
                <a:latin typeface="Avenir Book" panose="02000503020000020003" pitchFamily="2" charset="0"/>
              </a:rPr>
              <a:t>Cooler</a:t>
            </a:r>
          </a:p>
        </p:txBody>
      </p:sp>
      <p:cxnSp>
        <p:nvCxnSpPr>
          <p:cNvPr id="5" name="Straight Connector 4">
            <a:extLst>
              <a:ext uri="{FF2B5EF4-FFF2-40B4-BE49-F238E27FC236}">
                <a16:creationId xmlns:a16="http://schemas.microsoft.com/office/drawing/2014/main" id="{5ADAAA01-D3E5-E542-B1D4-8B0A5B6E1E4C}"/>
              </a:ext>
            </a:extLst>
          </p:cNvPr>
          <p:cNvCxnSpPr>
            <a:cxnSpLocks/>
          </p:cNvCxnSpPr>
          <p:nvPr/>
        </p:nvCxnSpPr>
        <p:spPr>
          <a:xfrm>
            <a:off x="5418816" y="2619195"/>
            <a:ext cx="0" cy="2384300"/>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1598F3B-F3BC-DA42-98C8-920B583F661D}"/>
              </a:ext>
            </a:extLst>
          </p:cNvPr>
          <p:cNvCxnSpPr>
            <a:cxnSpLocks/>
          </p:cNvCxnSpPr>
          <p:nvPr/>
        </p:nvCxnSpPr>
        <p:spPr>
          <a:xfrm>
            <a:off x="9733081" y="2619195"/>
            <a:ext cx="0" cy="2384300"/>
          </a:xfrm>
          <a:prstGeom prst="line">
            <a:avLst/>
          </a:prstGeom>
          <a:ln w="38100">
            <a:solidFill>
              <a:schemeClr val="bg1"/>
            </a:solidFill>
            <a:prstDash val="lg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5264FBB-004E-FB9E-388D-E4DE680A5EE9}"/>
              </a:ext>
            </a:extLst>
          </p:cNvPr>
          <p:cNvSpPr txBox="1"/>
          <p:nvPr/>
        </p:nvSpPr>
        <p:spPr>
          <a:xfrm>
            <a:off x="532474" y="1627610"/>
            <a:ext cx="4421452" cy="3477875"/>
          </a:xfrm>
          <a:prstGeom prst="rect">
            <a:avLst/>
          </a:prstGeom>
          <a:noFill/>
        </p:spPr>
        <p:txBody>
          <a:bodyPr wrap="square" rtlCol="0">
            <a:spAutoFit/>
          </a:bodyPr>
          <a:lstStyle/>
          <a:p>
            <a:pPr marL="457200" indent="-457200">
              <a:buFont typeface="+mj-lt"/>
              <a:buAutoNum type="arabicPeriod"/>
            </a:pPr>
            <a:r>
              <a:rPr lang="en-US" sz="2200" dirty="0">
                <a:latin typeface="Avenir Book" panose="02000503020000020003" pitchFamily="2" charset="0"/>
              </a:rPr>
              <a:t>Axis of patchiness</a:t>
            </a:r>
          </a:p>
          <a:p>
            <a:pPr marL="914400" lvl="1" indent="-457200">
              <a:buFont typeface="Arial" panose="020B0604020202020204" pitchFamily="34" charset="0"/>
              <a:buChar char="•"/>
            </a:pPr>
            <a:r>
              <a:rPr lang="en-US" sz="2200" dirty="0">
                <a:highlight>
                  <a:srgbClr val="FFFF00"/>
                </a:highlight>
                <a:latin typeface="Avenir Book" panose="02000503020000020003" pitchFamily="2" charset="0"/>
              </a:rPr>
              <a:t>Along the front </a:t>
            </a:r>
          </a:p>
          <a:p>
            <a:pPr marL="914400" lvl="1" indent="-457200">
              <a:buFont typeface="Arial" panose="020B0604020202020204" pitchFamily="34" charset="0"/>
              <a:buChar char="•"/>
            </a:pPr>
            <a:r>
              <a:rPr lang="en-US" sz="2200" dirty="0">
                <a:latin typeface="Avenir Book" panose="02000503020000020003" pitchFamily="2" charset="0"/>
              </a:rPr>
              <a:t>Across the front</a:t>
            </a:r>
          </a:p>
          <a:p>
            <a:pPr lvl="1"/>
            <a:endParaRPr lang="en-US" sz="2200" dirty="0">
              <a:latin typeface="Avenir Book" panose="02000503020000020003" pitchFamily="2" charset="0"/>
            </a:endParaRPr>
          </a:p>
          <a:p>
            <a:pPr marL="457200" indent="-457200">
              <a:buFont typeface="+mj-lt"/>
              <a:buAutoNum type="arabicPeriod"/>
            </a:pPr>
            <a:r>
              <a:rPr lang="en-US" sz="2200" dirty="0">
                <a:latin typeface="Avenir Book" panose="02000503020000020003" pitchFamily="2" charset="0"/>
              </a:rPr>
              <a:t>Dimensions / Resolution</a:t>
            </a:r>
          </a:p>
          <a:p>
            <a:pPr marL="914400" lvl="1" indent="-457200">
              <a:buFont typeface="Arial" panose="020B0604020202020204" pitchFamily="34" charset="0"/>
              <a:buChar char="•"/>
            </a:pPr>
            <a:r>
              <a:rPr lang="en-US" sz="2200" dirty="0">
                <a:latin typeface="Avenir Book" panose="02000503020000020003" pitchFamily="2" charset="0"/>
              </a:rPr>
              <a:t>Space</a:t>
            </a:r>
          </a:p>
          <a:p>
            <a:pPr marL="1371600" lvl="2" indent="-457200">
              <a:buFont typeface="Arial" panose="020B0604020202020204" pitchFamily="34" charset="0"/>
              <a:buChar char="•"/>
            </a:pPr>
            <a:r>
              <a:rPr lang="en-US" sz="2200" dirty="0">
                <a:latin typeface="Avenir Book" panose="02000503020000020003" pitchFamily="2" charset="0"/>
              </a:rPr>
              <a:t>Horizontal</a:t>
            </a:r>
          </a:p>
          <a:p>
            <a:pPr marL="1371600" lvl="2" indent="-457200">
              <a:buFont typeface="Arial" panose="020B0604020202020204" pitchFamily="34" charset="0"/>
              <a:buChar char="•"/>
            </a:pPr>
            <a:r>
              <a:rPr lang="en-US" sz="2200" dirty="0">
                <a:latin typeface="Avenir Book" panose="02000503020000020003" pitchFamily="2" charset="0"/>
              </a:rPr>
              <a:t>Vertical</a:t>
            </a:r>
          </a:p>
          <a:p>
            <a:pPr marL="914400" lvl="1" indent="-457200">
              <a:buFont typeface="Arial" panose="020B0604020202020204" pitchFamily="34" charset="0"/>
              <a:buChar char="•"/>
            </a:pPr>
            <a:r>
              <a:rPr lang="en-US" sz="2200" dirty="0">
                <a:latin typeface="Avenir Book" panose="02000503020000020003" pitchFamily="2" charset="0"/>
              </a:rPr>
              <a:t>Time</a:t>
            </a:r>
          </a:p>
          <a:p>
            <a:pPr marL="914400" lvl="1" indent="-457200">
              <a:buFont typeface="Arial" panose="020B0604020202020204" pitchFamily="34" charset="0"/>
              <a:buChar char="•"/>
            </a:pPr>
            <a:r>
              <a:rPr lang="en-US" sz="2200" dirty="0">
                <a:latin typeface="Avenir Book" panose="02000503020000020003" pitchFamily="2" charset="0"/>
              </a:rPr>
              <a:t>Taxonomic</a:t>
            </a:r>
          </a:p>
        </p:txBody>
      </p:sp>
    </p:spTree>
    <p:custDataLst>
      <p:tags r:id="rId1"/>
    </p:custDataLst>
    <p:extLst>
      <p:ext uri="{BB962C8B-B14F-4D97-AF65-F5344CB8AC3E}">
        <p14:creationId xmlns:p14="http://schemas.microsoft.com/office/powerpoint/2010/main" val="3126664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D2B0-887F-E142-83E4-F39FDCC60B98}"/>
              </a:ext>
            </a:extLst>
          </p:cNvPr>
          <p:cNvSpPr>
            <a:spLocks noGrp="1"/>
          </p:cNvSpPr>
          <p:nvPr>
            <p:ph type="title"/>
          </p:nvPr>
        </p:nvSpPr>
        <p:spPr>
          <a:xfrm>
            <a:off x="838199" y="142419"/>
            <a:ext cx="10515600" cy="870551"/>
          </a:xfrm>
        </p:spPr>
        <p:txBody>
          <a:bodyPr>
            <a:normAutofit/>
          </a:bodyPr>
          <a:lstStyle/>
          <a:p>
            <a:pPr algn="ctr"/>
            <a:r>
              <a:rPr lang="en-US" sz="4000" dirty="0">
                <a:latin typeface="Avenir Book" panose="02000503020000020003" pitchFamily="2" charset="0"/>
              </a:rPr>
              <a:t>Along-front sampling of “E-Front”</a:t>
            </a:r>
          </a:p>
        </p:txBody>
      </p:sp>
      <p:sp>
        <p:nvSpPr>
          <p:cNvPr id="4" name="Slide Number Placeholder 3">
            <a:extLst>
              <a:ext uri="{FF2B5EF4-FFF2-40B4-BE49-F238E27FC236}">
                <a16:creationId xmlns:a16="http://schemas.microsoft.com/office/drawing/2014/main" id="{7EAB2B51-12A1-FE42-92CD-6997E04B6E2A}"/>
              </a:ext>
            </a:extLst>
          </p:cNvPr>
          <p:cNvSpPr>
            <a:spLocks noGrp="1"/>
          </p:cNvSpPr>
          <p:nvPr>
            <p:ph type="sldNum" sz="quarter" idx="12"/>
          </p:nvPr>
        </p:nvSpPr>
        <p:spPr/>
        <p:txBody>
          <a:bodyPr/>
          <a:lstStyle/>
          <a:p>
            <a:fld id="{FC9F44F7-003B-7845-A73C-08F738A712E4}" type="slidenum">
              <a:rPr lang="en-US" smtClean="0"/>
              <a:t>6</a:t>
            </a:fld>
            <a:endParaRPr lang="en-US"/>
          </a:p>
        </p:txBody>
      </p:sp>
      <p:pic>
        <p:nvPicPr>
          <p:cNvPr id="34" name="Picture 33">
            <a:extLst>
              <a:ext uri="{FF2B5EF4-FFF2-40B4-BE49-F238E27FC236}">
                <a16:creationId xmlns:a16="http://schemas.microsoft.com/office/drawing/2014/main" id="{8B24790E-9584-3848-817C-73E289CEA2DA}"/>
              </a:ext>
            </a:extLst>
          </p:cNvPr>
          <p:cNvPicPr>
            <a:picLocks noChangeAspect="1"/>
          </p:cNvPicPr>
          <p:nvPr/>
        </p:nvPicPr>
        <p:blipFill>
          <a:blip r:embed="rId4"/>
          <a:stretch>
            <a:fillRect/>
          </a:stretch>
        </p:blipFill>
        <p:spPr>
          <a:xfrm>
            <a:off x="1169784" y="1043034"/>
            <a:ext cx="9852431" cy="4297680"/>
          </a:xfrm>
          <a:prstGeom prst="rect">
            <a:avLst/>
          </a:prstGeom>
        </p:spPr>
      </p:pic>
      <p:sp>
        <p:nvSpPr>
          <p:cNvPr id="35" name="TextBox 34">
            <a:extLst>
              <a:ext uri="{FF2B5EF4-FFF2-40B4-BE49-F238E27FC236}">
                <a16:creationId xmlns:a16="http://schemas.microsoft.com/office/drawing/2014/main" id="{3670A7AC-89DE-B743-A4B4-BDB3BAEBE0E1}"/>
              </a:ext>
            </a:extLst>
          </p:cNvPr>
          <p:cNvSpPr txBox="1"/>
          <p:nvPr/>
        </p:nvSpPr>
        <p:spPr>
          <a:xfrm>
            <a:off x="1734227" y="5491945"/>
            <a:ext cx="7385740" cy="1015663"/>
          </a:xfrm>
          <a:prstGeom prst="rect">
            <a:avLst/>
          </a:prstGeom>
          <a:noFill/>
        </p:spPr>
        <p:txBody>
          <a:bodyPr wrap="none" rtlCol="0">
            <a:spAutoFit/>
          </a:bodyPr>
          <a:lstStyle/>
          <a:p>
            <a:pPr marL="285750" indent="-285750">
              <a:buFont typeface="Arial" panose="020B0604020202020204" pitchFamily="34" charset="0"/>
              <a:buChar char="•"/>
            </a:pPr>
            <a:r>
              <a:rPr lang="en-US" sz="2000" dirty="0">
                <a:latin typeface="Avenir Book" panose="02000503020000020003" pitchFamily="2" charset="0"/>
              </a:rPr>
              <a:t>Front was relatively stationary over 1-month sampling period</a:t>
            </a:r>
          </a:p>
          <a:p>
            <a:pPr marL="285750" indent="-285750">
              <a:buFont typeface="Arial" panose="020B0604020202020204" pitchFamily="34" charset="0"/>
              <a:buChar char="•"/>
            </a:pPr>
            <a:r>
              <a:rPr lang="en-US" sz="2000" dirty="0">
                <a:latin typeface="Avenir Book" panose="02000503020000020003" pitchFamily="2" charset="0"/>
              </a:rPr>
              <a:t>Along-front velocities = 0.5 m/s (~50 km/d)</a:t>
            </a:r>
          </a:p>
          <a:p>
            <a:pPr marL="285750" indent="-285750">
              <a:buFont typeface="Arial" panose="020B0604020202020204" pitchFamily="34" charset="0"/>
              <a:buChar char="•"/>
            </a:pPr>
            <a:r>
              <a:rPr lang="en-US" sz="2000" dirty="0">
                <a:latin typeface="Avenir Book" panose="02000503020000020003" pitchFamily="2" charset="0"/>
              </a:rPr>
              <a:t>Residence time of waters in frontal survey region </a:t>
            </a:r>
            <a:r>
              <a:rPr lang="en-US" sz="2000" b="1" u="sng" dirty="0">
                <a:latin typeface="Avenir Book" panose="02000503020000020003" pitchFamily="2" charset="0"/>
              </a:rPr>
              <a:t>~3-4 days </a:t>
            </a:r>
          </a:p>
        </p:txBody>
      </p:sp>
      <p:sp>
        <p:nvSpPr>
          <p:cNvPr id="36" name="Rectangle 35">
            <a:extLst>
              <a:ext uri="{FF2B5EF4-FFF2-40B4-BE49-F238E27FC236}">
                <a16:creationId xmlns:a16="http://schemas.microsoft.com/office/drawing/2014/main" id="{464F4985-E405-A54A-A889-FC848F120418}"/>
              </a:ext>
            </a:extLst>
          </p:cNvPr>
          <p:cNvSpPr/>
          <p:nvPr/>
        </p:nvSpPr>
        <p:spPr>
          <a:xfrm rot="548521">
            <a:off x="3426245" y="2205156"/>
            <a:ext cx="727113" cy="20773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30C0540F-BF83-5E47-B8B1-DC3C41C4DF4C}"/>
              </a:ext>
            </a:extLst>
          </p:cNvPr>
          <p:cNvSpPr/>
          <p:nvPr/>
        </p:nvSpPr>
        <p:spPr>
          <a:xfrm rot="548521">
            <a:off x="7514681" y="2308059"/>
            <a:ext cx="727113" cy="207732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Arrow Connector 37">
            <a:extLst>
              <a:ext uri="{FF2B5EF4-FFF2-40B4-BE49-F238E27FC236}">
                <a16:creationId xmlns:a16="http://schemas.microsoft.com/office/drawing/2014/main" id="{D953BA82-756E-B94E-80B4-2A7D9F925649}"/>
              </a:ext>
            </a:extLst>
          </p:cNvPr>
          <p:cNvCxnSpPr>
            <a:cxnSpLocks/>
          </p:cNvCxnSpPr>
          <p:nvPr/>
        </p:nvCxnSpPr>
        <p:spPr>
          <a:xfrm flipV="1">
            <a:off x="2372497" y="3805881"/>
            <a:ext cx="518984"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53280518-706E-F24E-92F3-F6397F8531AB}"/>
              </a:ext>
            </a:extLst>
          </p:cNvPr>
          <p:cNvCxnSpPr>
            <a:cxnSpLocks/>
          </p:cNvCxnSpPr>
          <p:nvPr/>
        </p:nvCxnSpPr>
        <p:spPr>
          <a:xfrm flipV="1">
            <a:off x="6671236" y="3805881"/>
            <a:ext cx="518984" cy="3830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706B4C95-A25B-4947-BD80-A374AFDAAE69}"/>
              </a:ext>
            </a:extLst>
          </p:cNvPr>
          <p:cNvCxnSpPr>
            <a:cxnSpLocks/>
          </p:cNvCxnSpPr>
          <p:nvPr/>
        </p:nvCxnSpPr>
        <p:spPr>
          <a:xfrm flipH="1" flipV="1">
            <a:off x="8449738" y="3855378"/>
            <a:ext cx="535617" cy="4716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F3A5AFB-6C20-394E-8CC0-3256F692B2CE}"/>
              </a:ext>
            </a:extLst>
          </p:cNvPr>
          <p:cNvCxnSpPr>
            <a:cxnSpLocks/>
          </p:cNvCxnSpPr>
          <p:nvPr/>
        </p:nvCxnSpPr>
        <p:spPr>
          <a:xfrm flipH="1" flipV="1">
            <a:off x="4361302" y="3869919"/>
            <a:ext cx="535617" cy="47167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7C4082D9-0160-A947-A712-17924C212914}"/>
              </a:ext>
            </a:extLst>
          </p:cNvPr>
          <p:cNvSpPr txBox="1"/>
          <p:nvPr/>
        </p:nvSpPr>
        <p:spPr>
          <a:xfrm>
            <a:off x="4153867" y="1576819"/>
            <a:ext cx="821059"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Monterey Bay</a:t>
            </a:r>
          </a:p>
        </p:txBody>
      </p:sp>
      <p:sp>
        <p:nvSpPr>
          <p:cNvPr id="15" name="TextBox 14">
            <a:extLst>
              <a:ext uri="{FF2B5EF4-FFF2-40B4-BE49-F238E27FC236}">
                <a16:creationId xmlns:a16="http://schemas.microsoft.com/office/drawing/2014/main" id="{BA8E56B3-8B4E-E246-AE72-FC14302167CB}"/>
              </a:ext>
            </a:extLst>
          </p:cNvPr>
          <p:cNvSpPr txBox="1"/>
          <p:nvPr/>
        </p:nvSpPr>
        <p:spPr>
          <a:xfrm>
            <a:off x="4758072" y="2868708"/>
            <a:ext cx="862737"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Pt. Conception</a:t>
            </a:r>
          </a:p>
        </p:txBody>
      </p:sp>
      <p:sp>
        <p:nvSpPr>
          <p:cNvPr id="16" name="TextBox 15">
            <a:extLst>
              <a:ext uri="{FF2B5EF4-FFF2-40B4-BE49-F238E27FC236}">
                <a16:creationId xmlns:a16="http://schemas.microsoft.com/office/drawing/2014/main" id="{6CDA57F4-419C-8541-9107-2217CE5920BD}"/>
              </a:ext>
            </a:extLst>
          </p:cNvPr>
          <p:cNvSpPr txBox="1"/>
          <p:nvPr/>
        </p:nvSpPr>
        <p:spPr>
          <a:xfrm>
            <a:off x="4645349" y="2352633"/>
            <a:ext cx="659155"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Morro Bay</a:t>
            </a:r>
          </a:p>
        </p:txBody>
      </p:sp>
      <p:sp>
        <p:nvSpPr>
          <p:cNvPr id="18" name="TextBox 17">
            <a:extLst>
              <a:ext uri="{FF2B5EF4-FFF2-40B4-BE49-F238E27FC236}">
                <a16:creationId xmlns:a16="http://schemas.microsoft.com/office/drawing/2014/main" id="{DA79FAAB-23ED-AA40-9DA0-959D835E048A}"/>
              </a:ext>
            </a:extLst>
          </p:cNvPr>
          <p:cNvSpPr txBox="1"/>
          <p:nvPr/>
        </p:nvSpPr>
        <p:spPr>
          <a:xfrm>
            <a:off x="9119967" y="2868708"/>
            <a:ext cx="862737"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Pt. Conception</a:t>
            </a:r>
          </a:p>
        </p:txBody>
      </p:sp>
      <p:sp>
        <p:nvSpPr>
          <p:cNvPr id="19" name="TextBox 18">
            <a:extLst>
              <a:ext uri="{FF2B5EF4-FFF2-40B4-BE49-F238E27FC236}">
                <a16:creationId xmlns:a16="http://schemas.microsoft.com/office/drawing/2014/main" id="{D4CE17E9-9483-7E47-9976-CC81E7847D47}"/>
              </a:ext>
            </a:extLst>
          </p:cNvPr>
          <p:cNvSpPr txBox="1"/>
          <p:nvPr/>
        </p:nvSpPr>
        <p:spPr>
          <a:xfrm>
            <a:off x="9007244" y="2352633"/>
            <a:ext cx="659155"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Morro Bay</a:t>
            </a:r>
          </a:p>
        </p:txBody>
      </p:sp>
      <p:sp>
        <p:nvSpPr>
          <p:cNvPr id="20" name="TextBox 19">
            <a:extLst>
              <a:ext uri="{FF2B5EF4-FFF2-40B4-BE49-F238E27FC236}">
                <a16:creationId xmlns:a16="http://schemas.microsoft.com/office/drawing/2014/main" id="{F2100669-36ED-E64C-A8CD-48145C234FDE}"/>
              </a:ext>
            </a:extLst>
          </p:cNvPr>
          <p:cNvSpPr txBox="1"/>
          <p:nvPr/>
        </p:nvSpPr>
        <p:spPr>
          <a:xfrm>
            <a:off x="8574825" y="1577277"/>
            <a:ext cx="821059"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Monterey Bay</a:t>
            </a:r>
          </a:p>
        </p:txBody>
      </p:sp>
      <p:sp>
        <p:nvSpPr>
          <p:cNvPr id="5" name="TextBox 4">
            <a:extLst>
              <a:ext uri="{FF2B5EF4-FFF2-40B4-BE49-F238E27FC236}">
                <a16:creationId xmlns:a16="http://schemas.microsoft.com/office/drawing/2014/main" id="{FD9E652C-C542-2D44-AEBE-C314269E2C85}"/>
              </a:ext>
            </a:extLst>
          </p:cNvPr>
          <p:cNvSpPr txBox="1"/>
          <p:nvPr/>
        </p:nvSpPr>
        <p:spPr>
          <a:xfrm>
            <a:off x="2324442" y="4250606"/>
            <a:ext cx="1047927" cy="276999"/>
          </a:xfrm>
          <a:prstGeom prst="rect">
            <a:avLst/>
          </a:prstGeom>
          <a:solidFill>
            <a:schemeClr val="bg1"/>
          </a:solidFill>
        </p:spPr>
        <p:txBody>
          <a:bodyPr wrap="square" rtlCol="0">
            <a:spAutoFit/>
          </a:bodyPr>
          <a:lstStyle/>
          <a:p>
            <a:pPr algn="ctr"/>
            <a:r>
              <a:rPr lang="en-US" sz="1200" dirty="0">
                <a:latin typeface="Avenir Book" panose="02000503020000020003" pitchFamily="2" charset="0"/>
              </a:rPr>
              <a:t>anticyclonic</a:t>
            </a:r>
          </a:p>
        </p:txBody>
      </p:sp>
      <p:sp>
        <p:nvSpPr>
          <p:cNvPr id="33" name="TextBox 32">
            <a:extLst>
              <a:ext uri="{FF2B5EF4-FFF2-40B4-BE49-F238E27FC236}">
                <a16:creationId xmlns:a16="http://schemas.microsoft.com/office/drawing/2014/main" id="{2AAA4147-79B2-F44C-87C0-B3E2C290B124}"/>
              </a:ext>
            </a:extLst>
          </p:cNvPr>
          <p:cNvSpPr txBox="1"/>
          <p:nvPr/>
        </p:nvSpPr>
        <p:spPr>
          <a:xfrm>
            <a:off x="6671236" y="4406083"/>
            <a:ext cx="1047927" cy="276999"/>
          </a:xfrm>
          <a:prstGeom prst="rect">
            <a:avLst/>
          </a:prstGeom>
          <a:solidFill>
            <a:schemeClr val="bg1"/>
          </a:solidFill>
        </p:spPr>
        <p:txBody>
          <a:bodyPr wrap="square" rtlCol="0">
            <a:spAutoFit/>
          </a:bodyPr>
          <a:lstStyle/>
          <a:p>
            <a:pPr algn="ctr"/>
            <a:r>
              <a:rPr lang="en-US" sz="1200" dirty="0">
                <a:latin typeface="Avenir Book" panose="02000503020000020003" pitchFamily="2" charset="0"/>
              </a:rPr>
              <a:t>anticyclonic</a:t>
            </a:r>
          </a:p>
        </p:txBody>
      </p:sp>
      <p:sp>
        <p:nvSpPr>
          <p:cNvPr id="42" name="TextBox 41">
            <a:extLst>
              <a:ext uri="{FF2B5EF4-FFF2-40B4-BE49-F238E27FC236}">
                <a16:creationId xmlns:a16="http://schemas.microsoft.com/office/drawing/2014/main" id="{A48C8CC4-4076-E44F-9B16-30D175EF65EF}"/>
              </a:ext>
            </a:extLst>
          </p:cNvPr>
          <p:cNvSpPr txBox="1"/>
          <p:nvPr/>
        </p:nvSpPr>
        <p:spPr>
          <a:xfrm>
            <a:off x="4645349" y="4380912"/>
            <a:ext cx="788996" cy="276999"/>
          </a:xfrm>
          <a:prstGeom prst="rect">
            <a:avLst/>
          </a:prstGeom>
          <a:solidFill>
            <a:schemeClr val="bg1"/>
          </a:solidFill>
        </p:spPr>
        <p:txBody>
          <a:bodyPr wrap="square" rtlCol="0">
            <a:spAutoFit/>
          </a:bodyPr>
          <a:lstStyle/>
          <a:p>
            <a:pPr algn="ctr"/>
            <a:r>
              <a:rPr lang="en-US" sz="1200" dirty="0">
                <a:latin typeface="Avenir Book" panose="02000503020000020003" pitchFamily="2" charset="0"/>
              </a:rPr>
              <a:t>cyclonic</a:t>
            </a:r>
          </a:p>
        </p:txBody>
      </p:sp>
      <p:sp>
        <p:nvSpPr>
          <p:cNvPr id="43" name="TextBox 42">
            <a:extLst>
              <a:ext uri="{FF2B5EF4-FFF2-40B4-BE49-F238E27FC236}">
                <a16:creationId xmlns:a16="http://schemas.microsoft.com/office/drawing/2014/main" id="{D005DC14-2755-B341-ABA2-5C24736FBC74}"/>
              </a:ext>
            </a:extLst>
          </p:cNvPr>
          <p:cNvSpPr txBox="1"/>
          <p:nvPr/>
        </p:nvSpPr>
        <p:spPr>
          <a:xfrm>
            <a:off x="8857763" y="4384467"/>
            <a:ext cx="788996" cy="276999"/>
          </a:xfrm>
          <a:prstGeom prst="rect">
            <a:avLst/>
          </a:prstGeom>
          <a:solidFill>
            <a:schemeClr val="bg1"/>
          </a:solidFill>
        </p:spPr>
        <p:txBody>
          <a:bodyPr wrap="square" rtlCol="0">
            <a:spAutoFit/>
          </a:bodyPr>
          <a:lstStyle/>
          <a:p>
            <a:pPr algn="ctr"/>
            <a:r>
              <a:rPr lang="en-US" sz="1200" dirty="0">
                <a:latin typeface="Avenir Book" panose="02000503020000020003" pitchFamily="2" charset="0"/>
              </a:rPr>
              <a:t>cyclonic</a:t>
            </a:r>
          </a:p>
        </p:txBody>
      </p:sp>
      <p:pic>
        <p:nvPicPr>
          <p:cNvPr id="45" name="Picture 44">
            <a:extLst>
              <a:ext uri="{FF2B5EF4-FFF2-40B4-BE49-F238E27FC236}">
                <a16:creationId xmlns:a16="http://schemas.microsoft.com/office/drawing/2014/main" id="{173FD06C-3A1F-6246-8A8A-B2B74CAAC035}"/>
              </a:ext>
            </a:extLst>
          </p:cNvPr>
          <p:cNvPicPr>
            <a:picLocks noChangeAspect="1"/>
          </p:cNvPicPr>
          <p:nvPr/>
        </p:nvPicPr>
        <p:blipFill>
          <a:blip r:embed="rId5"/>
          <a:stretch>
            <a:fillRect/>
          </a:stretch>
        </p:blipFill>
        <p:spPr>
          <a:xfrm>
            <a:off x="1169784" y="1046878"/>
            <a:ext cx="9852431" cy="4297680"/>
          </a:xfrm>
          <a:prstGeom prst="rect">
            <a:avLst/>
          </a:prstGeom>
        </p:spPr>
      </p:pic>
      <p:sp>
        <p:nvSpPr>
          <p:cNvPr id="46" name="TextBox 45">
            <a:extLst>
              <a:ext uri="{FF2B5EF4-FFF2-40B4-BE49-F238E27FC236}">
                <a16:creationId xmlns:a16="http://schemas.microsoft.com/office/drawing/2014/main" id="{E4D0FBE9-6F68-614E-8771-856EE2F95D1E}"/>
              </a:ext>
            </a:extLst>
          </p:cNvPr>
          <p:cNvSpPr txBox="1"/>
          <p:nvPr/>
        </p:nvSpPr>
        <p:spPr>
          <a:xfrm>
            <a:off x="4153868" y="1580663"/>
            <a:ext cx="821059"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Monterey Bay</a:t>
            </a:r>
          </a:p>
        </p:txBody>
      </p:sp>
      <p:sp>
        <p:nvSpPr>
          <p:cNvPr id="47" name="TextBox 46">
            <a:extLst>
              <a:ext uri="{FF2B5EF4-FFF2-40B4-BE49-F238E27FC236}">
                <a16:creationId xmlns:a16="http://schemas.microsoft.com/office/drawing/2014/main" id="{C75F2ED2-974C-414F-8851-32B44115E8FA}"/>
              </a:ext>
            </a:extLst>
          </p:cNvPr>
          <p:cNvSpPr txBox="1"/>
          <p:nvPr/>
        </p:nvSpPr>
        <p:spPr>
          <a:xfrm>
            <a:off x="4758073" y="2872552"/>
            <a:ext cx="862737"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Pt. Conception</a:t>
            </a:r>
          </a:p>
        </p:txBody>
      </p:sp>
      <p:sp>
        <p:nvSpPr>
          <p:cNvPr id="48" name="TextBox 47">
            <a:extLst>
              <a:ext uri="{FF2B5EF4-FFF2-40B4-BE49-F238E27FC236}">
                <a16:creationId xmlns:a16="http://schemas.microsoft.com/office/drawing/2014/main" id="{F1C28B61-D8D4-6345-A91D-87D38F414B76}"/>
              </a:ext>
            </a:extLst>
          </p:cNvPr>
          <p:cNvSpPr txBox="1"/>
          <p:nvPr/>
        </p:nvSpPr>
        <p:spPr>
          <a:xfrm>
            <a:off x="4645350" y="2356477"/>
            <a:ext cx="659155"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Morro Bay</a:t>
            </a:r>
          </a:p>
        </p:txBody>
      </p:sp>
      <p:sp>
        <p:nvSpPr>
          <p:cNvPr id="49" name="TextBox 48">
            <a:extLst>
              <a:ext uri="{FF2B5EF4-FFF2-40B4-BE49-F238E27FC236}">
                <a16:creationId xmlns:a16="http://schemas.microsoft.com/office/drawing/2014/main" id="{8DF183EC-07F3-B145-9550-68891F3058DC}"/>
              </a:ext>
            </a:extLst>
          </p:cNvPr>
          <p:cNvSpPr txBox="1"/>
          <p:nvPr/>
        </p:nvSpPr>
        <p:spPr>
          <a:xfrm>
            <a:off x="9119968" y="2872552"/>
            <a:ext cx="862737"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Pt. Conception</a:t>
            </a:r>
          </a:p>
        </p:txBody>
      </p:sp>
      <p:sp>
        <p:nvSpPr>
          <p:cNvPr id="50" name="TextBox 49">
            <a:extLst>
              <a:ext uri="{FF2B5EF4-FFF2-40B4-BE49-F238E27FC236}">
                <a16:creationId xmlns:a16="http://schemas.microsoft.com/office/drawing/2014/main" id="{9E070B0E-3052-9B41-B923-81E71A1AC3FF}"/>
              </a:ext>
            </a:extLst>
          </p:cNvPr>
          <p:cNvSpPr txBox="1"/>
          <p:nvPr/>
        </p:nvSpPr>
        <p:spPr>
          <a:xfrm>
            <a:off x="9007245" y="2356477"/>
            <a:ext cx="659155"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Morro Bay</a:t>
            </a:r>
          </a:p>
        </p:txBody>
      </p:sp>
      <p:sp>
        <p:nvSpPr>
          <p:cNvPr id="51" name="TextBox 50">
            <a:extLst>
              <a:ext uri="{FF2B5EF4-FFF2-40B4-BE49-F238E27FC236}">
                <a16:creationId xmlns:a16="http://schemas.microsoft.com/office/drawing/2014/main" id="{7C5863A1-A0A7-AB49-86A1-37B9C376E62B}"/>
              </a:ext>
            </a:extLst>
          </p:cNvPr>
          <p:cNvSpPr txBox="1"/>
          <p:nvPr/>
        </p:nvSpPr>
        <p:spPr>
          <a:xfrm>
            <a:off x="8574826" y="1581121"/>
            <a:ext cx="821059" cy="215444"/>
          </a:xfrm>
          <a:prstGeom prst="rect">
            <a:avLst/>
          </a:prstGeom>
          <a:noFill/>
        </p:spPr>
        <p:txBody>
          <a:bodyPr wrap="none" rtlCol="0">
            <a:spAutoFit/>
          </a:bodyPr>
          <a:lstStyle/>
          <a:p>
            <a:r>
              <a:rPr lang="en-US" sz="800" dirty="0">
                <a:solidFill>
                  <a:schemeClr val="bg1"/>
                </a:solidFill>
                <a:latin typeface="Arial" panose="020B0604020202020204" pitchFamily="34" charset="0"/>
                <a:cs typeface="Arial" panose="020B0604020202020204" pitchFamily="34" charset="0"/>
              </a:rPr>
              <a:t>Monterey Bay</a:t>
            </a:r>
          </a:p>
        </p:txBody>
      </p:sp>
      <p:sp>
        <p:nvSpPr>
          <p:cNvPr id="52" name="TextBox 51">
            <a:extLst>
              <a:ext uri="{FF2B5EF4-FFF2-40B4-BE49-F238E27FC236}">
                <a16:creationId xmlns:a16="http://schemas.microsoft.com/office/drawing/2014/main" id="{D37FB65F-DC26-9844-BE0B-14DDD303B380}"/>
              </a:ext>
            </a:extLst>
          </p:cNvPr>
          <p:cNvSpPr txBox="1"/>
          <p:nvPr/>
        </p:nvSpPr>
        <p:spPr>
          <a:xfrm>
            <a:off x="6594438" y="981808"/>
            <a:ext cx="3467616" cy="369332"/>
          </a:xfrm>
          <a:prstGeom prst="rect">
            <a:avLst/>
          </a:prstGeom>
          <a:solidFill>
            <a:schemeClr val="bg1"/>
          </a:solidFill>
        </p:spPr>
        <p:txBody>
          <a:bodyPr wrap="none" rtlCol="0">
            <a:spAutoFit/>
          </a:bodyPr>
          <a:lstStyle/>
          <a:p>
            <a:pPr algn="ctr"/>
            <a:r>
              <a:rPr lang="en-US" dirty="0">
                <a:latin typeface="Arial" panose="020B0604020202020204" pitchFamily="34" charset="0"/>
                <a:cs typeface="Arial" panose="020B0604020202020204" pitchFamily="34" charset="0"/>
              </a:rPr>
              <a:t>Survey 2 (August 22-August 25)</a:t>
            </a:r>
          </a:p>
        </p:txBody>
      </p:sp>
      <p:sp>
        <p:nvSpPr>
          <p:cNvPr id="53" name="TextBox 52">
            <a:extLst>
              <a:ext uri="{FF2B5EF4-FFF2-40B4-BE49-F238E27FC236}">
                <a16:creationId xmlns:a16="http://schemas.microsoft.com/office/drawing/2014/main" id="{36935C2B-8B40-E248-BBAE-2DF590C8B633}"/>
              </a:ext>
            </a:extLst>
          </p:cNvPr>
          <p:cNvSpPr txBox="1"/>
          <p:nvPr/>
        </p:nvSpPr>
        <p:spPr>
          <a:xfrm>
            <a:off x="2366311" y="991989"/>
            <a:ext cx="3031600" cy="369332"/>
          </a:xfrm>
          <a:prstGeom prst="rect">
            <a:avLst/>
          </a:prstGeom>
          <a:solidFill>
            <a:schemeClr val="bg1"/>
          </a:solidFill>
        </p:spPr>
        <p:txBody>
          <a:bodyPr wrap="none" rtlCol="0">
            <a:spAutoFit/>
          </a:bodyPr>
          <a:lstStyle/>
          <a:p>
            <a:pPr algn="ctr"/>
            <a:r>
              <a:rPr lang="en-US" dirty="0">
                <a:latin typeface="Arial" panose="020B0604020202020204" pitchFamily="34" charset="0"/>
                <a:cs typeface="Arial" panose="020B0604020202020204" pitchFamily="34" charset="0"/>
              </a:rPr>
              <a:t>Survey 1 (July 30-August 3)</a:t>
            </a:r>
          </a:p>
        </p:txBody>
      </p:sp>
      <p:sp>
        <p:nvSpPr>
          <p:cNvPr id="6" name="TextBox 5">
            <a:extLst>
              <a:ext uri="{FF2B5EF4-FFF2-40B4-BE49-F238E27FC236}">
                <a16:creationId xmlns:a16="http://schemas.microsoft.com/office/drawing/2014/main" id="{829021CA-EAED-F8E8-C00E-DA97F9018FD6}"/>
              </a:ext>
            </a:extLst>
          </p:cNvPr>
          <p:cNvSpPr txBox="1"/>
          <p:nvPr/>
        </p:nvSpPr>
        <p:spPr>
          <a:xfrm>
            <a:off x="9937441" y="6566423"/>
            <a:ext cx="2203295" cy="276999"/>
          </a:xfrm>
          <a:prstGeom prst="rect">
            <a:avLst/>
          </a:prstGeom>
          <a:noFill/>
        </p:spPr>
        <p:txBody>
          <a:bodyPr wrap="none" rtlCol="0">
            <a:spAutoFit/>
          </a:bodyPr>
          <a:lstStyle/>
          <a:p>
            <a:r>
              <a:rPr lang="en-US" sz="1200" dirty="0">
                <a:latin typeface="Avenir Book" panose="02000503020000020003" pitchFamily="2" charset="0"/>
              </a:rPr>
              <a:t>Gangrade &amp; Franks, in review</a:t>
            </a:r>
          </a:p>
        </p:txBody>
      </p:sp>
    </p:spTree>
    <p:custDataLst>
      <p:tags r:id="rId1"/>
    </p:custDataLst>
    <p:extLst>
      <p:ext uri="{BB962C8B-B14F-4D97-AF65-F5344CB8AC3E}">
        <p14:creationId xmlns:p14="http://schemas.microsoft.com/office/powerpoint/2010/main" val="9073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P spid="5" grpId="0" animBg="1"/>
      <p:bldP spid="33" grpId="0" animBg="1"/>
      <p:bldP spid="42" grpId="0" animBg="1"/>
      <p:bldP spid="43" grpId="0" animBg="1"/>
      <p:bldP spid="47" grpId="0"/>
      <p:bldP spid="48" grpId="0"/>
      <p:bldP spid="49" grpId="0"/>
      <p:bldP spid="50" grpId="0"/>
      <p:bldP spid="5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43770D-776E-4347-AF2E-D59879A25900}"/>
              </a:ext>
            </a:extLst>
          </p:cNvPr>
          <p:cNvSpPr>
            <a:spLocks noGrp="1"/>
          </p:cNvSpPr>
          <p:nvPr>
            <p:ph type="sldNum" sz="quarter" idx="12"/>
          </p:nvPr>
        </p:nvSpPr>
        <p:spPr/>
        <p:txBody>
          <a:bodyPr/>
          <a:lstStyle/>
          <a:p>
            <a:fld id="{FC9F44F7-003B-7845-A73C-08F738A712E4}" type="slidenum">
              <a:rPr lang="en-US" smtClean="0"/>
              <a:t>7</a:t>
            </a:fld>
            <a:endParaRPr lang="en-US"/>
          </a:p>
        </p:txBody>
      </p:sp>
      <p:pic>
        <p:nvPicPr>
          <p:cNvPr id="5" name="Picture 4">
            <a:extLst>
              <a:ext uri="{FF2B5EF4-FFF2-40B4-BE49-F238E27FC236}">
                <a16:creationId xmlns:a16="http://schemas.microsoft.com/office/drawing/2014/main" id="{A5AF5388-6F50-2247-BBC2-01919B680D10}"/>
              </a:ext>
            </a:extLst>
          </p:cNvPr>
          <p:cNvPicPr>
            <a:picLocks noChangeAspect="1"/>
          </p:cNvPicPr>
          <p:nvPr/>
        </p:nvPicPr>
        <p:blipFill>
          <a:blip r:embed="rId4"/>
          <a:stretch>
            <a:fillRect/>
          </a:stretch>
        </p:blipFill>
        <p:spPr>
          <a:xfrm>
            <a:off x="643467" y="834051"/>
            <a:ext cx="10905066" cy="4279724"/>
          </a:xfrm>
          <a:prstGeom prst="rect">
            <a:avLst/>
          </a:prstGeom>
        </p:spPr>
      </p:pic>
      <p:sp>
        <p:nvSpPr>
          <p:cNvPr id="3" name="TextBox 2">
            <a:extLst>
              <a:ext uri="{FF2B5EF4-FFF2-40B4-BE49-F238E27FC236}">
                <a16:creationId xmlns:a16="http://schemas.microsoft.com/office/drawing/2014/main" id="{4C8AA841-3086-424B-8226-C70697890058}"/>
              </a:ext>
            </a:extLst>
          </p:cNvPr>
          <p:cNvSpPr txBox="1"/>
          <p:nvPr/>
        </p:nvSpPr>
        <p:spPr>
          <a:xfrm>
            <a:off x="2450770" y="5485340"/>
            <a:ext cx="7290457" cy="1077218"/>
          </a:xfrm>
          <a:prstGeom prst="rect">
            <a:avLst/>
          </a:prstGeom>
          <a:noFill/>
        </p:spPr>
        <p:txBody>
          <a:bodyPr wrap="none" rtlCol="0">
            <a:spAutoFit/>
          </a:bodyPr>
          <a:lstStyle/>
          <a:p>
            <a:r>
              <a:rPr lang="en-US" sz="3200" b="1" dirty="0">
                <a:latin typeface="Avenir Book" panose="02000503020000020003" pitchFamily="2" charset="0"/>
              </a:rPr>
              <a:t>Were these the same stationary patch?</a:t>
            </a:r>
          </a:p>
          <a:p>
            <a:r>
              <a:rPr lang="en-US" sz="3200" b="1" dirty="0">
                <a:latin typeface="Avenir Book" panose="02000503020000020003" pitchFamily="2" charset="0"/>
              </a:rPr>
              <a:t>Were these two different patches?</a:t>
            </a:r>
          </a:p>
        </p:txBody>
      </p:sp>
      <p:sp>
        <p:nvSpPr>
          <p:cNvPr id="8" name="Title 1">
            <a:extLst>
              <a:ext uri="{FF2B5EF4-FFF2-40B4-BE49-F238E27FC236}">
                <a16:creationId xmlns:a16="http://schemas.microsoft.com/office/drawing/2014/main" id="{B6E130F1-222E-5648-8D96-25DB73B83AAA}"/>
              </a:ext>
            </a:extLst>
          </p:cNvPr>
          <p:cNvSpPr>
            <a:spLocks noGrp="1"/>
          </p:cNvSpPr>
          <p:nvPr>
            <p:ph type="title"/>
          </p:nvPr>
        </p:nvSpPr>
        <p:spPr>
          <a:xfrm>
            <a:off x="838199" y="142419"/>
            <a:ext cx="10515600" cy="870551"/>
          </a:xfrm>
        </p:spPr>
        <p:txBody>
          <a:bodyPr>
            <a:normAutofit/>
          </a:bodyPr>
          <a:lstStyle/>
          <a:p>
            <a:pPr algn="ctr"/>
            <a:r>
              <a:rPr lang="en-US" sz="4000" dirty="0">
                <a:latin typeface="Avenir Book" panose="02000503020000020003" pitchFamily="2" charset="0"/>
              </a:rPr>
              <a:t>Along-front decrease in chlorophyll</a:t>
            </a:r>
          </a:p>
        </p:txBody>
      </p:sp>
      <p:pic>
        <p:nvPicPr>
          <p:cNvPr id="9" name="Picture 8">
            <a:extLst>
              <a:ext uri="{FF2B5EF4-FFF2-40B4-BE49-F238E27FC236}">
                <a16:creationId xmlns:a16="http://schemas.microsoft.com/office/drawing/2014/main" id="{F35C733B-4F5A-024B-9545-CD0DDC292663}"/>
              </a:ext>
            </a:extLst>
          </p:cNvPr>
          <p:cNvPicPr>
            <a:picLocks noChangeAspect="1"/>
          </p:cNvPicPr>
          <p:nvPr/>
        </p:nvPicPr>
        <p:blipFill>
          <a:blip r:embed="rId5"/>
          <a:stretch>
            <a:fillRect/>
          </a:stretch>
        </p:blipFill>
        <p:spPr>
          <a:xfrm>
            <a:off x="643466" y="834050"/>
            <a:ext cx="10890504" cy="4280859"/>
          </a:xfrm>
          <a:prstGeom prst="rect">
            <a:avLst/>
          </a:prstGeom>
        </p:spPr>
      </p:pic>
      <p:sp>
        <p:nvSpPr>
          <p:cNvPr id="20" name="TextBox 19">
            <a:extLst>
              <a:ext uri="{FF2B5EF4-FFF2-40B4-BE49-F238E27FC236}">
                <a16:creationId xmlns:a16="http://schemas.microsoft.com/office/drawing/2014/main" id="{59185193-9FBC-AA46-9B59-326769B6CF11}"/>
              </a:ext>
            </a:extLst>
          </p:cNvPr>
          <p:cNvSpPr txBox="1"/>
          <p:nvPr/>
        </p:nvSpPr>
        <p:spPr>
          <a:xfrm>
            <a:off x="7028248" y="1581491"/>
            <a:ext cx="1298753" cy="400110"/>
          </a:xfrm>
          <a:prstGeom prst="rect">
            <a:avLst/>
          </a:prstGeom>
          <a:noFill/>
        </p:spPr>
        <p:txBody>
          <a:bodyPr wrap="none" rtlCol="0">
            <a:spAutoFit/>
          </a:bodyPr>
          <a:lstStyle/>
          <a:p>
            <a:pPr algn="ctr"/>
            <a:r>
              <a:rPr lang="en-US" sz="1000" dirty="0">
                <a:solidFill>
                  <a:schemeClr val="bg1"/>
                </a:solidFill>
                <a:latin typeface="Avenir Book" panose="02000503020000020003" pitchFamily="2" charset="0"/>
              </a:rPr>
              <a:t>high phytoplankton</a:t>
            </a:r>
          </a:p>
          <a:p>
            <a:pPr algn="ctr"/>
            <a:r>
              <a:rPr lang="en-US" sz="1000" dirty="0">
                <a:solidFill>
                  <a:schemeClr val="bg1"/>
                </a:solidFill>
                <a:latin typeface="Avenir Book" panose="02000503020000020003" pitchFamily="2" charset="0"/>
              </a:rPr>
              <a:t>biomass</a:t>
            </a:r>
          </a:p>
        </p:txBody>
      </p:sp>
      <p:sp>
        <p:nvSpPr>
          <p:cNvPr id="21" name="TextBox 20">
            <a:extLst>
              <a:ext uri="{FF2B5EF4-FFF2-40B4-BE49-F238E27FC236}">
                <a16:creationId xmlns:a16="http://schemas.microsoft.com/office/drawing/2014/main" id="{40A3815D-C1F7-1C43-998E-E889867BDF36}"/>
              </a:ext>
            </a:extLst>
          </p:cNvPr>
          <p:cNvSpPr txBox="1"/>
          <p:nvPr/>
        </p:nvSpPr>
        <p:spPr>
          <a:xfrm>
            <a:off x="1584917" y="1689734"/>
            <a:ext cx="1298753" cy="400110"/>
          </a:xfrm>
          <a:prstGeom prst="rect">
            <a:avLst/>
          </a:prstGeom>
          <a:noFill/>
        </p:spPr>
        <p:txBody>
          <a:bodyPr wrap="none" rtlCol="0">
            <a:spAutoFit/>
          </a:bodyPr>
          <a:lstStyle/>
          <a:p>
            <a:pPr algn="ctr"/>
            <a:r>
              <a:rPr lang="en-US" sz="1000" dirty="0">
                <a:solidFill>
                  <a:schemeClr val="bg1"/>
                </a:solidFill>
                <a:latin typeface="Avenir Book" panose="02000503020000020003" pitchFamily="2" charset="0"/>
              </a:rPr>
              <a:t>high phytoplankton</a:t>
            </a:r>
          </a:p>
          <a:p>
            <a:pPr algn="ctr"/>
            <a:r>
              <a:rPr lang="en-US" sz="1000" dirty="0">
                <a:solidFill>
                  <a:schemeClr val="bg1"/>
                </a:solidFill>
                <a:latin typeface="Avenir Book" panose="02000503020000020003" pitchFamily="2" charset="0"/>
              </a:rPr>
              <a:t>biomass</a:t>
            </a:r>
          </a:p>
        </p:txBody>
      </p:sp>
      <p:cxnSp>
        <p:nvCxnSpPr>
          <p:cNvPr id="22" name="Straight Arrow Connector 21">
            <a:extLst>
              <a:ext uri="{FF2B5EF4-FFF2-40B4-BE49-F238E27FC236}">
                <a16:creationId xmlns:a16="http://schemas.microsoft.com/office/drawing/2014/main" id="{25257C6B-A0D2-AA42-B407-D11152DA69FA}"/>
              </a:ext>
            </a:extLst>
          </p:cNvPr>
          <p:cNvCxnSpPr/>
          <p:nvPr/>
        </p:nvCxnSpPr>
        <p:spPr>
          <a:xfrm flipH="1">
            <a:off x="3186481" y="1272209"/>
            <a:ext cx="441302" cy="305131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B6CB9C9-D015-D545-99B9-00BD8A225AAF}"/>
              </a:ext>
            </a:extLst>
          </p:cNvPr>
          <p:cNvCxnSpPr>
            <a:cxnSpLocks/>
          </p:cNvCxnSpPr>
          <p:nvPr/>
        </p:nvCxnSpPr>
        <p:spPr>
          <a:xfrm flipH="1">
            <a:off x="8682820" y="1689734"/>
            <a:ext cx="765980" cy="2889996"/>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A6AC4DB-D51F-0E4B-A655-F3BC479B81D4}"/>
              </a:ext>
            </a:extLst>
          </p:cNvPr>
          <p:cNvSpPr txBox="1"/>
          <p:nvPr/>
        </p:nvSpPr>
        <p:spPr>
          <a:xfrm>
            <a:off x="3444085" y="2773858"/>
            <a:ext cx="811441" cy="400110"/>
          </a:xfrm>
          <a:prstGeom prst="rect">
            <a:avLst/>
          </a:prstGeom>
          <a:noFill/>
        </p:spPr>
        <p:txBody>
          <a:bodyPr wrap="none" rtlCol="0">
            <a:spAutoFit/>
          </a:bodyPr>
          <a:lstStyle/>
          <a:p>
            <a:pPr algn="ctr"/>
            <a:r>
              <a:rPr lang="en-US" sz="1000" dirty="0">
                <a:solidFill>
                  <a:schemeClr val="bg1"/>
                </a:solidFill>
                <a:latin typeface="Avenir Book" panose="02000503020000020003" pitchFamily="2" charset="0"/>
              </a:rPr>
              <a:t>decreasing</a:t>
            </a:r>
          </a:p>
          <a:p>
            <a:pPr algn="ctr"/>
            <a:r>
              <a:rPr lang="en-US" sz="1000" dirty="0">
                <a:solidFill>
                  <a:schemeClr val="bg1"/>
                </a:solidFill>
                <a:latin typeface="Avenir Book" panose="02000503020000020003" pitchFamily="2" charset="0"/>
              </a:rPr>
              <a:t>biomass</a:t>
            </a:r>
          </a:p>
        </p:txBody>
      </p:sp>
      <p:sp>
        <p:nvSpPr>
          <p:cNvPr id="25" name="TextBox 24">
            <a:extLst>
              <a:ext uri="{FF2B5EF4-FFF2-40B4-BE49-F238E27FC236}">
                <a16:creationId xmlns:a16="http://schemas.microsoft.com/office/drawing/2014/main" id="{9E2A1D16-6FA9-E641-B4DF-FD4E5E66E4AF}"/>
              </a:ext>
            </a:extLst>
          </p:cNvPr>
          <p:cNvSpPr txBox="1"/>
          <p:nvPr/>
        </p:nvSpPr>
        <p:spPr>
          <a:xfrm>
            <a:off x="9094559" y="2863317"/>
            <a:ext cx="811441" cy="400110"/>
          </a:xfrm>
          <a:prstGeom prst="rect">
            <a:avLst/>
          </a:prstGeom>
          <a:noFill/>
        </p:spPr>
        <p:txBody>
          <a:bodyPr wrap="none" rtlCol="0">
            <a:spAutoFit/>
          </a:bodyPr>
          <a:lstStyle/>
          <a:p>
            <a:pPr algn="ctr"/>
            <a:r>
              <a:rPr lang="en-US" sz="1000" dirty="0">
                <a:solidFill>
                  <a:schemeClr val="bg1"/>
                </a:solidFill>
                <a:latin typeface="Avenir Book" panose="02000503020000020003" pitchFamily="2" charset="0"/>
              </a:rPr>
              <a:t>decreasing</a:t>
            </a:r>
          </a:p>
          <a:p>
            <a:pPr algn="ctr"/>
            <a:r>
              <a:rPr lang="en-US" sz="1000" dirty="0">
                <a:solidFill>
                  <a:schemeClr val="bg1"/>
                </a:solidFill>
                <a:latin typeface="Avenir Book" panose="02000503020000020003" pitchFamily="2" charset="0"/>
              </a:rPr>
              <a:t>biomass</a:t>
            </a:r>
          </a:p>
        </p:txBody>
      </p:sp>
      <p:sp>
        <p:nvSpPr>
          <p:cNvPr id="26" name="TextBox 25">
            <a:extLst>
              <a:ext uri="{FF2B5EF4-FFF2-40B4-BE49-F238E27FC236}">
                <a16:creationId xmlns:a16="http://schemas.microsoft.com/office/drawing/2014/main" id="{4386A765-DC7C-A449-AA84-95FA4E21B6BD}"/>
              </a:ext>
            </a:extLst>
          </p:cNvPr>
          <p:cNvSpPr txBox="1"/>
          <p:nvPr/>
        </p:nvSpPr>
        <p:spPr>
          <a:xfrm>
            <a:off x="2070469" y="3774933"/>
            <a:ext cx="1247457" cy="400110"/>
          </a:xfrm>
          <a:prstGeom prst="rect">
            <a:avLst/>
          </a:prstGeom>
          <a:noFill/>
        </p:spPr>
        <p:txBody>
          <a:bodyPr wrap="none" rtlCol="0">
            <a:spAutoFit/>
          </a:bodyPr>
          <a:lstStyle/>
          <a:p>
            <a:pPr algn="ctr"/>
            <a:r>
              <a:rPr lang="en-US" sz="1000" dirty="0">
                <a:solidFill>
                  <a:schemeClr val="bg1"/>
                </a:solidFill>
                <a:latin typeface="Avenir Book" panose="02000503020000020003" pitchFamily="2" charset="0"/>
              </a:rPr>
              <a:t>low phytoplankton</a:t>
            </a:r>
          </a:p>
          <a:p>
            <a:pPr algn="ctr"/>
            <a:r>
              <a:rPr lang="en-US" sz="1000" dirty="0">
                <a:solidFill>
                  <a:schemeClr val="bg1"/>
                </a:solidFill>
                <a:latin typeface="Avenir Book" panose="02000503020000020003" pitchFamily="2" charset="0"/>
              </a:rPr>
              <a:t>biomass</a:t>
            </a:r>
          </a:p>
        </p:txBody>
      </p:sp>
      <p:sp>
        <p:nvSpPr>
          <p:cNvPr id="27" name="TextBox 26">
            <a:extLst>
              <a:ext uri="{FF2B5EF4-FFF2-40B4-BE49-F238E27FC236}">
                <a16:creationId xmlns:a16="http://schemas.microsoft.com/office/drawing/2014/main" id="{0D7945D2-BAC1-1747-A65F-D046388A28C4}"/>
              </a:ext>
            </a:extLst>
          </p:cNvPr>
          <p:cNvSpPr txBox="1"/>
          <p:nvPr/>
        </p:nvSpPr>
        <p:spPr>
          <a:xfrm>
            <a:off x="6583087" y="3974988"/>
            <a:ext cx="1247457" cy="400110"/>
          </a:xfrm>
          <a:prstGeom prst="rect">
            <a:avLst/>
          </a:prstGeom>
          <a:noFill/>
        </p:spPr>
        <p:txBody>
          <a:bodyPr wrap="none" rtlCol="0">
            <a:spAutoFit/>
          </a:bodyPr>
          <a:lstStyle/>
          <a:p>
            <a:pPr algn="ctr"/>
            <a:r>
              <a:rPr lang="en-US" sz="1000" dirty="0">
                <a:solidFill>
                  <a:schemeClr val="bg1"/>
                </a:solidFill>
                <a:latin typeface="Avenir Book" panose="02000503020000020003" pitchFamily="2" charset="0"/>
              </a:rPr>
              <a:t>low phytoplankton</a:t>
            </a:r>
          </a:p>
          <a:p>
            <a:pPr algn="ctr"/>
            <a:r>
              <a:rPr lang="en-US" sz="1000" dirty="0">
                <a:solidFill>
                  <a:schemeClr val="bg1"/>
                </a:solidFill>
                <a:latin typeface="Avenir Book" panose="02000503020000020003" pitchFamily="2" charset="0"/>
              </a:rPr>
              <a:t>biomass</a:t>
            </a:r>
          </a:p>
        </p:txBody>
      </p:sp>
      <p:sp>
        <p:nvSpPr>
          <p:cNvPr id="28" name="Left-Right Arrow 27">
            <a:extLst>
              <a:ext uri="{FF2B5EF4-FFF2-40B4-BE49-F238E27FC236}">
                <a16:creationId xmlns:a16="http://schemas.microsoft.com/office/drawing/2014/main" id="{D43799FB-C311-B74F-B422-A22DE0C2505C}"/>
              </a:ext>
            </a:extLst>
          </p:cNvPr>
          <p:cNvSpPr/>
          <p:nvPr/>
        </p:nvSpPr>
        <p:spPr>
          <a:xfrm>
            <a:off x="4881395" y="4962288"/>
            <a:ext cx="2146853" cy="523051"/>
          </a:xfrm>
          <a:prstGeom prst="leftRightArrow">
            <a:avLst/>
          </a:prstGeom>
          <a:solidFill>
            <a:srgbClr val="FF2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venir Next" panose="020B0503020202020204" pitchFamily="34" charset="0"/>
              </a:rPr>
              <a:t>3+ weeks apart</a:t>
            </a:r>
          </a:p>
        </p:txBody>
      </p:sp>
      <p:sp>
        <p:nvSpPr>
          <p:cNvPr id="2" name="TextBox 1">
            <a:extLst>
              <a:ext uri="{FF2B5EF4-FFF2-40B4-BE49-F238E27FC236}">
                <a16:creationId xmlns:a16="http://schemas.microsoft.com/office/drawing/2014/main" id="{F1F9E80B-DE67-2BAD-AE95-366D6A31DCD3}"/>
              </a:ext>
            </a:extLst>
          </p:cNvPr>
          <p:cNvSpPr txBox="1"/>
          <p:nvPr/>
        </p:nvSpPr>
        <p:spPr>
          <a:xfrm>
            <a:off x="9937441" y="6566423"/>
            <a:ext cx="2203295" cy="276999"/>
          </a:xfrm>
          <a:prstGeom prst="rect">
            <a:avLst/>
          </a:prstGeom>
          <a:noFill/>
        </p:spPr>
        <p:txBody>
          <a:bodyPr wrap="none" rtlCol="0">
            <a:spAutoFit/>
          </a:bodyPr>
          <a:lstStyle/>
          <a:p>
            <a:r>
              <a:rPr lang="en-US" sz="1200" dirty="0">
                <a:latin typeface="Avenir Book" panose="02000503020000020003" pitchFamily="2" charset="0"/>
              </a:rPr>
              <a:t>Gangrade &amp; Franks, in review</a:t>
            </a:r>
          </a:p>
        </p:txBody>
      </p:sp>
    </p:spTree>
    <p:custDataLst>
      <p:tags r:id="rId1"/>
    </p:custDataLst>
    <p:extLst>
      <p:ext uri="{BB962C8B-B14F-4D97-AF65-F5344CB8AC3E}">
        <p14:creationId xmlns:p14="http://schemas.microsoft.com/office/powerpoint/2010/main" val="3902876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p:bldP spid="21" grpId="0"/>
      <p:bldP spid="24" grpId="0"/>
      <p:bldP spid="25" grpId="0"/>
      <p:bldP spid="26" grpId="0"/>
      <p:bldP spid="27"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50F4C73-7FF1-AB47-9437-5833D1254083}"/>
              </a:ext>
            </a:extLst>
          </p:cNvPr>
          <p:cNvSpPr>
            <a:spLocks noGrp="1"/>
          </p:cNvSpPr>
          <p:nvPr>
            <p:ph type="sldNum" sz="quarter" idx="12"/>
          </p:nvPr>
        </p:nvSpPr>
        <p:spPr/>
        <p:txBody>
          <a:bodyPr/>
          <a:lstStyle/>
          <a:p>
            <a:fld id="{FC9F44F7-003B-7845-A73C-08F738A712E4}" type="slidenum">
              <a:rPr lang="en-US" smtClean="0"/>
              <a:t>8</a:t>
            </a:fld>
            <a:endParaRPr lang="en-US"/>
          </a:p>
        </p:txBody>
      </p:sp>
      <p:sp>
        <p:nvSpPr>
          <p:cNvPr id="30" name="TextBox 29">
            <a:extLst>
              <a:ext uri="{FF2B5EF4-FFF2-40B4-BE49-F238E27FC236}">
                <a16:creationId xmlns:a16="http://schemas.microsoft.com/office/drawing/2014/main" id="{0EEE9775-E81B-1646-831C-07ABEBE08B75}"/>
              </a:ext>
            </a:extLst>
          </p:cNvPr>
          <p:cNvSpPr txBox="1"/>
          <p:nvPr/>
        </p:nvSpPr>
        <p:spPr>
          <a:xfrm>
            <a:off x="130674" y="32476"/>
            <a:ext cx="4729716" cy="1138773"/>
          </a:xfrm>
          <a:prstGeom prst="rect">
            <a:avLst/>
          </a:prstGeom>
          <a:noFill/>
        </p:spPr>
        <p:txBody>
          <a:bodyPr wrap="square" rtlCol="0">
            <a:spAutoFit/>
          </a:bodyPr>
          <a:lstStyle/>
          <a:p>
            <a:pPr algn="ctr"/>
            <a:r>
              <a:rPr lang="en-US" sz="2800" dirty="0">
                <a:latin typeface="Avenir Book" panose="02000503020000020003" pitchFamily="2" charset="0"/>
              </a:rPr>
              <a:t>Stationary Patch Hypothesis</a:t>
            </a:r>
            <a:r>
              <a:rPr lang="en-US" sz="3600" dirty="0">
                <a:latin typeface="Avenir Book" panose="02000503020000020003" pitchFamily="2" charset="0"/>
              </a:rPr>
              <a:t> </a:t>
            </a:r>
            <a:r>
              <a:rPr lang="en-US" sz="3200" b="1" dirty="0">
                <a:latin typeface="Avenir Book" panose="02000503020000020003" pitchFamily="2" charset="0"/>
              </a:rPr>
              <a:t>(SPH)</a:t>
            </a:r>
          </a:p>
        </p:txBody>
      </p:sp>
      <p:sp>
        <p:nvSpPr>
          <p:cNvPr id="40" name="TextBox 39">
            <a:extLst>
              <a:ext uri="{FF2B5EF4-FFF2-40B4-BE49-F238E27FC236}">
                <a16:creationId xmlns:a16="http://schemas.microsoft.com/office/drawing/2014/main" id="{8FEED0AF-6F50-074F-B5A6-A4AAEA5BA1D6}"/>
              </a:ext>
            </a:extLst>
          </p:cNvPr>
          <p:cNvSpPr txBox="1"/>
          <p:nvPr/>
        </p:nvSpPr>
        <p:spPr>
          <a:xfrm>
            <a:off x="5385208" y="39256"/>
            <a:ext cx="4351827" cy="1138773"/>
          </a:xfrm>
          <a:prstGeom prst="rect">
            <a:avLst/>
          </a:prstGeom>
          <a:noFill/>
        </p:spPr>
        <p:txBody>
          <a:bodyPr wrap="square" rtlCol="0">
            <a:spAutoFit/>
          </a:bodyPr>
          <a:lstStyle/>
          <a:p>
            <a:pPr algn="ctr"/>
            <a:r>
              <a:rPr lang="en-US" sz="2800" dirty="0">
                <a:latin typeface="Avenir Book" panose="02000503020000020003" pitchFamily="2" charset="0"/>
              </a:rPr>
              <a:t>Pulsatile Patch Hypothesis</a:t>
            </a:r>
            <a:r>
              <a:rPr lang="en-US" sz="3600" dirty="0">
                <a:latin typeface="Avenir Book" panose="02000503020000020003" pitchFamily="2" charset="0"/>
              </a:rPr>
              <a:t> </a:t>
            </a:r>
            <a:r>
              <a:rPr lang="en-US" sz="3200" b="1" dirty="0">
                <a:latin typeface="Avenir Book" panose="02000503020000020003" pitchFamily="2" charset="0"/>
              </a:rPr>
              <a:t>(PPH)</a:t>
            </a:r>
          </a:p>
        </p:txBody>
      </p:sp>
      <p:sp>
        <p:nvSpPr>
          <p:cNvPr id="41" name="Frame 40">
            <a:extLst>
              <a:ext uri="{FF2B5EF4-FFF2-40B4-BE49-F238E27FC236}">
                <a16:creationId xmlns:a16="http://schemas.microsoft.com/office/drawing/2014/main" id="{B99FB622-0A0C-7042-A066-6DF5C169E345}"/>
              </a:ext>
            </a:extLst>
          </p:cNvPr>
          <p:cNvSpPr/>
          <p:nvPr/>
        </p:nvSpPr>
        <p:spPr>
          <a:xfrm>
            <a:off x="131284" y="83127"/>
            <a:ext cx="4801442" cy="6718079"/>
          </a:xfrm>
          <a:prstGeom prst="frame">
            <a:avLst>
              <a:gd name="adj1" fmla="val 59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Frame 43">
            <a:extLst>
              <a:ext uri="{FF2B5EF4-FFF2-40B4-BE49-F238E27FC236}">
                <a16:creationId xmlns:a16="http://schemas.microsoft.com/office/drawing/2014/main" id="{CCD2F2E2-89E2-E046-9632-7E95CFDBAC17}"/>
              </a:ext>
            </a:extLst>
          </p:cNvPr>
          <p:cNvSpPr/>
          <p:nvPr/>
        </p:nvSpPr>
        <p:spPr>
          <a:xfrm>
            <a:off x="4992269" y="83127"/>
            <a:ext cx="5149258" cy="6718079"/>
          </a:xfrm>
          <a:prstGeom prst="frame">
            <a:avLst>
              <a:gd name="adj1" fmla="val 59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84D89522-06BB-D44E-B882-B60F09A65E37}"/>
                  </a:ext>
                </a:extLst>
              </p:cNvPr>
              <p:cNvSpPr txBox="1"/>
              <p:nvPr/>
            </p:nvSpPr>
            <p:spPr>
              <a:xfrm>
                <a:off x="4974756" y="910569"/>
                <a:ext cx="720390"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1</m:t>
                          </m:r>
                        </m:sub>
                      </m:sSub>
                    </m:oMath>
                  </m:oMathPara>
                </a14:m>
                <a:endParaRPr lang="en-US" sz="4000" dirty="0">
                  <a:solidFill>
                    <a:schemeClr val="tx1"/>
                  </a:solidFill>
                </a:endParaRPr>
              </a:p>
            </p:txBody>
          </p:sp>
        </mc:Choice>
        <mc:Fallback xmlns="">
          <p:sp>
            <p:nvSpPr>
              <p:cNvPr id="54" name="TextBox 53">
                <a:extLst>
                  <a:ext uri="{FF2B5EF4-FFF2-40B4-BE49-F238E27FC236}">
                    <a16:creationId xmlns:a16="http://schemas.microsoft.com/office/drawing/2014/main" id="{84D89522-06BB-D44E-B882-B60F09A65E37}"/>
                  </a:ext>
                </a:extLst>
              </p:cNvPr>
              <p:cNvSpPr txBox="1">
                <a:spLocks noRot="1" noChangeAspect="1" noMove="1" noResize="1" noEditPoints="1" noAdjustHandles="1" noChangeArrowheads="1" noChangeShapeType="1" noTextEdit="1"/>
              </p:cNvSpPr>
              <p:nvPr/>
            </p:nvSpPr>
            <p:spPr>
              <a:xfrm>
                <a:off x="4974756" y="910569"/>
                <a:ext cx="720390" cy="707886"/>
              </a:xfrm>
              <a:prstGeom prst="rect">
                <a:avLst/>
              </a:prstGeom>
              <a:blipFill>
                <a:blip r:embed="rId6"/>
                <a:stretch>
                  <a:fillRect b="-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56AD5EEB-8786-0242-BD23-BAC819B61762}"/>
                  </a:ext>
                </a:extLst>
              </p:cNvPr>
              <p:cNvSpPr txBox="1"/>
              <p:nvPr/>
            </p:nvSpPr>
            <p:spPr>
              <a:xfrm>
                <a:off x="6499572" y="905048"/>
                <a:ext cx="732252"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2</m:t>
                          </m:r>
                        </m:sub>
                      </m:sSub>
                    </m:oMath>
                  </m:oMathPara>
                </a14:m>
                <a:endParaRPr lang="en-US" sz="4000" dirty="0">
                  <a:solidFill>
                    <a:schemeClr val="tx1"/>
                  </a:solidFill>
                </a:endParaRPr>
              </a:p>
            </p:txBody>
          </p:sp>
        </mc:Choice>
        <mc:Fallback xmlns="">
          <p:sp>
            <p:nvSpPr>
              <p:cNvPr id="59" name="TextBox 58">
                <a:extLst>
                  <a:ext uri="{FF2B5EF4-FFF2-40B4-BE49-F238E27FC236}">
                    <a16:creationId xmlns:a16="http://schemas.microsoft.com/office/drawing/2014/main" id="{56AD5EEB-8786-0242-BD23-BAC819B61762}"/>
                  </a:ext>
                </a:extLst>
              </p:cNvPr>
              <p:cNvSpPr txBox="1">
                <a:spLocks noRot="1" noChangeAspect="1" noMove="1" noResize="1" noEditPoints="1" noAdjustHandles="1" noChangeArrowheads="1" noChangeShapeType="1" noTextEdit="1"/>
              </p:cNvSpPr>
              <p:nvPr/>
            </p:nvSpPr>
            <p:spPr>
              <a:xfrm>
                <a:off x="6499572" y="905048"/>
                <a:ext cx="732252" cy="707886"/>
              </a:xfrm>
              <a:prstGeom prst="rect">
                <a:avLst/>
              </a:prstGeom>
              <a:blipFill>
                <a:blip r:embed="rId7"/>
                <a:stretch>
                  <a:fillRect b="-5263"/>
                </a:stretch>
              </a:blipFill>
            </p:spPr>
            <p:txBody>
              <a:bodyPr/>
              <a:lstStyle/>
              <a:p>
                <a:r>
                  <a:rPr lang="en-US">
                    <a:noFill/>
                  </a:rPr>
                  <a:t> </a:t>
                </a:r>
              </a:p>
            </p:txBody>
          </p:sp>
        </mc:Fallback>
      </mc:AlternateContent>
      <p:sp>
        <p:nvSpPr>
          <p:cNvPr id="97" name="Rectangle 96">
            <a:extLst>
              <a:ext uri="{FF2B5EF4-FFF2-40B4-BE49-F238E27FC236}">
                <a16:creationId xmlns:a16="http://schemas.microsoft.com/office/drawing/2014/main" id="{8A7395BC-6AC4-C24C-ABC3-8C66CE958739}"/>
              </a:ext>
            </a:extLst>
          </p:cNvPr>
          <p:cNvSpPr>
            <a:spLocks noChangeAspect="1"/>
          </p:cNvSpPr>
          <p:nvPr/>
        </p:nvSpPr>
        <p:spPr>
          <a:xfrm>
            <a:off x="5283545" y="1581689"/>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8D30D53A-DE91-7949-AEA7-750D024B0D07}"/>
              </a:ext>
            </a:extLst>
          </p:cNvPr>
          <p:cNvSpPr>
            <a:spLocks noChangeAspect="1"/>
          </p:cNvSpPr>
          <p:nvPr/>
        </p:nvSpPr>
        <p:spPr>
          <a:xfrm>
            <a:off x="5316403" y="2302067"/>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a:extLst>
              <a:ext uri="{FF2B5EF4-FFF2-40B4-BE49-F238E27FC236}">
                <a16:creationId xmlns:a16="http://schemas.microsoft.com/office/drawing/2014/main" id="{A1B8E826-50D6-9B44-A93E-AE65CC5D3620}"/>
              </a:ext>
            </a:extLst>
          </p:cNvPr>
          <p:cNvSpPr>
            <a:spLocks noChangeAspect="1"/>
          </p:cNvSpPr>
          <p:nvPr/>
        </p:nvSpPr>
        <p:spPr>
          <a:xfrm>
            <a:off x="5493463" y="4854856"/>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8B086DE7-A81C-E345-92CD-64899F926F2D}"/>
                  </a:ext>
                </a:extLst>
              </p:cNvPr>
              <p:cNvSpPr txBox="1">
                <a:spLocks noChangeAspect="1"/>
              </p:cNvSpPr>
              <p:nvPr/>
            </p:nvSpPr>
            <p:spPr>
              <a:xfrm>
                <a:off x="5546446" y="2317269"/>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102" name="TextBox 101">
                <a:extLst>
                  <a:ext uri="{FF2B5EF4-FFF2-40B4-BE49-F238E27FC236}">
                    <a16:creationId xmlns:a16="http://schemas.microsoft.com/office/drawing/2014/main" id="{8B086DE7-A81C-E345-92CD-64899F926F2D}"/>
                  </a:ext>
                </a:extLst>
              </p:cNvPr>
              <p:cNvSpPr txBox="1">
                <a:spLocks noRot="1" noChangeAspect="1" noMove="1" noResize="1" noEditPoints="1" noAdjustHandles="1" noChangeArrowheads="1" noChangeShapeType="1" noTextEdit="1"/>
              </p:cNvSpPr>
              <p:nvPr/>
            </p:nvSpPr>
            <p:spPr>
              <a:xfrm>
                <a:off x="5546446" y="2317269"/>
                <a:ext cx="673518" cy="812530"/>
              </a:xfrm>
              <a:prstGeom prst="rect">
                <a:avLst/>
              </a:prstGeom>
              <a:blipFill>
                <a:blip r:embed="rId8"/>
                <a:stretch>
                  <a:fillRect l="-22222" r="-22222" b="-2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45444AB0-29DA-B642-88A8-E46C1BA3E0B0}"/>
                  </a:ext>
                </a:extLst>
              </p:cNvPr>
              <p:cNvSpPr txBox="1">
                <a:spLocks noChangeAspect="1"/>
              </p:cNvSpPr>
              <p:nvPr/>
            </p:nvSpPr>
            <p:spPr>
              <a:xfrm>
                <a:off x="5653763" y="4795489"/>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103" name="TextBox 102">
                <a:extLst>
                  <a:ext uri="{FF2B5EF4-FFF2-40B4-BE49-F238E27FC236}">
                    <a16:creationId xmlns:a16="http://schemas.microsoft.com/office/drawing/2014/main" id="{45444AB0-29DA-B642-88A8-E46C1BA3E0B0}"/>
                  </a:ext>
                </a:extLst>
              </p:cNvPr>
              <p:cNvSpPr txBox="1">
                <a:spLocks noRot="1" noChangeAspect="1" noMove="1" noResize="1" noEditPoints="1" noAdjustHandles="1" noChangeArrowheads="1" noChangeShapeType="1" noTextEdit="1"/>
              </p:cNvSpPr>
              <p:nvPr/>
            </p:nvSpPr>
            <p:spPr>
              <a:xfrm>
                <a:off x="5653763" y="4795489"/>
                <a:ext cx="441609" cy="566309"/>
              </a:xfrm>
              <a:prstGeom prst="rect">
                <a:avLst/>
              </a:prstGeom>
              <a:blipFill>
                <a:blip r:embed="rId9"/>
                <a:stretch>
                  <a:fillRect l="-2778" b="-15556"/>
                </a:stretch>
              </a:blipFill>
            </p:spPr>
            <p:txBody>
              <a:bodyPr/>
              <a:lstStyle/>
              <a:p>
                <a:r>
                  <a:rPr lang="en-US">
                    <a:noFill/>
                  </a:rPr>
                  <a:t> </a:t>
                </a:r>
              </a:p>
            </p:txBody>
          </p:sp>
        </mc:Fallback>
      </mc:AlternateContent>
      <p:sp>
        <p:nvSpPr>
          <p:cNvPr id="105" name="Rectangle 104">
            <a:extLst>
              <a:ext uri="{FF2B5EF4-FFF2-40B4-BE49-F238E27FC236}">
                <a16:creationId xmlns:a16="http://schemas.microsoft.com/office/drawing/2014/main" id="{8ACE5750-7C3F-3240-9A9D-B4CAF1DF5E5D}"/>
              </a:ext>
            </a:extLst>
          </p:cNvPr>
          <p:cNvSpPr>
            <a:spLocks noChangeAspect="1"/>
          </p:cNvSpPr>
          <p:nvPr/>
        </p:nvSpPr>
        <p:spPr>
          <a:xfrm>
            <a:off x="6856982" y="1581688"/>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6" name="Oval 105">
            <a:extLst>
              <a:ext uri="{FF2B5EF4-FFF2-40B4-BE49-F238E27FC236}">
                <a16:creationId xmlns:a16="http://schemas.microsoft.com/office/drawing/2014/main" id="{7F5ABB7E-17AC-7141-B540-D36BCD1A0617}"/>
              </a:ext>
            </a:extLst>
          </p:cNvPr>
          <p:cNvSpPr>
            <a:spLocks noChangeAspect="1"/>
          </p:cNvSpPr>
          <p:nvPr/>
        </p:nvSpPr>
        <p:spPr>
          <a:xfrm>
            <a:off x="6891519" y="4634915"/>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53C942BD-DC75-E34F-8A47-FD815FA16CE7}"/>
                  </a:ext>
                </a:extLst>
              </p:cNvPr>
              <p:cNvSpPr txBox="1">
                <a:spLocks noChangeAspect="1"/>
              </p:cNvSpPr>
              <p:nvPr/>
            </p:nvSpPr>
            <p:spPr>
              <a:xfrm>
                <a:off x="7121562" y="4650117"/>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110" name="TextBox 109">
                <a:extLst>
                  <a:ext uri="{FF2B5EF4-FFF2-40B4-BE49-F238E27FC236}">
                    <a16:creationId xmlns:a16="http://schemas.microsoft.com/office/drawing/2014/main" id="{53C942BD-DC75-E34F-8A47-FD815FA16CE7}"/>
                  </a:ext>
                </a:extLst>
              </p:cNvPr>
              <p:cNvSpPr txBox="1">
                <a:spLocks noRot="1" noChangeAspect="1" noMove="1" noResize="1" noEditPoints="1" noAdjustHandles="1" noChangeArrowheads="1" noChangeShapeType="1" noTextEdit="1"/>
              </p:cNvSpPr>
              <p:nvPr/>
            </p:nvSpPr>
            <p:spPr>
              <a:xfrm>
                <a:off x="7121562" y="4650117"/>
                <a:ext cx="673518" cy="812530"/>
              </a:xfrm>
              <a:prstGeom prst="rect">
                <a:avLst/>
              </a:prstGeom>
              <a:blipFill>
                <a:blip r:embed="rId10"/>
                <a:stretch>
                  <a:fillRect l="-22222" r="-24074" b="-23077"/>
                </a:stretch>
              </a:blipFill>
            </p:spPr>
            <p:txBody>
              <a:bodyPr/>
              <a:lstStyle/>
              <a:p>
                <a:r>
                  <a:rPr lang="en-US">
                    <a:noFill/>
                  </a:rPr>
                  <a:t> </a:t>
                </a:r>
              </a:p>
            </p:txBody>
          </p:sp>
        </mc:Fallback>
      </mc:AlternateContent>
      <p:grpSp>
        <p:nvGrpSpPr>
          <p:cNvPr id="156" name="Group 155">
            <a:extLst>
              <a:ext uri="{FF2B5EF4-FFF2-40B4-BE49-F238E27FC236}">
                <a16:creationId xmlns:a16="http://schemas.microsoft.com/office/drawing/2014/main" id="{2E6C5AF2-517D-C543-8251-6457396E8DF0}"/>
              </a:ext>
            </a:extLst>
          </p:cNvPr>
          <p:cNvGrpSpPr/>
          <p:nvPr/>
        </p:nvGrpSpPr>
        <p:grpSpPr>
          <a:xfrm>
            <a:off x="5547173" y="3649285"/>
            <a:ext cx="579319" cy="763841"/>
            <a:chOff x="725460" y="2249975"/>
            <a:chExt cx="579319" cy="763841"/>
          </a:xfrm>
        </p:grpSpPr>
        <p:cxnSp>
          <p:nvCxnSpPr>
            <p:cNvPr id="157" name="Straight Arrow Connector 156">
              <a:extLst>
                <a:ext uri="{FF2B5EF4-FFF2-40B4-BE49-F238E27FC236}">
                  <a16:creationId xmlns:a16="http://schemas.microsoft.com/office/drawing/2014/main" id="{D6A4A8ED-D7EF-6347-AA49-9B8686D62A8F}"/>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FB84CBFF-AC2B-B84B-B2C1-BA117697AC5D}"/>
                </a:ext>
              </a:extLst>
            </p:cNvPr>
            <p:cNvCxnSpPr>
              <a:cxnSpLocks noChangeAspect="1"/>
            </p:cNvCxnSpPr>
            <p:nvPr/>
          </p:nvCxnSpPr>
          <p:spPr>
            <a:xfrm>
              <a:off x="102541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5A2D0222-5C86-AD46-92E7-F90782E0067E}"/>
                </a:ext>
              </a:extLst>
            </p:cNvPr>
            <p:cNvCxnSpPr>
              <a:cxnSpLocks noChangeAspect="1"/>
            </p:cNvCxnSpPr>
            <p:nvPr/>
          </p:nvCxnSpPr>
          <p:spPr>
            <a:xfrm>
              <a:off x="1296105" y="2249975"/>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0" name="Group 159">
            <a:extLst>
              <a:ext uri="{FF2B5EF4-FFF2-40B4-BE49-F238E27FC236}">
                <a16:creationId xmlns:a16="http://schemas.microsoft.com/office/drawing/2014/main" id="{2B175B42-E16D-E148-B68A-EBA23D4F8E54}"/>
              </a:ext>
            </a:extLst>
          </p:cNvPr>
          <p:cNvGrpSpPr/>
          <p:nvPr/>
        </p:nvGrpSpPr>
        <p:grpSpPr>
          <a:xfrm>
            <a:off x="5565739" y="5717289"/>
            <a:ext cx="569427" cy="767315"/>
            <a:chOff x="725460" y="2263199"/>
            <a:chExt cx="569427" cy="767315"/>
          </a:xfrm>
        </p:grpSpPr>
        <p:cxnSp>
          <p:nvCxnSpPr>
            <p:cNvPr id="161" name="Straight Arrow Connector 160">
              <a:extLst>
                <a:ext uri="{FF2B5EF4-FFF2-40B4-BE49-F238E27FC236}">
                  <a16:creationId xmlns:a16="http://schemas.microsoft.com/office/drawing/2014/main" id="{E9607658-BD9F-6B40-A582-C01C39568A9C}"/>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855E6640-1C87-9D46-9A03-432E0C26A0CE}"/>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BEF89205-E51F-2649-ACF1-9E1540D94889}"/>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2" name="Group 171">
            <a:extLst>
              <a:ext uri="{FF2B5EF4-FFF2-40B4-BE49-F238E27FC236}">
                <a16:creationId xmlns:a16="http://schemas.microsoft.com/office/drawing/2014/main" id="{D63FC2FB-0389-8149-8076-453664B1028A}"/>
              </a:ext>
            </a:extLst>
          </p:cNvPr>
          <p:cNvGrpSpPr/>
          <p:nvPr/>
        </p:nvGrpSpPr>
        <p:grpSpPr>
          <a:xfrm>
            <a:off x="7157805" y="5778382"/>
            <a:ext cx="569427" cy="767315"/>
            <a:chOff x="725460" y="2263199"/>
            <a:chExt cx="569427" cy="767315"/>
          </a:xfrm>
        </p:grpSpPr>
        <p:cxnSp>
          <p:nvCxnSpPr>
            <p:cNvPr id="173" name="Straight Arrow Connector 172">
              <a:extLst>
                <a:ext uri="{FF2B5EF4-FFF2-40B4-BE49-F238E27FC236}">
                  <a16:creationId xmlns:a16="http://schemas.microsoft.com/office/drawing/2014/main" id="{63E7BC7A-0391-7E46-8C40-5E83D8BB5EF4}"/>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74" name="Straight Arrow Connector 173">
              <a:extLst>
                <a:ext uri="{FF2B5EF4-FFF2-40B4-BE49-F238E27FC236}">
                  <a16:creationId xmlns:a16="http://schemas.microsoft.com/office/drawing/2014/main" id="{68A01F8C-93BF-E443-A91A-5A3376C8412E}"/>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a:extLst>
                <a:ext uri="{FF2B5EF4-FFF2-40B4-BE49-F238E27FC236}">
                  <a16:creationId xmlns:a16="http://schemas.microsoft.com/office/drawing/2014/main" id="{2186BC7A-D002-624D-8E26-C76520E44544}"/>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TextBox 41">
            <a:extLst>
              <a:ext uri="{FF2B5EF4-FFF2-40B4-BE49-F238E27FC236}">
                <a16:creationId xmlns:a16="http://schemas.microsoft.com/office/drawing/2014/main" id="{0B2F5C53-C67B-C94F-8AB1-0BC71AAD2C69}"/>
              </a:ext>
            </a:extLst>
          </p:cNvPr>
          <p:cNvSpPr txBox="1"/>
          <p:nvPr/>
        </p:nvSpPr>
        <p:spPr>
          <a:xfrm>
            <a:off x="688903" y="842898"/>
            <a:ext cx="784189" cy="369332"/>
          </a:xfrm>
          <a:prstGeom prst="rect">
            <a:avLst/>
          </a:prstGeom>
          <a:noFill/>
        </p:spPr>
        <p:txBody>
          <a:bodyPr wrap="none" rtlCol="0">
            <a:spAutoFit/>
          </a:bodyPr>
          <a:lstStyle/>
          <a:p>
            <a:r>
              <a:rPr lang="en-US" b="1" dirty="0">
                <a:latin typeface="Avenir Book" panose="02000503020000020003" pitchFamily="2" charset="0"/>
              </a:rPr>
              <a:t>North</a:t>
            </a:r>
          </a:p>
        </p:txBody>
      </p:sp>
      <p:sp>
        <p:nvSpPr>
          <p:cNvPr id="197" name="TextBox 196">
            <a:extLst>
              <a:ext uri="{FF2B5EF4-FFF2-40B4-BE49-F238E27FC236}">
                <a16:creationId xmlns:a16="http://schemas.microsoft.com/office/drawing/2014/main" id="{E0F2D082-BC2D-A047-B0C4-385312B85B64}"/>
              </a:ext>
            </a:extLst>
          </p:cNvPr>
          <p:cNvSpPr txBox="1"/>
          <p:nvPr/>
        </p:nvSpPr>
        <p:spPr>
          <a:xfrm>
            <a:off x="673292" y="6451773"/>
            <a:ext cx="784189" cy="369332"/>
          </a:xfrm>
          <a:prstGeom prst="rect">
            <a:avLst/>
          </a:prstGeom>
          <a:noFill/>
        </p:spPr>
        <p:txBody>
          <a:bodyPr wrap="none" rtlCol="0">
            <a:spAutoFit/>
          </a:bodyPr>
          <a:lstStyle/>
          <a:p>
            <a:r>
              <a:rPr lang="en-US" b="1" dirty="0">
                <a:latin typeface="Avenir Book" panose="02000503020000020003" pitchFamily="2" charset="0"/>
              </a:rPr>
              <a:t>South</a:t>
            </a:r>
          </a:p>
        </p:txBody>
      </p:sp>
      <p:sp>
        <p:nvSpPr>
          <p:cNvPr id="198" name="TextBox 197">
            <a:extLst>
              <a:ext uri="{FF2B5EF4-FFF2-40B4-BE49-F238E27FC236}">
                <a16:creationId xmlns:a16="http://schemas.microsoft.com/office/drawing/2014/main" id="{D3F954BD-F8BB-A140-9992-4600267EBB6B}"/>
              </a:ext>
            </a:extLst>
          </p:cNvPr>
          <p:cNvSpPr txBox="1"/>
          <p:nvPr/>
        </p:nvSpPr>
        <p:spPr>
          <a:xfrm>
            <a:off x="5423773" y="842073"/>
            <a:ext cx="784189" cy="369332"/>
          </a:xfrm>
          <a:prstGeom prst="rect">
            <a:avLst/>
          </a:prstGeom>
          <a:noFill/>
        </p:spPr>
        <p:txBody>
          <a:bodyPr wrap="none" rtlCol="0">
            <a:spAutoFit/>
          </a:bodyPr>
          <a:lstStyle/>
          <a:p>
            <a:r>
              <a:rPr lang="en-US" b="1" dirty="0">
                <a:latin typeface="Avenir Book" panose="02000503020000020003" pitchFamily="2" charset="0"/>
              </a:rPr>
              <a:t>North</a:t>
            </a:r>
          </a:p>
        </p:txBody>
      </p:sp>
      <p:sp>
        <p:nvSpPr>
          <p:cNvPr id="199" name="TextBox 198">
            <a:extLst>
              <a:ext uri="{FF2B5EF4-FFF2-40B4-BE49-F238E27FC236}">
                <a16:creationId xmlns:a16="http://schemas.microsoft.com/office/drawing/2014/main" id="{895F6913-7A70-574A-A1E3-CD1C1B869ABA}"/>
              </a:ext>
            </a:extLst>
          </p:cNvPr>
          <p:cNvSpPr txBox="1"/>
          <p:nvPr/>
        </p:nvSpPr>
        <p:spPr>
          <a:xfrm>
            <a:off x="5521843" y="6446713"/>
            <a:ext cx="784189" cy="369332"/>
          </a:xfrm>
          <a:prstGeom prst="rect">
            <a:avLst/>
          </a:prstGeom>
          <a:noFill/>
        </p:spPr>
        <p:txBody>
          <a:bodyPr wrap="none" rtlCol="0">
            <a:spAutoFit/>
          </a:bodyPr>
          <a:lstStyle/>
          <a:p>
            <a:r>
              <a:rPr lang="en-US" b="1" dirty="0">
                <a:latin typeface="Avenir Book" panose="02000503020000020003" pitchFamily="2" charset="0"/>
              </a:rPr>
              <a:t>South</a:t>
            </a:r>
          </a:p>
        </p:txBody>
      </p:sp>
      <p:sp>
        <p:nvSpPr>
          <p:cNvPr id="6" name="Rectangle 5">
            <a:extLst>
              <a:ext uri="{FF2B5EF4-FFF2-40B4-BE49-F238E27FC236}">
                <a16:creationId xmlns:a16="http://schemas.microsoft.com/office/drawing/2014/main" id="{C84AA06D-6800-8E47-B79B-6E442AE9127A}"/>
              </a:ext>
            </a:extLst>
          </p:cNvPr>
          <p:cNvSpPr>
            <a:spLocks noChangeAspect="1"/>
          </p:cNvSpPr>
          <p:nvPr/>
        </p:nvSpPr>
        <p:spPr>
          <a:xfrm>
            <a:off x="499506" y="1589339"/>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A74DB1F2-0F57-0046-9237-B46766A83328}"/>
              </a:ext>
            </a:extLst>
          </p:cNvPr>
          <p:cNvSpPr>
            <a:spLocks noChangeAspect="1"/>
          </p:cNvSpPr>
          <p:nvPr/>
        </p:nvSpPr>
        <p:spPr>
          <a:xfrm>
            <a:off x="531059" y="2293380"/>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009B244-31DE-AF4C-BB45-9E472407D0E6}"/>
              </a:ext>
            </a:extLst>
          </p:cNvPr>
          <p:cNvSpPr>
            <a:spLocks noChangeAspect="1"/>
          </p:cNvSpPr>
          <p:nvPr/>
        </p:nvSpPr>
        <p:spPr>
          <a:xfrm>
            <a:off x="709424" y="4862506"/>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380B60C0-D673-3F40-A327-F80643609306}"/>
                  </a:ext>
                </a:extLst>
              </p:cNvPr>
              <p:cNvSpPr txBox="1">
                <a:spLocks noChangeAspect="1"/>
              </p:cNvSpPr>
              <p:nvPr/>
            </p:nvSpPr>
            <p:spPr>
              <a:xfrm>
                <a:off x="761102" y="2308582"/>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27" name="TextBox 26">
                <a:extLst>
                  <a:ext uri="{FF2B5EF4-FFF2-40B4-BE49-F238E27FC236}">
                    <a16:creationId xmlns:a16="http://schemas.microsoft.com/office/drawing/2014/main" id="{380B60C0-D673-3F40-A327-F80643609306}"/>
                  </a:ext>
                </a:extLst>
              </p:cNvPr>
              <p:cNvSpPr txBox="1">
                <a:spLocks noRot="1" noChangeAspect="1" noMove="1" noResize="1" noEditPoints="1" noAdjustHandles="1" noChangeArrowheads="1" noChangeShapeType="1" noTextEdit="1"/>
              </p:cNvSpPr>
              <p:nvPr/>
            </p:nvSpPr>
            <p:spPr>
              <a:xfrm>
                <a:off x="761102" y="2308582"/>
                <a:ext cx="673518" cy="812530"/>
              </a:xfrm>
              <a:prstGeom prst="rect">
                <a:avLst/>
              </a:prstGeom>
              <a:blipFill>
                <a:blip r:embed="rId11"/>
                <a:stretch>
                  <a:fillRect l="-24528" r="-22642"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E4EE71BA-412A-954E-87B9-EDDECD10A50D}"/>
                  </a:ext>
                </a:extLst>
              </p:cNvPr>
              <p:cNvSpPr txBox="1">
                <a:spLocks noChangeAspect="1"/>
              </p:cNvSpPr>
              <p:nvPr/>
            </p:nvSpPr>
            <p:spPr>
              <a:xfrm>
                <a:off x="869724" y="4803139"/>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28" name="TextBox 27">
                <a:extLst>
                  <a:ext uri="{FF2B5EF4-FFF2-40B4-BE49-F238E27FC236}">
                    <a16:creationId xmlns:a16="http://schemas.microsoft.com/office/drawing/2014/main" id="{E4EE71BA-412A-954E-87B9-EDDECD10A50D}"/>
                  </a:ext>
                </a:extLst>
              </p:cNvPr>
              <p:cNvSpPr txBox="1">
                <a:spLocks noRot="1" noChangeAspect="1" noMove="1" noResize="1" noEditPoints="1" noAdjustHandles="1" noChangeArrowheads="1" noChangeShapeType="1" noTextEdit="1"/>
              </p:cNvSpPr>
              <p:nvPr/>
            </p:nvSpPr>
            <p:spPr>
              <a:xfrm>
                <a:off x="869724" y="4803139"/>
                <a:ext cx="441609" cy="566309"/>
              </a:xfrm>
              <a:prstGeom prst="rect">
                <a:avLst/>
              </a:prstGeom>
              <a:blipFill>
                <a:blip r:embed="rId12"/>
                <a:stretch>
                  <a:fillRect l="-2778" r="-2778"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80D99FAD-C432-444A-8688-7DF238B230FE}"/>
                  </a:ext>
                </a:extLst>
              </p:cNvPr>
              <p:cNvSpPr txBox="1"/>
              <p:nvPr/>
            </p:nvSpPr>
            <p:spPr>
              <a:xfrm>
                <a:off x="126148" y="910569"/>
                <a:ext cx="720390"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1</m:t>
                          </m:r>
                        </m:sub>
                      </m:sSub>
                    </m:oMath>
                  </m:oMathPara>
                </a14:m>
                <a:endParaRPr lang="en-US" sz="4000" dirty="0">
                  <a:solidFill>
                    <a:schemeClr val="tx1"/>
                  </a:solidFill>
                </a:endParaRPr>
              </a:p>
            </p:txBody>
          </p:sp>
        </mc:Choice>
        <mc:Fallback xmlns="">
          <p:sp>
            <p:nvSpPr>
              <p:cNvPr id="81" name="TextBox 80">
                <a:extLst>
                  <a:ext uri="{FF2B5EF4-FFF2-40B4-BE49-F238E27FC236}">
                    <a16:creationId xmlns:a16="http://schemas.microsoft.com/office/drawing/2014/main" id="{80D99FAD-C432-444A-8688-7DF238B230FE}"/>
                  </a:ext>
                </a:extLst>
              </p:cNvPr>
              <p:cNvSpPr txBox="1">
                <a:spLocks noRot="1" noChangeAspect="1" noMove="1" noResize="1" noEditPoints="1" noAdjustHandles="1" noChangeArrowheads="1" noChangeShapeType="1" noTextEdit="1"/>
              </p:cNvSpPr>
              <p:nvPr/>
            </p:nvSpPr>
            <p:spPr>
              <a:xfrm>
                <a:off x="126148" y="910569"/>
                <a:ext cx="720390" cy="707886"/>
              </a:xfrm>
              <a:prstGeom prst="rect">
                <a:avLst/>
              </a:prstGeom>
              <a:blipFill>
                <a:blip r:embed="rId13"/>
                <a:stretch>
                  <a:fillRect b="-7273"/>
                </a:stretch>
              </a:blipFill>
            </p:spPr>
            <p:txBody>
              <a:bodyPr/>
              <a:lstStyle/>
              <a:p>
                <a:r>
                  <a:rPr lang="en-US">
                    <a:noFill/>
                  </a:rPr>
                  <a:t> </a:t>
                </a:r>
              </a:p>
            </p:txBody>
          </p:sp>
        </mc:Fallback>
      </mc:AlternateContent>
      <p:grpSp>
        <p:nvGrpSpPr>
          <p:cNvPr id="132" name="Group 131">
            <a:extLst>
              <a:ext uri="{FF2B5EF4-FFF2-40B4-BE49-F238E27FC236}">
                <a16:creationId xmlns:a16="http://schemas.microsoft.com/office/drawing/2014/main" id="{A3874A34-B15D-6947-BD52-BF6184BA551D}"/>
              </a:ext>
            </a:extLst>
          </p:cNvPr>
          <p:cNvGrpSpPr/>
          <p:nvPr/>
        </p:nvGrpSpPr>
        <p:grpSpPr>
          <a:xfrm>
            <a:off x="748785" y="4081063"/>
            <a:ext cx="569427" cy="767315"/>
            <a:chOff x="725460" y="2263199"/>
            <a:chExt cx="569427" cy="767315"/>
          </a:xfrm>
        </p:grpSpPr>
        <p:cxnSp>
          <p:nvCxnSpPr>
            <p:cNvPr id="133" name="Straight Arrow Connector 132">
              <a:extLst>
                <a:ext uri="{FF2B5EF4-FFF2-40B4-BE49-F238E27FC236}">
                  <a16:creationId xmlns:a16="http://schemas.microsoft.com/office/drawing/2014/main" id="{6221693E-0214-DE4D-98AB-A41087B465C9}"/>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a:extLst>
                <a:ext uri="{FF2B5EF4-FFF2-40B4-BE49-F238E27FC236}">
                  <a16:creationId xmlns:a16="http://schemas.microsoft.com/office/drawing/2014/main" id="{58A993CF-A830-6144-8159-F5B8BC005CCA}"/>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a:extLst>
                <a:ext uri="{FF2B5EF4-FFF2-40B4-BE49-F238E27FC236}">
                  <a16:creationId xmlns:a16="http://schemas.microsoft.com/office/drawing/2014/main" id="{1D5135A6-A4C6-AF4B-95B3-ED266A3ECE2E}"/>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a:extLst>
              <a:ext uri="{FF2B5EF4-FFF2-40B4-BE49-F238E27FC236}">
                <a16:creationId xmlns:a16="http://schemas.microsoft.com/office/drawing/2014/main" id="{DEF5C1A6-47E5-E842-A192-38C875C5D1B3}"/>
              </a:ext>
            </a:extLst>
          </p:cNvPr>
          <p:cNvGrpSpPr/>
          <p:nvPr/>
        </p:nvGrpSpPr>
        <p:grpSpPr>
          <a:xfrm>
            <a:off x="767351" y="5703354"/>
            <a:ext cx="569427" cy="767315"/>
            <a:chOff x="725460" y="2263199"/>
            <a:chExt cx="569427" cy="767315"/>
          </a:xfrm>
        </p:grpSpPr>
        <p:cxnSp>
          <p:nvCxnSpPr>
            <p:cNvPr id="137" name="Straight Arrow Connector 136">
              <a:extLst>
                <a:ext uri="{FF2B5EF4-FFF2-40B4-BE49-F238E27FC236}">
                  <a16:creationId xmlns:a16="http://schemas.microsoft.com/office/drawing/2014/main" id="{42281DDB-7632-D141-98CD-E84B4B7941DC}"/>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a:extLst>
                <a:ext uri="{FF2B5EF4-FFF2-40B4-BE49-F238E27FC236}">
                  <a16:creationId xmlns:a16="http://schemas.microsoft.com/office/drawing/2014/main" id="{F75047C8-E7EA-4E48-B5D8-0D221D62C5F2}"/>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C2733E66-EBAF-4E4A-8472-6E730DB5DA20}"/>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217" name="Down Arrow 216">
            <a:extLst>
              <a:ext uri="{FF2B5EF4-FFF2-40B4-BE49-F238E27FC236}">
                <a16:creationId xmlns:a16="http://schemas.microsoft.com/office/drawing/2014/main" id="{AE19D85A-96DB-304F-A016-E31D9A731B82}"/>
              </a:ext>
            </a:extLst>
          </p:cNvPr>
          <p:cNvSpPr/>
          <p:nvPr/>
        </p:nvSpPr>
        <p:spPr>
          <a:xfrm>
            <a:off x="678095" y="1390101"/>
            <a:ext cx="831518"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DC78235A-2B9B-984B-9EE5-1AD8810A2103}"/>
                  </a:ext>
                </a:extLst>
              </p:cNvPr>
              <p:cNvSpPr txBox="1"/>
              <p:nvPr/>
            </p:nvSpPr>
            <p:spPr>
              <a:xfrm>
                <a:off x="1640930" y="905048"/>
                <a:ext cx="732252"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2</m:t>
                          </m:r>
                        </m:sub>
                      </m:sSub>
                    </m:oMath>
                  </m:oMathPara>
                </a14:m>
                <a:endParaRPr lang="en-US" sz="4000" dirty="0">
                  <a:solidFill>
                    <a:schemeClr val="tx1"/>
                  </a:solidFill>
                </a:endParaRPr>
              </a:p>
            </p:txBody>
          </p:sp>
        </mc:Choice>
        <mc:Fallback xmlns="">
          <p:sp>
            <p:nvSpPr>
              <p:cNvPr id="83" name="TextBox 82">
                <a:extLst>
                  <a:ext uri="{FF2B5EF4-FFF2-40B4-BE49-F238E27FC236}">
                    <a16:creationId xmlns:a16="http://schemas.microsoft.com/office/drawing/2014/main" id="{DC78235A-2B9B-984B-9EE5-1AD8810A2103}"/>
                  </a:ext>
                </a:extLst>
              </p:cNvPr>
              <p:cNvSpPr txBox="1">
                <a:spLocks noRot="1" noChangeAspect="1" noMove="1" noResize="1" noEditPoints="1" noAdjustHandles="1" noChangeArrowheads="1" noChangeShapeType="1" noTextEdit="1"/>
              </p:cNvSpPr>
              <p:nvPr/>
            </p:nvSpPr>
            <p:spPr>
              <a:xfrm>
                <a:off x="1640930" y="905048"/>
                <a:ext cx="732252" cy="707886"/>
              </a:xfrm>
              <a:prstGeom prst="rect">
                <a:avLst/>
              </a:prstGeom>
              <a:blipFill>
                <a:blip r:embed="rId14"/>
                <a:stretch>
                  <a:fillRect b="-5263"/>
                </a:stretch>
              </a:blipFill>
            </p:spPr>
            <p:txBody>
              <a:bodyPr/>
              <a:lstStyle/>
              <a:p>
                <a:r>
                  <a:rPr lang="en-US">
                    <a:noFill/>
                  </a:rPr>
                  <a:t> </a:t>
                </a:r>
              </a:p>
            </p:txBody>
          </p:sp>
        </mc:Fallback>
      </mc:AlternateContent>
      <p:sp>
        <p:nvSpPr>
          <p:cNvPr id="88" name="Rectangle 87">
            <a:extLst>
              <a:ext uri="{FF2B5EF4-FFF2-40B4-BE49-F238E27FC236}">
                <a16:creationId xmlns:a16="http://schemas.microsoft.com/office/drawing/2014/main" id="{113546AF-6DC4-9740-AAD7-D1C46660C0B5}"/>
              </a:ext>
            </a:extLst>
          </p:cNvPr>
          <p:cNvSpPr>
            <a:spLocks noChangeAspect="1"/>
          </p:cNvSpPr>
          <p:nvPr/>
        </p:nvSpPr>
        <p:spPr>
          <a:xfrm>
            <a:off x="2023581" y="1615261"/>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Oval 89">
            <a:extLst>
              <a:ext uri="{FF2B5EF4-FFF2-40B4-BE49-F238E27FC236}">
                <a16:creationId xmlns:a16="http://schemas.microsoft.com/office/drawing/2014/main" id="{815BE94F-501C-1D48-9E35-7EA3538CE3E7}"/>
              </a:ext>
            </a:extLst>
          </p:cNvPr>
          <p:cNvSpPr>
            <a:spLocks noChangeAspect="1"/>
          </p:cNvSpPr>
          <p:nvPr/>
        </p:nvSpPr>
        <p:spPr>
          <a:xfrm>
            <a:off x="2084698" y="2303556"/>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Oval 90">
            <a:extLst>
              <a:ext uri="{FF2B5EF4-FFF2-40B4-BE49-F238E27FC236}">
                <a16:creationId xmlns:a16="http://schemas.microsoft.com/office/drawing/2014/main" id="{9C851C23-53A5-4549-8A54-DE9219F137D8}"/>
              </a:ext>
            </a:extLst>
          </p:cNvPr>
          <p:cNvSpPr>
            <a:spLocks noChangeAspect="1"/>
          </p:cNvSpPr>
          <p:nvPr/>
        </p:nvSpPr>
        <p:spPr>
          <a:xfrm>
            <a:off x="2233499" y="4888428"/>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BC880AE4-4A57-D849-A832-6514931352F3}"/>
                  </a:ext>
                </a:extLst>
              </p:cNvPr>
              <p:cNvSpPr txBox="1">
                <a:spLocks noChangeAspect="1"/>
              </p:cNvSpPr>
              <p:nvPr/>
            </p:nvSpPr>
            <p:spPr>
              <a:xfrm>
                <a:off x="2314741" y="2318758"/>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94" name="TextBox 93">
                <a:extLst>
                  <a:ext uri="{FF2B5EF4-FFF2-40B4-BE49-F238E27FC236}">
                    <a16:creationId xmlns:a16="http://schemas.microsoft.com/office/drawing/2014/main" id="{BC880AE4-4A57-D849-A832-6514931352F3}"/>
                  </a:ext>
                </a:extLst>
              </p:cNvPr>
              <p:cNvSpPr txBox="1">
                <a:spLocks noRot="1" noChangeAspect="1" noMove="1" noResize="1" noEditPoints="1" noAdjustHandles="1" noChangeArrowheads="1" noChangeShapeType="1" noTextEdit="1"/>
              </p:cNvSpPr>
              <p:nvPr/>
            </p:nvSpPr>
            <p:spPr>
              <a:xfrm>
                <a:off x="2314741" y="2318758"/>
                <a:ext cx="673518" cy="812530"/>
              </a:xfrm>
              <a:prstGeom prst="rect">
                <a:avLst/>
              </a:prstGeom>
              <a:blipFill>
                <a:blip r:embed="rId15"/>
                <a:stretch>
                  <a:fillRect l="-22222" r="-22222"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DB4AA7C1-EA28-8A48-9794-73A514DC30F4}"/>
                  </a:ext>
                </a:extLst>
              </p:cNvPr>
              <p:cNvSpPr txBox="1">
                <a:spLocks noChangeAspect="1"/>
              </p:cNvSpPr>
              <p:nvPr/>
            </p:nvSpPr>
            <p:spPr>
              <a:xfrm>
                <a:off x="2393799" y="4829061"/>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95" name="TextBox 94">
                <a:extLst>
                  <a:ext uri="{FF2B5EF4-FFF2-40B4-BE49-F238E27FC236}">
                    <a16:creationId xmlns:a16="http://schemas.microsoft.com/office/drawing/2014/main" id="{DB4AA7C1-EA28-8A48-9794-73A514DC30F4}"/>
                  </a:ext>
                </a:extLst>
              </p:cNvPr>
              <p:cNvSpPr txBox="1">
                <a:spLocks noRot="1" noChangeAspect="1" noMove="1" noResize="1" noEditPoints="1" noAdjustHandles="1" noChangeArrowheads="1" noChangeShapeType="1" noTextEdit="1"/>
              </p:cNvSpPr>
              <p:nvPr/>
            </p:nvSpPr>
            <p:spPr>
              <a:xfrm>
                <a:off x="2393799" y="4829061"/>
                <a:ext cx="441609" cy="566309"/>
              </a:xfrm>
              <a:prstGeom prst="rect">
                <a:avLst/>
              </a:prstGeom>
              <a:blipFill>
                <a:blip r:embed="rId12"/>
                <a:stretch>
                  <a:fillRect l="-2778" r="-2778" b="-13043"/>
                </a:stretch>
              </a:blipFill>
            </p:spPr>
            <p:txBody>
              <a:bodyPr/>
              <a:lstStyle/>
              <a:p>
                <a:r>
                  <a:rPr lang="en-US">
                    <a:noFill/>
                  </a:rPr>
                  <a:t> </a:t>
                </a:r>
              </a:p>
            </p:txBody>
          </p:sp>
        </mc:Fallback>
      </mc:AlternateContent>
      <p:grpSp>
        <p:nvGrpSpPr>
          <p:cNvPr id="144" name="Group 143">
            <a:extLst>
              <a:ext uri="{FF2B5EF4-FFF2-40B4-BE49-F238E27FC236}">
                <a16:creationId xmlns:a16="http://schemas.microsoft.com/office/drawing/2014/main" id="{4A940644-10D9-2545-91DF-357BFBDA27FC}"/>
              </a:ext>
            </a:extLst>
          </p:cNvPr>
          <p:cNvGrpSpPr/>
          <p:nvPr/>
        </p:nvGrpSpPr>
        <p:grpSpPr>
          <a:xfrm>
            <a:off x="2322224" y="4082353"/>
            <a:ext cx="569427" cy="767315"/>
            <a:chOff x="725460" y="2263199"/>
            <a:chExt cx="569427" cy="767315"/>
          </a:xfrm>
        </p:grpSpPr>
        <p:cxnSp>
          <p:nvCxnSpPr>
            <p:cNvPr id="145" name="Straight Arrow Connector 144">
              <a:extLst>
                <a:ext uri="{FF2B5EF4-FFF2-40B4-BE49-F238E27FC236}">
                  <a16:creationId xmlns:a16="http://schemas.microsoft.com/office/drawing/2014/main" id="{0B4AA9CB-9936-B247-8FB0-138A1D85D465}"/>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3E8E9651-5D9F-1148-8DDE-C597DC8A0EC3}"/>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a:extLst>
                <a:ext uri="{FF2B5EF4-FFF2-40B4-BE49-F238E27FC236}">
                  <a16:creationId xmlns:a16="http://schemas.microsoft.com/office/drawing/2014/main" id="{59A291EC-1E1A-D341-9DF4-3DCE3904826D}"/>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511C9FBC-3304-354B-ADD3-2DC9A3E2BDD4}"/>
              </a:ext>
            </a:extLst>
          </p:cNvPr>
          <p:cNvGrpSpPr/>
          <p:nvPr/>
        </p:nvGrpSpPr>
        <p:grpSpPr>
          <a:xfrm>
            <a:off x="2340790" y="5729359"/>
            <a:ext cx="569427" cy="767315"/>
            <a:chOff x="725460" y="2263199"/>
            <a:chExt cx="569427" cy="767315"/>
          </a:xfrm>
        </p:grpSpPr>
        <p:cxnSp>
          <p:nvCxnSpPr>
            <p:cNvPr id="149" name="Straight Arrow Connector 148">
              <a:extLst>
                <a:ext uri="{FF2B5EF4-FFF2-40B4-BE49-F238E27FC236}">
                  <a16:creationId xmlns:a16="http://schemas.microsoft.com/office/drawing/2014/main" id="{9E36A279-D7BA-7340-A4EF-3F308461EC8B}"/>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8FE2D1CC-2068-5B4B-9BB1-1EF7E2760A6B}"/>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F964D032-DE6E-E043-B88B-5EB2304267E1}"/>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218" name="Down Arrow 217">
            <a:extLst>
              <a:ext uri="{FF2B5EF4-FFF2-40B4-BE49-F238E27FC236}">
                <a16:creationId xmlns:a16="http://schemas.microsoft.com/office/drawing/2014/main" id="{8A675AD1-A6B6-CF47-8991-88D4F5398B8C}"/>
              </a:ext>
            </a:extLst>
          </p:cNvPr>
          <p:cNvSpPr/>
          <p:nvPr/>
        </p:nvSpPr>
        <p:spPr>
          <a:xfrm>
            <a:off x="2220165" y="1397512"/>
            <a:ext cx="831518"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Down Arrow 218">
            <a:extLst>
              <a:ext uri="{FF2B5EF4-FFF2-40B4-BE49-F238E27FC236}">
                <a16:creationId xmlns:a16="http://schemas.microsoft.com/office/drawing/2014/main" id="{C66E328C-825F-8A47-AE6F-3FA72163442B}"/>
              </a:ext>
            </a:extLst>
          </p:cNvPr>
          <p:cNvSpPr/>
          <p:nvPr/>
        </p:nvSpPr>
        <p:spPr>
          <a:xfrm>
            <a:off x="5465595" y="1396163"/>
            <a:ext cx="831518"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Down Arrow 223">
            <a:extLst>
              <a:ext uri="{FF2B5EF4-FFF2-40B4-BE49-F238E27FC236}">
                <a16:creationId xmlns:a16="http://schemas.microsoft.com/office/drawing/2014/main" id="{59CF51D1-B4DA-494F-B0A8-D91C4FC5D74E}"/>
              </a:ext>
            </a:extLst>
          </p:cNvPr>
          <p:cNvSpPr/>
          <p:nvPr/>
        </p:nvSpPr>
        <p:spPr>
          <a:xfrm>
            <a:off x="7346357" y="1359253"/>
            <a:ext cx="236843"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36" name="TextBox 235">
                <a:extLst>
                  <a:ext uri="{FF2B5EF4-FFF2-40B4-BE49-F238E27FC236}">
                    <a16:creationId xmlns:a16="http://schemas.microsoft.com/office/drawing/2014/main" id="{39E59042-9036-BE44-A4B9-79CF6A52BD60}"/>
                  </a:ext>
                </a:extLst>
              </p:cNvPr>
              <p:cNvSpPr txBox="1"/>
              <p:nvPr/>
            </p:nvSpPr>
            <p:spPr>
              <a:xfrm>
                <a:off x="3152582" y="909164"/>
                <a:ext cx="732252"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3</m:t>
                          </m:r>
                        </m:sub>
                      </m:sSub>
                    </m:oMath>
                  </m:oMathPara>
                </a14:m>
                <a:endParaRPr lang="en-US" sz="4000" dirty="0">
                  <a:solidFill>
                    <a:schemeClr val="tx1"/>
                  </a:solidFill>
                </a:endParaRPr>
              </a:p>
            </p:txBody>
          </p:sp>
        </mc:Choice>
        <mc:Fallback xmlns="">
          <p:sp>
            <p:nvSpPr>
              <p:cNvPr id="236" name="TextBox 235">
                <a:extLst>
                  <a:ext uri="{FF2B5EF4-FFF2-40B4-BE49-F238E27FC236}">
                    <a16:creationId xmlns:a16="http://schemas.microsoft.com/office/drawing/2014/main" id="{39E59042-9036-BE44-A4B9-79CF6A52BD60}"/>
                  </a:ext>
                </a:extLst>
              </p:cNvPr>
              <p:cNvSpPr txBox="1">
                <a:spLocks noRot="1" noChangeAspect="1" noMove="1" noResize="1" noEditPoints="1" noAdjustHandles="1" noChangeArrowheads="1" noChangeShapeType="1" noTextEdit="1"/>
              </p:cNvSpPr>
              <p:nvPr/>
            </p:nvSpPr>
            <p:spPr>
              <a:xfrm>
                <a:off x="3152582" y="909164"/>
                <a:ext cx="732252" cy="707886"/>
              </a:xfrm>
              <a:prstGeom prst="rect">
                <a:avLst/>
              </a:prstGeom>
              <a:blipFill>
                <a:blip r:embed="rId16"/>
                <a:stretch>
                  <a:fillRect b="-7273"/>
                </a:stretch>
              </a:blipFill>
            </p:spPr>
            <p:txBody>
              <a:bodyPr/>
              <a:lstStyle/>
              <a:p>
                <a:r>
                  <a:rPr lang="en-US">
                    <a:noFill/>
                  </a:rPr>
                  <a:t> </a:t>
                </a:r>
              </a:p>
            </p:txBody>
          </p:sp>
        </mc:Fallback>
      </mc:AlternateContent>
      <p:sp>
        <p:nvSpPr>
          <p:cNvPr id="237" name="Rectangle 236">
            <a:extLst>
              <a:ext uri="{FF2B5EF4-FFF2-40B4-BE49-F238E27FC236}">
                <a16:creationId xmlns:a16="http://schemas.microsoft.com/office/drawing/2014/main" id="{02EB67C7-5D91-8F4B-862D-F5FB0C95CE60}"/>
              </a:ext>
            </a:extLst>
          </p:cNvPr>
          <p:cNvSpPr>
            <a:spLocks noChangeAspect="1"/>
          </p:cNvSpPr>
          <p:nvPr/>
        </p:nvSpPr>
        <p:spPr>
          <a:xfrm>
            <a:off x="3535233" y="1619377"/>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8" name="Oval 237">
            <a:extLst>
              <a:ext uri="{FF2B5EF4-FFF2-40B4-BE49-F238E27FC236}">
                <a16:creationId xmlns:a16="http://schemas.microsoft.com/office/drawing/2014/main" id="{D2A63F69-3ED4-A34C-BE55-F5ECC49718C8}"/>
              </a:ext>
            </a:extLst>
          </p:cNvPr>
          <p:cNvSpPr>
            <a:spLocks noChangeAspect="1"/>
          </p:cNvSpPr>
          <p:nvPr/>
        </p:nvSpPr>
        <p:spPr>
          <a:xfrm>
            <a:off x="3596350" y="2307672"/>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Oval 238">
            <a:extLst>
              <a:ext uri="{FF2B5EF4-FFF2-40B4-BE49-F238E27FC236}">
                <a16:creationId xmlns:a16="http://schemas.microsoft.com/office/drawing/2014/main" id="{723E49FA-524E-DF43-BBE5-7A761EC7FC5A}"/>
              </a:ext>
            </a:extLst>
          </p:cNvPr>
          <p:cNvSpPr>
            <a:spLocks noChangeAspect="1"/>
          </p:cNvSpPr>
          <p:nvPr/>
        </p:nvSpPr>
        <p:spPr>
          <a:xfrm>
            <a:off x="3745151" y="4892544"/>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40" name="TextBox 239">
                <a:extLst>
                  <a:ext uri="{FF2B5EF4-FFF2-40B4-BE49-F238E27FC236}">
                    <a16:creationId xmlns:a16="http://schemas.microsoft.com/office/drawing/2014/main" id="{9E3EEFE9-E2AD-C74A-B6EA-B235DC2E8468}"/>
                  </a:ext>
                </a:extLst>
              </p:cNvPr>
              <p:cNvSpPr txBox="1">
                <a:spLocks noChangeAspect="1"/>
              </p:cNvSpPr>
              <p:nvPr/>
            </p:nvSpPr>
            <p:spPr>
              <a:xfrm>
                <a:off x="3826393" y="2322874"/>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240" name="TextBox 239">
                <a:extLst>
                  <a:ext uri="{FF2B5EF4-FFF2-40B4-BE49-F238E27FC236}">
                    <a16:creationId xmlns:a16="http://schemas.microsoft.com/office/drawing/2014/main" id="{9E3EEFE9-E2AD-C74A-B6EA-B235DC2E8468}"/>
                  </a:ext>
                </a:extLst>
              </p:cNvPr>
              <p:cNvSpPr txBox="1">
                <a:spLocks noRot="1" noChangeAspect="1" noMove="1" noResize="1" noEditPoints="1" noAdjustHandles="1" noChangeArrowheads="1" noChangeShapeType="1" noTextEdit="1"/>
              </p:cNvSpPr>
              <p:nvPr/>
            </p:nvSpPr>
            <p:spPr>
              <a:xfrm>
                <a:off x="3826393" y="2322874"/>
                <a:ext cx="673518" cy="812530"/>
              </a:xfrm>
              <a:prstGeom prst="rect">
                <a:avLst/>
              </a:prstGeom>
              <a:blipFill>
                <a:blip r:embed="rId17"/>
                <a:stretch>
                  <a:fillRect l="-22222" r="-22222"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1" name="TextBox 240">
                <a:extLst>
                  <a:ext uri="{FF2B5EF4-FFF2-40B4-BE49-F238E27FC236}">
                    <a16:creationId xmlns:a16="http://schemas.microsoft.com/office/drawing/2014/main" id="{154A7A3E-B649-D845-94B7-F5C7544B6F71}"/>
                  </a:ext>
                </a:extLst>
              </p:cNvPr>
              <p:cNvSpPr txBox="1">
                <a:spLocks noChangeAspect="1"/>
              </p:cNvSpPr>
              <p:nvPr/>
            </p:nvSpPr>
            <p:spPr>
              <a:xfrm>
                <a:off x="3905451" y="4833177"/>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241" name="TextBox 240">
                <a:extLst>
                  <a:ext uri="{FF2B5EF4-FFF2-40B4-BE49-F238E27FC236}">
                    <a16:creationId xmlns:a16="http://schemas.microsoft.com/office/drawing/2014/main" id="{154A7A3E-B649-D845-94B7-F5C7544B6F71}"/>
                  </a:ext>
                </a:extLst>
              </p:cNvPr>
              <p:cNvSpPr txBox="1">
                <a:spLocks noRot="1" noChangeAspect="1" noMove="1" noResize="1" noEditPoints="1" noAdjustHandles="1" noChangeArrowheads="1" noChangeShapeType="1" noTextEdit="1"/>
              </p:cNvSpPr>
              <p:nvPr/>
            </p:nvSpPr>
            <p:spPr>
              <a:xfrm>
                <a:off x="3905451" y="4833177"/>
                <a:ext cx="441609" cy="566309"/>
              </a:xfrm>
              <a:prstGeom prst="rect">
                <a:avLst/>
              </a:prstGeom>
              <a:blipFill>
                <a:blip r:embed="rId18"/>
                <a:stretch>
                  <a:fillRect l="-5714" r="-2857" b="-15556"/>
                </a:stretch>
              </a:blipFill>
            </p:spPr>
            <p:txBody>
              <a:bodyPr/>
              <a:lstStyle/>
              <a:p>
                <a:r>
                  <a:rPr lang="en-US">
                    <a:noFill/>
                  </a:rPr>
                  <a:t> </a:t>
                </a:r>
              </a:p>
            </p:txBody>
          </p:sp>
        </mc:Fallback>
      </mc:AlternateContent>
      <p:grpSp>
        <p:nvGrpSpPr>
          <p:cNvPr id="242" name="Group 241">
            <a:extLst>
              <a:ext uri="{FF2B5EF4-FFF2-40B4-BE49-F238E27FC236}">
                <a16:creationId xmlns:a16="http://schemas.microsoft.com/office/drawing/2014/main" id="{D0E9092E-4EC6-7C43-832F-D6A0E6DBD25B}"/>
              </a:ext>
            </a:extLst>
          </p:cNvPr>
          <p:cNvGrpSpPr/>
          <p:nvPr/>
        </p:nvGrpSpPr>
        <p:grpSpPr>
          <a:xfrm>
            <a:off x="3833876" y="4086469"/>
            <a:ext cx="569427" cy="767315"/>
            <a:chOff x="725460" y="2263199"/>
            <a:chExt cx="569427" cy="767315"/>
          </a:xfrm>
        </p:grpSpPr>
        <p:cxnSp>
          <p:nvCxnSpPr>
            <p:cNvPr id="250" name="Straight Arrow Connector 249">
              <a:extLst>
                <a:ext uri="{FF2B5EF4-FFF2-40B4-BE49-F238E27FC236}">
                  <a16:creationId xmlns:a16="http://schemas.microsoft.com/office/drawing/2014/main" id="{C825F4CE-D6B8-1D45-85A6-789311E24F06}"/>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51" name="Straight Arrow Connector 250">
              <a:extLst>
                <a:ext uri="{FF2B5EF4-FFF2-40B4-BE49-F238E27FC236}">
                  <a16:creationId xmlns:a16="http://schemas.microsoft.com/office/drawing/2014/main" id="{AE123450-31E4-894A-A528-AEAEA740B1AC}"/>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Arrow Connector 251">
              <a:extLst>
                <a:ext uri="{FF2B5EF4-FFF2-40B4-BE49-F238E27FC236}">
                  <a16:creationId xmlns:a16="http://schemas.microsoft.com/office/drawing/2014/main" id="{748E81C4-EDD1-AD47-B51F-266630BF628F}"/>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3" name="Group 242">
            <a:extLst>
              <a:ext uri="{FF2B5EF4-FFF2-40B4-BE49-F238E27FC236}">
                <a16:creationId xmlns:a16="http://schemas.microsoft.com/office/drawing/2014/main" id="{A37CBFCF-9380-B646-AAE0-2456D796B763}"/>
              </a:ext>
            </a:extLst>
          </p:cNvPr>
          <p:cNvGrpSpPr/>
          <p:nvPr/>
        </p:nvGrpSpPr>
        <p:grpSpPr>
          <a:xfrm>
            <a:off x="3852442" y="5733475"/>
            <a:ext cx="569427" cy="767315"/>
            <a:chOff x="725460" y="2263199"/>
            <a:chExt cx="569427" cy="767315"/>
          </a:xfrm>
        </p:grpSpPr>
        <p:cxnSp>
          <p:nvCxnSpPr>
            <p:cNvPr id="247" name="Straight Arrow Connector 246">
              <a:extLst>
                <a:ext uri="{FF2B5EF4-FFF2-40B4-BE49-F238E27FC236}">
                  <a16:creationId xmlns:a16="http://schemas.microsoft.com/office/drawing/2014/main" id="{DDE78133-836F-6348-B78D-A59C9B4FBE7C}"/>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a:extLst>
                <a:ext uri="{FF2B5EF4-FFF2-40B4-BE49-F238E27FC236}">
                  <a16:creationId xmlns:a16="http://schemas.microsoft.com/office/drawing/2014/main" id="{77DA1108-7F86-C34D-91F5-50A320334003}"/>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a:extLst>
                <a:ext uri="{FF2B5EF4-FFF2-40B4-BE49-F238E27FC236}">
                  <a16:creationId xmlns:a16="http://schemas.microsoft.com/office/drawing/2014/main" id="{8146270B-2D98-0B4D-AA94-36C960ECCEAD}"/>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246" name="Down Arrow 245">
            <a:extLst>
              <a:ext uri="{FF2B5EF4-FFF2-40B4-BE49-F238E27FC236}">
                <a16:creationId xmlns:a16="http://schemas.microsoft.com/office/drawing/2014/main" id="{A771CFF5-7C8D-3C40-81BE-F856D1562EFD}"/>
              </a:ext>
            </a:extLst>
          </p:cNvPr>
          <p:cNvSpPr/>
          <p:nvPr/>
        </p:nvSpPr>
        <p:spPr>
          <a:xfrm>
            <a:off x="3731817" y="1401628"/>
            <a:ext cx="831518"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4" name="TextBox 253">
                <a:extLst>
                  <a:ext uri="{FF2B5EF4-FFF2-40B4-BE49-F238E27FC236}">
                    <a16:creationId xmlns:a16="http://schemas.microsoft.com/office/drawing/2014/main" id="{F5689FCE-7070-2847-89A9-64A42A1FC11C}"/>
                  </a:ext>
                </a:extLst>
              </p:cNvPr>
              <p:cNvSpPr txBox="1"/>
              <p:nvPr/>
            </p:nvSpPr>
            <p:spPr>
              <a:xfrm>
                <a:off x="8092794" y="939399"/>
                <a:ext cx="732252" cy="707886"/>
              </a:xfrm>
              <a:prstGeom prst="rect">
                <a:avLst/>
              </a:prstGeom>
              <a:noFill/>
            </p:spPr>
            <p:txBody>
              <a:bodyPr wrap="none" rtlCol="0">
                <a:spAutoFit/>
              </a:bodyPr>
              <a:lstStyle/>
              <a:p>
                <a:pPr/>
                <a14:m>
                  <m:oMathPara xmlns:m="http://schemas.openxmlformats.org/officeDocument/2006/math">
                    <m:oMathParaPr>
                      <m:jc m:val="center"/>
                    </m:oMathParaPr>
                    <m:oMath xmlns:m="http://schemas.openxmlformats.org/officeDocument/2006/math">
                      <m:sSub>
                        <m:sSubPr>
                          <m:ctrlPr>
                            <a:rPr lang="en-US" sz="4000" i="1" smtClean="0">
                              <a:solidFill>
                                <a:schemeClr val="tx1"/>
                              </a:solidFill>
                              <a:latin typeface="Cambria Math" panose="02040503050406030204" pitchFamily="18" charset="0"/>
                            </a:rPr>
                          </m:ctrlPr>
                        </m:sSubPr>
                        <m:e>
                          <m:r>
                            <a:rPr lang="en-US" sz="4000" b="0" i="1" smtClean="0">
                              <a:solidFill>
                                <a:schemeClr val="tx1"/>
                              </a:solidFill>
                              <a:latin typeface="Cambria Math" panose="02040503050406030204" pitchFamily="18" charset="0"/>
                            </a:rPr>
                            <m:t>𝑡</m:t>
                          </m:r>
                        </m:e>
                        <m:sub>
                          <m:r>
                            <a:rPr lang="en-US" sz="4000" b="0" i="1" smtClean="0">
                              <a:solidFill>
                                <a:schemeClr val="tx1"/>
                              </a:solidFill>
                              <a:latin typeface="Cambria Math" panose="02040503050406030204" pitchFamily="18" charset="0"/>
                            </a:rPr>
                            <m:t>3</m:t>
                          </m:r>
                        </m:sub>
                      </m:sSub>
                    </m:oMath>
                  </m:oMathPara>
                </a14:m>
                <a:endParaRPr lang="en-US" sz="4000" dirty="0">
                  <a:solidFill>
                    <a:schemeClr val="tx1"/>
                  </a:solidFill>
                </a:endParaRPr>
              </a:p>
            </p:txBody>
          </p:sp>
        </mc:Choice>
        <mc:Fallback xmlns="">
          <p:sp>
            <p:nvSpPr>
              <p:cNvPr id="254" name="TextBox 253">
                <a:extLst>
                  <a:ext uri="{FF2B5EF4-FFF2-40B4-BE49-F238E27FC236}">
                    <a16:creationId xmlns:a16="http://schemas.microsoft.com/office/drawing/2014/main" id="{F5689FCE-7070-2847-89A9-64A42A1FC11C}"/>
                  </a:ext>
                </a:extLst>
              </p:cNvPr>
              <p:cNvSpPr txBox="1">
                <a:spLocks noRot="1" noChangeAspect="1" noMove="1" noResize="1" noEditPoints="1" noAdjustHandles="1" noChangeArrowheads="1" noChangeShapeType="1" noTextEdit="1"/>
              </p:cNvSpPr>
              <p:nvPr/>
            </p:nvSpPr>
            <p:spPr>
              <a:xfrm>
                <a:off x="8092794" y="939399"/>
                <a:ext cx="732252" cy="707886"/>
              </a:xfrm>
              <a:prstGeom prst="rect">
                <a:avLst/>
              </a:prstGeom>
              <a:blipFill>
                <a:blip r:embed="rId19"/>
                <a:stretch>
                  <a:fillRect b="-5263"/>
                </a:stretch>
              </a:blipFill>
            </p:spPr>
            <p:txBody>
              <a:bodyPr/>
              <a:lstStyle/>
              <a:p>
                <a:r>
                  <a:rPr lang="en-US">
                    <a:noFill/>
                  </a:rPr>
                  <a:t> </a:t>
                </a:r>
              </a:p>
            </p:txBody>
          </p:sp>
        </mc:Fallback>
      </mc:AlternateContent>
      <p:sp>
        <p:nvSpPr>
          <p:cNvPr id="255" name="Rectangle 254">
            <a:extLst>
              <a:ext uri="{FF2B5EF4-FFF2-40B4-BE49-F238E27FC236}">
                <a16:creationId xmlns:a16="http://schemas.microsoft.com/office/drawing/2014/main" id="{D8E6DC58-5FE8-FA4A-B620-312062D3E9B4}"/>
              </a:ext>
            </a:extLst>
          </p:cNvPr>
          <p:cNvSpPr>
            <a:spLocks noChangeAspect="1"/>
          </p:cNvSpPr>
          <p:nvPr/>
        </p:nvSpPr>
        <p:spPr>
          <a:xfrm>
            <a:off x="8390490" y="1576126"/>
            <a:ext cx="1178983" cy="4774401"/>
          </a:xfrm>
          <a:prstGeom prst="rect">
            <a:avLst/>
          </a:prstGeom>
          <a:solidFill>
            <a:schemeClr val="accent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 name="Oval 255">
            <a:extLst>
              <a:ext uri="{FF2B5EF4-FFF2-40B4-BE49-F238E27FC236}">
                <a16:creationId xmlns:a16="http://schemas.microsoft.com/office/drawing/2014/main" id="{093FDB2F-15BB-844A-BF07-77C8FD8BCC75}"/>
              </a:ext>
            </a:extLst>
          </p:cNvPr>
          <p:cNvSpPr>
            <a:spLocks noChangeAspect="1"/>
          </p:cNvSpPr>
          <p:nvPr/>
        </p:nvSpPr>
        <p:spPr>
          <a:xfrm>
            <a:off x="8434441" y="2330897"/>
            <a:ext cx="1091082" cy="109728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7" name="Oval 256">
            <a:extLst>
              <a:ext uri="{FF2B5EF4-FFF2-40B4-BE49-F238E27FC236}">
                <a16:creationId xmlns:a16="http://schemas.microsoft.com/office/drawing/2014/main" id="{2C51C388-3399-6B42-AC42-9F06201A486D}"/>
              </a:ext>
            </a:extLst>
          </p:cNvPr>
          <p:cNvSpPr>
            <a:spLocks noChangeAspect="1"/>
          </p:cNvSpPr>
          <p:nvPr/>
        </p:nvSpPr>
        <p:spPr>
          <a:xfrm>
            <a:off x="8611501" y="4883686"/>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58" name="TextBox 257">
                <a:extLst>
                  <a:ext uri="{FF2B5EF4-FFF2-40B4-BE49-F238E27FC236}">
                    <a16:creationId xmlns:a16="http://schemas.microsoft.com/office/drawing/2014/main" id="{46FE8408-B24E-7342-93E1-035318A11DF3}"/>
                  </a:ext>
                </a:extLst>
              </p:cNvPr>
              <p:cNvSpPr txBox="1">
                <a:spLocks noChangeAspect="1"/>
              </p:cNvSpPr>
              <p:nvPr/>
            </p:nvSpPr>
            <p:spPr>
              <a:xfrm>
                <a:off x="8664484" y="2346099"/>
                <a:ext cx="673518" cy="81253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6000" b="1" i="1" smtClean="0">
                          <a:solidFill>
                            <a:schemeClr val="tx1"/>
                          </a:solidFill>
                          <a:latin typeface="Cambria Math" panose="02040503050406030204" pitchFamily="18" charset="0"/>
                        </a:rPr>
                        <m:t>𝑪</m:t>
                      </m:r>
                    </m:oMath>
                  </m:oMathPara>
                </a14:m>
                <a:endParaRPr lang="en-US" sz="6000" b="1" dirty="0">
                  <a:solidFill>
                    <a:schemeClr val="tx1"/>
                  </a:solidFill>
                </a:endParaRPr>
              </a:p>
            </p:txBody>
          </p:sp>
        </mc:Choice>
        <mc:Fallback xmlns="">
          <p:sp>
            <p:nvSpPr>
              <p:cNvPr id="258" name="TextBox 257">
                <a:extLst>
                  <a:ext uri="{FF2B5EF4-FFF2-40B4-BE49-F238E27FC236}">
                    <a16:creationId xmlns:a16="http://schemas.microsoft.com/office/drawing/2014/main" id="{46FE8408-B24E-7342-93E1-035318A11DF3}"/>
                  </a:ext>
                </a:extLst>
              </p:cNvPr>
              <p:cNvSpPr txBox="1">
                <a:spLocks noRot="1" noChangeAspect="1" noMove="1" noResize="1" noEditPoints="1" noAdjustHandles="1" noChangeArrowheads="1" noChangeShapeType="1" noTextEdit="1"/>
              </p:cNvSpPr>
              <p:nvPr/>
            </p:nvSpPr>
            <p:spPr>
              <a:xfrm>
                <a:off x="8664484" y="2346099"/>
                <a:ext cx="673518" cy="812530"/>
              </a:xfrm>
              <a:prstGeom prst="rect">
                <a:avLst/>
              </a:prstGeom>
              <a:blipFill>
                <a:blip r:embed="rId17"/>
                <a:stretch>
                  <a:fillRect l="-22222" r="-22222"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9" name="TextBox 258">
                <a:extLst>
                  <a:ext uri="{FF2B5EF4-FFF2-40B4-BE49-F238E27FC236}">
                    <a16:creationId xmlns:a16="http://schemas.microsoft.com/office/drawing/2014/main" id="{C754A643-3443-4744-8C47-31B7086534B7}"/>
                  </a:ext>
                </a:extLst>
              </p:cNvPr>
              <p:cNvSpPr txBox="1">
                <a:spLocks noChangeAspect="1"/>
              </p:cNvSpPr>
              <p:nvPr/>
            </p:nvSpPr>
            <p:spPr>
              <a:xfrm>
                <a:off x="8771801" y="4824319"/>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259" name="TextBox 258">
                <a:extLst>
                  <a:ext uri="{FF2B5EF4-FFF2-40B4-BE49-F238E27FC236}">
                    <a16:creationId xmlns:a16="http://schemas.microsoft.com/office/drawing/2014/main" id="{C754A643-3443-4744-8C47-31B7086534B7}"/>
                  </a:ext>
                </a:extLst>
              </p:cNvPr>
              <p:cNvSpPr txBox="1">
                <a:spLocks noRot="1" noChangeAspect="1" noMove="1" noResize="1" noEditPoints="1" noAdjustHandles="1" noChangeArrowheads="1" noChangeShapeType="1" noTextEdit="1"/>
              </p:cNvSpPr>
              <p:nvPr/>
            </p:nvSpPr>
            <p:spPr>
              <a:xfrm>
                <a:off x="8771801" y="4824319"/>
                <a:ext cx="441609" cy="566309"/>
              </a:xfrm>
              <a:prstGeom prst="rect">
                <a:avLst/>
              </a:prstGeom>
              <a:blipFill>
                <a:blip r:embed="rId20"/>
                <a:stretch>
                  <a:fillRect l="-5714" r="-2857" b="-15556"/>
                </a:stretch>
              </a:blipFill>
            </p:spPr>
            <p:txBody>
              <a:bodyPr/>
              <a:lstStyle/>
              <a:p>
                <a:r>
                  <a:rPr lang="en-US">
                    <a:noFill/>
                  </a:rPr>
                  <a:t> </a:t>
                </a:r>
              </a:p>
            </p:txBody>
          </p:sp>
        </mc:Fallback>
      </mc:AlternateContent>
      <p:grpSp>
        <p:nvGrpSpPr>
          <p:cNvPr id="260" name="Group 259">
            <a:extLst>
              <a:ext uri="{FF2B5EF4-FFF2-40B4-BE49-F238E27FC236}">
                <a16:creationId xmlns:a16="http://schemas.microsoft.com/office/drawing/2014/main" id="{323CD7BA-9420-1544-B77B-AFA57D0510AC}"/>
              </a:ext>
            </a:extLst>
          </p:cNvPr>
          <p:cNvGrpSpPr/>
          <p:nvPr/>
        </p:nvGrpSpPr>
        <p:grpSpPr>
          <a:xfrm>
            <a:off x="8665211" y="3691339"/>
            <a:ext cx="569427" cy="767315"/>
            <a:chOff x="725460" y="2263199"/>
            <a:chExt cx="569427" cy="767315"/>
          </a:xfrm>
        </p:grpSpPr>
        <p:cxnSp>
          <p:nvCxnSpPr>
            <p:cNvPr id="261" name="Straight Arrow Connector 260">
              <a:extLst>
                <a:ext uri="{FF2B5EF4-FFF2-40B4-BE49-F238E27FC236}">
                  <a16:creationId xmlns:a16="http://schemas.microsoft.com/office/drawing/2014/main" id="{219A699F-858C-C647-BE4A-76F4FE064E85}"/>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62" name="Straight Arrow Connector 261">
              <a:extLst>
                <a:ext uri="{FF2B5EF4-FFF2-40B4-BE49-F238E27FC236}">
                  <a16:creationId xmlns:a16="http://schemas.microsoft.com/office/drawing/2014/main" id="{222F55AA-0EBC-AA4D-A167-C13D895EDB5A}"/>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63" name="Straight Arrow Connector 262">
              <a:extLst>
                <a:ext uri="{FF2B5EF4-FFF2-40B4-BE49-F238E27FC236}">
                  <a16:creationId xmlns:a16="http://schemas.microsoft.com/office/drawing/2014/main" id="{8F76E22C-23FE-0E4E-8BA8-52357D035DCC}"/>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4" name="Group 263">
            <a:extLst>
              <a:ext uri="{FF2B5EF4-FFF2-40B4-BE49-F238E27FC236}">
                <a16:creationId xmlns:a16="http://schemas.microsoft.com/office/drawing/2014/main" id="{D1C2C82B-84A5-7347-B0CB-918C54453F2B}"/>
              </a:ext>
            </a:extLst>
          </p:cNvPr>
          <p:cNvGrpSpPr/>
          <p:nvPr/>
        </p:nvGrpSpPr>
        <p:grpSpPr>
          <a:xfrm>
            <a:off x="8683777" y="5746119"/>
            <a:ext cx="569427" cy="767315"/>
            <a:chOff x="725460" y="2263199"/>
            <a:chExt cx="569427" cy="767315"/>
          </a:xfrm>
        </p:grpSpPr>
        <p:cxnSp>
          <p:nvCxnSpPr>
            <p:cNvPr id="265" name="Straight Arrow Connector 264">
              <a:extLst>
                <a:ext uri="{FF2B5EF4-FFF2-40B4-BE49-F238E27FC236}">
                  <a16:creationId xmlns:a16="http://schemas.microsoft.com/office/drawing/2014/main" id="{1B7AE591-13E2-7449-90DE-FBD96D51CD1A}"/>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66" name="Straight Arrow Connector 265">
              <a:extLst>
                <a:ext uri="{FF2B5EF4-FFF2-40B4-BE49-F238E27FC236}">
                  <a16:creationId xmlns:a16="http://schemas.microsoft.com/office/drawing/2014/main" id="{F2A77E4A-8BB1-434E-A665-4B7A313E4DBE}"/>
                </a:ext>
              </a:extLst>
            </p:cNvPr>
            <p:cNvCxnSpPr>
              <a:cxnSpLocks noChangeAspect="1"/>
            </p:cNvCxnSpPr>
            <p:nvPr/>
          </p:nvCxnSpPr>
          <p:spPr>
            <a:xfrm>
              <a:off x="991608" y="2277134"/>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267" name="Straight Arrow Connector 266">
              <a:extLst>
                <a:ext uri="{FF2B5EF4-FFF2-40B4-BE49-F238E27FC236}">
                  <a16:creationId xmlns:a16="http://schemas.microsoft.com/office/drawing/2014/main" id="{B889DA81-DF57-9B48-B87C-D1A0B8EAEAFB}"/>
                </a:ext>
              </a:extLst>
            </p:cNvPr>
            <p:cNvCxnSpPr>
              <a:cxnSpLocks noChangeAspect="1"/>
            </p:cNvCxnSpPr>
            <p:nvPr/>
          </p:nvCxnSpPr>
          <p:spPr>
            <a:xfrm>
              <a:off x="1286213" y="2279897"/>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
        <p:nvSpPr>
          <p:cNvPr id="268" name="Down Arrow 267">
            <a:extLst>
              <a:ext uri="{FF2B5EF4-FFF2-40B4-BE49-F238E27FC236}">
                <a16:creationId xmlns:a16="http://schemas.microsoft.com/office/drawing/2014/main" id="{593F0845-4EC4-FB41-AC4B-591CB075D634}"/>
              </a:ext>
            </a:extLst>
          </p:cNvPr>
          <p:cNvSpPr/>
          <p:nvPr/>
        </p:nvSpPr>
        <p:spPr>
          <a:xfrm>
            <a:off x="8583633" y="1424993"/>
            <a:ext cx="831518" cy="874490"/>
          </a:xfrm>
          <a:prstGeom prst="down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5" name="Oval 274">
            <a:extLst>
              <a:ext uri="{FF2B5EF4-FFF2-40B4-BE49-F238E27FC236}">
                <a16:creationId xmlns:a16="http://schemas.microsoft.com/office/drawing/2014/main" id="{51940934-B3DE-6244-945C-E4071D22AAE2}"/>
              </a:ext>
            </a:extLst>
          </p:cNvPr>
          <p:cNvSpPr>
            <a:spLocks noChangeAspect="1"/>
          </p:cNvSpPr>
          <p:nvPr/>
        </p:nvSpPr>
        <p:spPr>
          <a:xfrm>
            <a:off x="7058587" y="2439586"/>
            <a:ext cx="787248"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76" name="TextBox 275">
                <a:extLst>
                  <a:ext uri="{FF2B5EF4-FFF2-40B4-BE49-F238E27FC236}">
                    <a16:creationId xmlns:a16="http://schemas.microsoft.com/office/drawing/2014/main" id="{11BD61B9-C966-C048-BC58-E2A57EF9AF49}"/>
                  </a:ext>
                </a:extLst>
              </p:cNvPr>
              <p:cNvSpPr txBox="1">
                <a:spLocks noChangeAspect="1"/>
              </p:cNvSpPr>
              <p:nvPr/>
            </p:nvSpPr>
            <p:spPr>
              <a:xfrm>
                <a:off x="7218887" y="2380219"/>
                <a:ext cx="441609" cy="566309"/>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4000" b="0" i="1" smtClean="0">
                          <a:solidFill>
                            <a:schemeClr val="tx1"/>
                          </a:solidFill>
                          <a:latin typeface="Cambria Math" panose="02040503050406030204" pitchFamily="18" charset="0"/>
                        </a:rPr>
                        <m:t>𝑐</m:t>
                      </m:r>
                    </m:oMath>
                  </m:oMathPara>
                </a14:m>
                <a:endParaRPr lang="en-US" sz="4000" dirty="0">
                  <a:solidFill>
                    <a:schemeClr val="tx1"/>
                  </a:solidFill>
                </a:endParaRPr>
              </a:p>
            </p:txBody>
          </p:sp>
        </mc:Choice>
        <mc:Fallback xmlns="">
          <p:sp>
            <p:nvSpPr>
              <p:cNvPr id="276" name="TextBox 275">
                <a:extLst>
                  <a:ext uri="{FF2B5EF4-FFF2-40B4-BE49-F238E27FC236}">
                    <a16:creationId xmlns:a16="http://schemas.microsoft.com/office/drawing/2014/main" id="{11BD61B9-C966-C048-BC58-E2A57EF9AF49}"/>
                  </a:ext>
                </a:extLst>
              </p:cNvPr>
              <p:cNvSpPr txBox="1">
                <a:spLocks noRot="1" noChangeAspect="1" noMove="1" noResize="1" noEditPoints="1" noAdjustHandles="1" noChangeArrowheads="1" noChangeShapeType="1" noTextEdit="1"/>
              </p:cNvSpPr>
              <p:nvPr/>
            </p:nvSpPr>
            <p:spPr>
              <a:xfrm>
                <a:off x="7218887" y="2380219"/>
                <a:ext cx="441609" cy="566309"/>
              </a:xfrm>
              <a:prstGeom prst="rect">
                <a:avLst/>
              </a:prstGeom>
              <a:blipFill>
                <a:blip r:embed="rId21"/>
                <a:stretch>
                  <a:fillRect l="-2778" b="-13043"/>
                </a:stretch>
              </a:blipFill>
            </p:spPr>
            <p:txBody>
              <a:bodyPr/>
              <a:lstStyle/>
              <a:p>
                <a:r>
                  <a:rPr lang="en-US">
                    <a:noFill/>
                  </a:rPr>
                  <a:t> </a:t>
                </a:r>
              </a:p>
            </p:txBody>
          </p:sp>
        </mc:Fallback>
      </mc:AlternateContent>
      <p:cxnSp>
        <p:nvCxnSpPr>
          <p:cNvPr id="278" name="Straight Arrow Connector 277">
            <a:extLst>
              <a:ext uri="{FF2B5EF4-FFF2-40B4-BE49-F238E27FC236}">
                <a16:creationId xmlns:a16="http://schemas.microsoft.com/office/drawing/2014/main" id="{69062ECA-958D-744B-9F49-93E9DDA181CE}"/>
              </a:ext>
            </a:extLst>
          </p:cNvPr>
          <p:cNvCxnSpPr>
            <a:cxnSpLocks/>
          </p:cNvCxnSpPr>
          <p:nvPr/>
        </p:nvCxnSpPr>
        <p:spPr>
          <a:xfrm>
            <a:off x="6280711" y="3390660"/>
            <a:ext cx="777876" cy="1267869"/>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0" name="TextBox 279">
            <a:extLst>
              <a:ext uri="{FF2B5EF4-FFF2-40B4-BE49-F238E27FC236}">
                <a16:creationId xmlns:a16="http://schemas.microsoft.com/office/drawing/2014/main" id="{FA9EC977-FDC8-314B-92ED-6C75267BFA4E}"/>
              </a:ext>
            </a:extLst>
          </p:cNvPr>
          <p:cNvSpPr txBox="1"/>
          <p:nvPr/>
        </p:nvSpPr>
        <p:spPr>
          <a:xfrm>
            <a:off x="743847" y="3685130"/>
            <a:ext cx="661714" cy="369332"/>
          </a:xfrm>
          <a:prstGeom prst="rect">
            <a:avLst/>
          </a:prstGeom>
          <a:solidFill>
            <a:srgbClr val="FF0000"/>
          </a:solidFill>
        </p:spPr>
        <p:txBody>
          <a:bodyPr wrap="square" rtlCol="0">
            <a:spAutoFit/>
          </a:bodyPr>
          <a:lstStyle/>
          <a:p>
            <a:r>
              <a:rPr lang="en-US" dirty="0">
                <a:solidFill>
                  <a:schemeClr val="bg1"/>
                </a:solidFill>
                <a:latin typeface="Avenir Book" panose="02000503020000020003" pitchFamily="2" charset="0"/>
              </a:rPr>
              <a:t>Loss</a:t>
            </a:r>
          </a:p>
        </p:txBody>
      </p:sp>
      <p:sp>
        <p:nvSpPr>
          <p:cNvPr id="283" name="TextBox 282">
            <a:extLst>
              <a:ext uri="{FF2B5EF4-FFF2-40B4-BE49-F238E27FC236}">
                <a16:creationId xmlns:a16="http://schemas.microsoft.com/office/drawing/2014/main" id="{C5CDFFE5-E417-CF47-AA22-E6B2295A6A6E}"/>
              </a:ext>
            </a:extLst>
          </p:cNvPr>
          <p:cNvSpPr txBox="1"/>
          <p:nvPr/>
        </p:nvSpPr>
        <p:spPr>
          <a:xfrm>
            <a:off x="2266189" y="3701329"/>
            <a:ext cx="661714" cy="369332"/>
          </a:xfrm>
          <a:prstGeom prst="rect">
            <a:avLst/>
          </a:prstGeom>
          <a:solidFill>
            <a:srgbClr val="FF0000"/>
          </a:solidFill>
        </p:spPr>
        <p:txBody>
          <a:bodyPr wrap="square" rtlCol="0">
            <a:spAutoFit/>
          </a:bodyPr>
          <a:lstStyle/>
          <a:p>
            <a:r>
              <a:rPr lang="en-US" dirty="0">
                <a:solidFill>
                  <a:schemeClr val="bg1"/>
                </a:solidFill>
                <a:latin typeface="Avenir Book" panose="02000503020000020003" pitchFamily="2" charset="0"/>
              </a:rPr>
              <a:t>Loss</a:t>
            </a:r>
          </a:p>
        </p:txBody>
      </p:sp>
      <p:sp>
        <p:nvSpPr>
          <p:cNvPr id="284" name="TextBox 283">
            <a:extLst>
              <a:ext uri="{FF2B5EF4-FFF2-40B4-BE49-F238E27FC236}">
                <a16:creationId xmlns:a16="http://schemas.microsoft.com/office/drawing/2014/main" id="{76FA3FE0-9333-A940-9DC5-06878FD4E8FF}"/>
              </a:ext>
            </a:extLst>
          </p:cNvPr>
          <p:cNvSpPr txBox="1"/>
          <p:nvPr/>
        </p:nvSpPr>
        <p:spPr>
          <a:xfrm>
            <a:off x="3777841" y="3701329"/>
            <a:ext cx="661714" cy="369332"/>
          </a:xfrm>
          <a:prstGeom prst="rect">
            <a:avLst/>
          </a:prstGeom>
          <a:solidFill>
            <a:srgbClr val="FF0000"/>
          </a:solidFill>
        </p:spPr>
        <p:txBody>
          <a:bodyPr wrap="square" rtlCol="0">
            <a:spAutoFit/>
          </a:bodyPr>
          <a:lstStyle/>
          <a:p>
            <a:r>
              <a:rPr lang="en-US" dirty="0">
                <a:solidFill>
                  <a:schemeClr val="bg1"/>
                </a:solidFill>
                <a:latin typeface="Avenir Book" panose="02000503020000020003" pitchFamily="2" charset="0"/>
              </a:rPr>
              <a:t>Loss</a:t>
            </a:r>
          </a:p>
        </p:txBody>
      </p:sp>
      <p:cxnSp>
        <p:nvCxnSpPr>
          <p:cNvPr id="111" name="Straight Arrow Connector 110">
            <a:extLst>
              <a:ext uri="{FF2B5EF4-FFF2-40B4-BE49-F238E27FC236}">
                <a16:creationId xmlns:a16="http://schemas.microsoft.com/office/drawing/2014/main" id="{93A00327-8B27-1642-BE70-4CA5BF99C63F}"/>
              </a:ext>
            </a:extLst>
          </p:cNvPr>
          <p:cNvCxnSpPr>
            <a:cxnSpLocks/>
          </p:cNvCxnSpPr>
          <p:nvPr/>
        </p:nvCxnSpPr>
        <p:spPr>
          <a:xfrm>
            <a:off x="7763112" y="3230473"/>
            <a:ext cx="882316" cy="1565016"/>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7B9EC146-F0AC-B144-AFAD-876BC89E5274}"/>
              </a:ext>
            </a:extLst>
          </p:cNvPr>
          <p:cNvGrpSpPr/>
          <p:nvPr/>
        </p:nvGrpSpPr>
        <p:grpSpPr>
          <a:xfrm>
            <a:off x="7170034" y="3504074"/>
            <a:ext cx="579319" cy="763841"/>
            <a:chOff x="725460" y="2249975"/>
            <a:chExt cx="579319" cy="763841"/>
          </a:xfrm>
        </p:grpSpPr>
        <p:cxnSp>
          <p:nvCxnSpPr>
            <p:cNvPr id="114" name="Straight Arrow Connector 113">
              <a:extLst>
                <a:ext uri="{FF2B5EF4-FFF2-40B4-BE49-F238E27FC236}">
                  <a16:creationId xmlns:a16="http://schemas.microsoft.com/office/drawing/2014/main" id="{8B036396-5FE5-BB4E-B8EF-A8A1A7328042}"/>
                </a:ext>
              </a:extLst>
            </p:cNvPr>
            <p:cNvCxnSpPr>
              <a:cxnSpLocks noChangeAspect="1"/>
            </p:cNvCxnSpPr>
            <p:nvPr/>
          </p:nvCxnSpPr>
          <p:spPr>
            <a:xfrm>
              <a:off x="72546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a:extLst>
                <a:ext uri="{FF2B5EF4-FFF2-40B4-BE49-F238E27FC236}">
                  <a16:creationId xmlns:a16="http://schemas.microsoft.com/office/drawing/2014/main" id="{6BDEFC90-008D-124E-8E07-80D5F932CC0E}"/>
                </a:ext>
              </a:extLst>
            </p:cNvPr>
            <p:cNvCxnSpPr>
              <a:cxnSpLocks noChangeAspect="1"/>
            </p:cNvCxnSpPr>
            <p:nvPr/>
          </p:nvCxnSpPr>
          <p:spPr>
            <a:xfrm>
              <a:off x="1025410" y="2263199"/>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AA83726E-DDF5-184D-92B4-20C11CC4979C}"/>
                </a:ext>
              </a:extLst>
            </p:cNvPr>
            <p:cNvCxnSpPr>
              <a:cxnSpLocks noChangeAspect="1"/>
            </p:cNvCxnSpPr>
            <p:nvPr/>
          </p:nvCxnSpPr>
          <p:spPr>
            <a:xfrm>
              <a:off x="1296105" y="2249975"/>
              <a:ext cx="8674" cy="750617"/>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78524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4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4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4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8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36"/>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2"/>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56"/>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8"/>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6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97"/>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98"/>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9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7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7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22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25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25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257"/>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258"/>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259"/>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260"/>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26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68"/>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275"/>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27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1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13"/>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59"/>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54"/>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1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9" grpId="0"/>
      <p:bldP spid="97" grpId="0" animBg="1"/>
      <p:bldP spid="98" grpId="0" animBg="1"/>
      <p:bldP spid="99" grpId="0" animBg="1"/>
      <p:bldP spid="102" grpId="0"/>
      <p:bldP spid="103" grpId="0"/>
      <p:bldP spid="105" grpId="0" animBg="1"/>
      <p:bldP spid="106" grpId="0" animBg="1"/>
      <p:bldP spid="110" grpId="0"/>
      <p:bldP spid="42" grpId="0"/>
      <p:bldP spid="197" grpId="0"/>
      <p:bldP spid="198" grpId="0"/>
      <p:bldP spid="199" grpId="0"/>
      <p:bldP spid="6" grpId="0" animBg="1"/>
      <p:bldP spid="7" grpId="0" animBg="1"/>
      <p:bldP spid="20" grpId="0" animBg="1"/>
      <p:bldP spid="27" grpId="0"/>
      <p:bldP spid="28" grpId="0"/>
      <p:bldP spid="81" grpId="0"/>
      <p:bldP spid="217" grpId="0" animBg="1"/>
      <p:bldP spid="83" grpId="0"/>
      <p:bldP spid="88" grpId="0" animBg="1"/>
      <p:bldP spid="90" grpId="0" animBg="1"/>
      <p:bldP spid="91" grpId="0" animBg="1"/>
      <p:bldP spid="94" grpId="0"/>
      <p:bldP spid="95" grpId="0"/>
      <p:bldP spid="218" grpId="0" animBg="1"/>
      <p:bldP spid="219" grpId="0" animBg="1"/>
      <p:bldP spid="224" grpId="0" animBg="1"/>
      <p:bldP spid="236" grpId="0"/>
      <p:bldP spid="237" grpId="0" animBg="1"/>
      <p:bldP spid="238" grpId="0" animBg="1"/>
      <p:bldP spid="239" grpId="0" animBg="1"/>
      <p:bldP spid="240" grpId="0"/>
      <p:bldP spid="241" grpId="0"/>
      <p:bldP spid="246" grpId="0" animBg="1"/>
      <p:bldP spid="254" grpId="0"/>
      <p:bldP spid="255" grpId="0" animBg="1"/>
      <p:bldP spid="256" grpId="0" animBg="1"/>
      <p:bldP spid="257" grpId="0" animBg="1"/>
      <p:bldP spid="258" grpId="0"/>
      <p:bldP spid="259" grpId="0"/>
      <p:bldP spid="268" grpId="0" animBg="1"/>
      <p:bldP spid="275" grpId="0" animBg="1"/>
      <p:bldP spid="276" grpId="0"/>
      <p:bldP spid="280" grpId="0" animBg="1"/>
      <p:bldP spid="283" grpId="0" animBg="1"/>
      <p:bldP spid="28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C9736B-8985-A14B-B557-FAF05C9A7850}"/>
              </a:ext>
            </a:extLst>
          </p:cNvPr>
          <p:cNvSpPr>
            <a:spLocks noGrp="1"/>
          </p:cNvSpPr>
          <p:nvPr>
            <p:ph idx="1"/>
          </p:nvPr>
        </p:nvSpPr>
        <p:spPr>
          <a:xfrm>
            <a:off x="838200" y="4016539"/>
            <a:ext cx="10515600" cy="1320987"/>
          </a:xfrm>
        </p:spPr>
        <p:txBody>
          <a:bodyPr>
            <a:noAutofit/>
          </a:bodyPr>
          <a:lstStyle/>
          <a:p>
            <a:pPr marL="0" indent="0" algn="ctr">
              <a:buNone/>
            </a:pPr>
            <a:r>
              <a:rPr lang="en-US" sz="4400" dirty="0">
                <a:latin typeface="Avenir Book" panose="02000503020000020003" pitchFamily="2" charset="0"/>
              </a:rPr>
              <a:t>Where did these waters originate, and how did they get into the front? </a:t>
            </a:r>
          </a:p>
        </p:txBody>
      </p:sp>
      <p:sp>
        <p:nvSpPr>
          <p:cNvPr id="4" name="Slide Number Placeholder 3">
            <a:extLst>
              <a:ext uri="{FF2B5EF4-FFF2-40B4-BE49-F238E27FC236}">
                <a16:creationId xmlns:a16="http://schemas.microsoft.com/office/drawing/2014/main" id="{C38D2C72-F0AB-F94B-927C-555969E972EE}"/>
              </a:ext>
            </a:extLst>
          </p:cNvPr>
          <p:cNvSpPr>
            <a:spLocks noGrp="1"/>
          </p:cNvSpPr>
          <p:nvPr>
            <p:ph type="sldNum" sz="quarter" idx="12"/>
          </p:nvPr>
        </p:nvSpPr>
        <p:spPr/>
        <p:txBody>
          <a:bodyPr/>
          <a:lstStyle/>
          <a:p>
            <a:fld id="{FC9F44F7-003B-7845-A73C-08F738A712E4}" type="slidenum">
              <a:rPr lang="en-US" smtClean="0"/>
              <a:t>9</a:t>
            </a:fld>
            <a:endParaRPr lang="en-US"/>
          </a:p>
        </p:txBody>
      </p:sp>
      <p:sp>
        <p:nvSpPr>
          <p:cNvPr id="5" name="Content Placeholder 2">
            <a:extLst>
              <a:ext uri="{FF2B5EF4-FFF2-40B4-BE49-F238E27FC236}">
                <a16:creationId xmlns:a16="http://schemas.microsoft.com/office/drawing/2014/main" id="{1BD20BAC-B5E9-E141-8144-9FD1F83FA979}"/>
              </a:ext>
            </a:extLst>
          </p:cNvPr>
          <p:cNvSpPr txBox="1">
            <a:spLocks/>
          </p:cNvSpPr>
          <p:nvPr/>
        </p:nvSpPr>
        <p:spPr>
          <a:xfrm>
            <a:off x="2011680" y="1326884"/>
            <a:ext cx="9342120" cy="13209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a:latin typeface="Avenir Book" panose="02000503020000020003" pitchFamily="2" charset="0"/>
              </a:rPr>
              <a:t>If residence times of waters at the front were only a few days…</a:t>
            </a:r>
          </a:p>
        </p:txBody>
      </p:sp>
      <p:pic>
        <p:nvPicPr>
          <p:cNvPr id="2050" name="Picture 2" descr="Time Symbols Copy and Paste ⌛ ⏳ ⌚ ⏰ 🕛 🕐 🕑 🕒 🕓 🕔">
            <a:extLst>
              <a:ext uri="{FF2B5EF4-FFF2-40B4-BE49-F238E27FC236}">
                <a16:creationId xmlns:a16="http://schemas.microsoft.com/office/drawing/2014/main" id="{B974BBD3-BEBD-D592-4C28-D30A2E5C98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23" y="969925"/>
            <a:ext cx="1886857" cy="18868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6279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5|12.3|21.6"/>
</p:tagLst>
</file>

<file path=ppt/tags/tag10.xml><?xml version="1.0" encoding="utf-8"?>
<p:tagLst xmlns:a="http://schemas.openxmlformats.org/drawingml/2006/main" xmlns:r="http://schemas.openxmlformats.org/officeDocument/2006/relationships" xmlns:p="http://schemas.openxmlformats.org/presentationml/2006/main">
  <p:tag name="TIMING" val="|52.2"/>
</p:tagLst>
</file>

<file path=ppt/tags/tag11.xml><?xml version="1.0" encoding="utf-8"?>
<p:tagLst xmlns:a="http://schemas.openxmlformats.org/drawingml/2006/main" xmlns:r="http://schemas.openxmlformats.org/officeDocument/2006/relationships" xmlns:p="http://schemas.openxmlformats.org/presentationml/2006/main">
  <p:tag name="TIMING" val="|17.7"/>
</p:tagLst>
</file>

<file path=ppt/tags/tag12.xml><?xml version="1.0" encoding="utf-8"?>
<p:tagLst xmlns:a="http://schemas.openxmlformats.org/drawingml/2006/main" xmlns:r="http://schemas.openxmlformats.org/officeDocument/2006/relationships" xmlns:p="http://schemas.openxmlformats.org/presentationml/2006/main">
  <p:tag name="TIMING" val="|7.9|19|8.9"/>
</p:tagLst>
</file>

<file path=ppt/tags/tag13.xml><?xml version="1.0" encoding="utf-8"?>
<p:tagLst xmlns:a="http://schemas.openxmlformats.org/drawingml/2006/main" xmlns:r="http://schemas.openxmlformats.org/officeDocument/2006/relationships" xmlns:p="http://schemas.openxmlformats.org/presentationml/2006/main">
  <p:tag name="TIMING" val="|3.9"/>
</p:tagLst>
</file>

<file path=ppt/tags/tag14.xml><?xml version="1.0" encoding="utf-8"?>
<p:tagLst xmlns:a="http://schemas.openxmlformats.org/drawingml/2006/main" xmlns:r="http://schemas.openxmlformats.org/officeDocument/2006/relationships" xmlns:p="http://schemas.openxmlformats.org/presentationml/2006/main">
  <p:tag name="TIMING" val="|20.4|15.6|7.9"/>
</p:tagLst>
</file>

<file path=ppt/tags/tag15.xml><?xml version="1.0" encoding="utf-8"?>
<p:tagLst xmlns:a="http://schemas.openxmlformats.org/drawingml/2006/main" xmlns:r="http://schemas.openxmlformats.org/officeDocument/2006/relationships" xmlns:p="http://schemas.openxmlformats.org/presentationml/2006/main">
  <p:tag name="TIMING" val="|1.7|8.8"/>
</p:tagLst>
</file>

<file path=ppt/tags/tag16.xml><?xml version="1.0" encoding="utf-8"?>
<p:tagLst xmlns:a="http://schemas.openxmlformats.org/drawingml/2006/main" xmlns:r="http://schemas.openxmlformats.org/officeDocument/2006/relationships" xmlns:p="http://schemas.openxmlformats.org/presentationml/2006/main">
  <p:tag name="TIMING" val="|32"/>
</p:tagLst>
</file>

<file path=ppt/tags/tag17.xml><?xml version="1.0" encoding="utf-8"?>
<p:tagLst xmlns:a="http://schemas.openxmlformats.org/drawingml/2006/main" xmlns:r="http://schemas.openxmlformats.org/officeDocument/2006/relationships" xmlns:p="http://schemas.openxmlformats.org/presentationml/2006/main">
  <p:tag name="TIMING" val="|4.5|7.7|5.7"/>
</p:tagLst>
</file>

<file path=ppt/tags/tag18.xml><?xml version="1.0" encoding="utf-8"?>
<p:tagLst xmlns:a="http://schemas.openxmlformats.org/drawingml/2006/main" xmlns:r="http://schemas.openxmlformats.org/officeDocument/2006/relationships" xmlns:p="http://schemas.openxmlformats.org/presentationml/2006/main">
  <p:tag name="TIMING" val="|4.1"/>
</p:tagLst>
</file>

<file path=ppt/tags/tag19.xml><?xml version="1.0" encoding="utf-8"?>
<p:tagLst xmlns:a="http://schemas.openxmlformats.org/drawingml/2006/main" xmlns:r="http://schemas.openxmlformats.org/officeDocument/2006/relationships" xmlns:p="http://schemas.openxmlformats.org/presentationml/2006/main">
  <p:tag name="TIMING" val="|9.3|9.3|7.3|12.3|3.7"/>
</p:tagLst>
</file>

<file path=ppt/tags/tag2.xml><?xml version="1.0" encoding="utf-8"?>
<p:tagLst xmlns:a="http://schemas.openxmlformats.org/drawingml/2006/main" xmlns:r="http://schemas.openxmlformats.org/officeDocument/2006/relationships" xmlns:p="http://schemas.openxmlformats.org/presentationml/2006/main">
  <p:tag name="TIMING" val="|15.5|32.8|2.5|6.7"/>
</p:tagLst>
</file>

<file path=ppt/tags/tag20.xml><?xml version="1.0" encoding="utf-8"?>
<p:tagLst xmlns:a="http://schemas.openxmlformats.org/drawingml/2006/main" xmlns:r="http://schemas.openxmlformats.org/officeDocument/2006/relationships" xmlns:p="http://schemas.openxmlformats.org/presentationml/2006/main">
  <p:tag name="TIMING" val="|2.4|1|3.4"/>
</p:tagLst>
</file>

<file path=ppt/tags/tag21.xml><?xml version="1.0" encoding="utf-8"?>
<p:tagLst xmlns:a="http://schemas.openxmlformats.org/drawingml/2006/main" xmlns:r="http://schemas.openxmlformats.org/officeDocument/2006/relationships" xmlns:p="http://schemas.openxmlformats.org/presentationml/2006/main">
  <p:tag name="TIMING" val="|2.7|5.2|7.4|8.1"/>
</p:tagLst>
</file>

<file path=ppt/tags/tag22.xml><?xml version="1.0" encoding="utf-8"?>
<p:tagLst xmlns:a="http://schemas.openxmlformats.org/drawingml/2006/main" xmlns:r="http://schemas.openxmlformats.org/officeDocument/2006/relationships" xmlns:p="http://schemas.openxmlformats.org/presentationml/2006/main">
  <p:tag name="TIMING" val="|2.7|5.2|7.4|8.1"/>
</p:tagLst>
</file>

<file path=ppt/tags/tag3.xml><?xml version="1.0" encoding="utf-8"?>
<p:tagLst xmlns:a="http://schemas.openxmlformats.org/drawingml/2006/main" xmlns:r="http://schemas.openxmlformats.org/officeDocument/2006/relationships" xmlns:p="http://schemas.openxmlformats.org/presentationml/2006/main">
  <p:tag name="TIMING" val="|15.5|32.8|2.5|6.7"/>
</p:tagLst>
</file>

<file path=ppt/tags/tag4.xml><?xml version="1.0" encoding="utf-8"?>
<p:tagLst xmlns:a="http://schemas.openxmlformats.org/drawingml/2006/main" xmlns:r="http://schemas.openxmlformats.org/officeDocument/2006/relationships" xmlns:p="http://schemas.openxmlformats.org/presentationml/2006/main">
  <p:tag name="TIMING" val="|15.5|32.8|2.5|6.7"/>
</p:tagLst>
</file>

<file path=ppt/tags/tag5.xml><?xml version="1.0" encoding="utf-8"?>
<p:tagLst xmlns:a="http://schemas.openxmlformats.org/drawingml/2006/main" xmlns:r="http://schemas.openxmlformats.org/officeDocument/2006/relationships" xmlns:p="http://schemas.openxmlformats.org/presentationml/2006/main">
  <p:tag name="TIMING" val="|14.8|16.2|3.6|3.1|25.7"/>
</p:tagLst>
</file>

<file path=ppt/tags/tag6.xml><?xml version="1.0" encoding="utf-8"?>
<p:tagLst xmlns:a="http://schemas.openxmlformats.org/drawingml/2006/main" xmlns:r="http://schemas.openxmlformats.org/officeDocument/2006/relationships" xmlns:p="http://schemas.openxmlformats.org/presentationml/2006/main">
  <p:tag name="TIMING" val="|14.4|4.6|0.9|11.8|4.9"/>
</p:tagLst>
</file>

<file path=ppt/tags/tag7.xml><?xml version="1.0" encoding="utf-8"?>
<p:tagLst xmlns:a="http://schemas.openxmlformats.org/drawingml/2006/main" xmlns:r="http://schemas.openxmlformats.org/officeDocument/2006/relationships" xmlns:p="http://schemas.openxmlformats.org/presentationml/2006/main">
  <p:tag name="TIMING" val="|12|16.4|10.6|6.1"/>
</p:tagLst>
</file>

<file path=ppt/tags/tag8.xml><?xml version="1.0" encoding="utf-8"?>
<p:tagLst xmlns:a="http://schemas.openxmlformats.org/drawingml/2006/main" xmlns:r="http://schemas.openxmlformats.org/officeDocument/2006/relationships" xmlns:p="http://schemas.openxmlformats.org/presentationml/2006/main">
  <p:tag name="TIMING" val="|3.8|1.1"/>
</p:tagLst>
</file>

<file path=ppt/tags/tag9.xml><?xml version="1.0" encoding="utf-8"?>
<p:tagLst xmlns:a="http://schemas.openxmlformats.org/drawingml/2006/main" xmlns:r="http://schemas.openxmlformats.org/officeDocument/2006/relationships" xmlns:p="http://schemas.openxmlformats.org/presentationml/2006/main">
  <p:tag name="TIMING" val="|19.3|22.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14433</TotalTime>
  <Words>4519</Words>
  <Application>Microsoft Macintosh PowerPoint</Application>
  <PresentationFormat>Widescreen</PresentationFormat>
  <Paragraphs>786</Paragraphs>
  <Slides>49</Slides>
  <Notes>42</Notes>
  <HiddenSlides>1</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Avenir Black</vt:lpstr>
      <vt:lpstr>Avenir Book</vt:lpstr>
      <vt:lpstr>Avenir Next</vt:lpstr>
      <vt:lpstr>Calibri</vt:lpstr>
      <vt:lpstr>Calibri Light</vt:lpstr>
      <vt:lpstr>Cambria Math</vt:lpstr>
      <vt:lpstr>Office Theme</vt:lpstr>
      <vt:lpstr>Tracing the origins of finescale plankton patchiness along and across a front</vt:lpstr>
      <vt:lpstr>PowerPoint Presentation</vt:lpstr>
      <vt:lpstr>PowerPoint Presentation</vt:lpstr>
      <vt:lpstr>PowerPoint Presentation</vt:lpstr>
      <vt:lpstr>PowerPoint Presentation</vt:lpstr>
      <vt:lpstr>Along-front sampling of “E-Front”</vt:lpstr>
      <vt:lpstr>Along-front decrease in chlorophyll</vt:lpstr>
      <vt:lpstr>PowerPoint Presentation</vt:lpstr>
      <vt:lpstr>PowerPoint Presentation</vt:lpstr>
      <vt:lpstr>Streamlines trace backward to coastal upwelling origins of patches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Summarizing the evidence</vt:lpstr>
      <vt:lpstr>PowerPoint Presentation</vt:lpstr>
      <vt:lpstr>Upwelling pulses of different intensities make distinct phytoplankton patches </vt:lpstr>
      <vt:lpstr>The phytoplankton patches then advect through the front</vt:lpstr>
      <vt:lpstr>Conclusions about along-front patchiness</vt:lpstr>
      <vt:lpstr>PowerPoint Presentation</vt:lpstr>
      <vt:lpstr>PowerPoint Presentation</vt:lpstr>
      <vt:lpstr>Can “water mass histories” influence the taxonomic and spatial structure of the planktonic community across the front?</vt:lpstr>
      <vt:lpstr>PowerPoint Presentation</vt:lpstr>
      <vt:lpstr>Can “water mass histories” influence the taxonomic and spatial structure of the planktonic community across the front?</vt:lpstr>
      <vt:lpstr>PowerPoint Presentation</vt:lpstr>
      <vt:lpstr>Can “water mass histories” influence the taxonomic and spatial structure of the planktonic community across the front?</vt:lpstr>
      <vt:lpstr>PowerPoint Presentation</vt:lpstr>
      <vt:lpstr>PowerPoint Presentation</vt:lpstr>
      <vt:lpstr>PowerPoint Presentation</vt:lpstr>
      <vt:lpstr>PowerPoint Presentation</vt:lpstr>
      <vt:lpstr>Can “water mass histories” influence the taxonomic and spatial structure of the planktonic community across the front?</vt:lpstr>
      <vt:lpstr>PowerPoint Presentation</vt:lpstr>
      <vt:lpstr>Can “water mass histories” influence the taxonomic and spatial structure of the planktonic community across the front?</vt:lpstr>
      <vt:lpstr>Diatom and copepod abundances across the front reflect water masses with different possible “histories”</vt:lpstr>
      <vt:lpstr>PowerPoint Presentation</vt:lpstr>
      <vt:lpstr>Trajectories suggest these different possible water mass histories…</vt:lpstr>
      <vt:lpstr>PowerPoint Presentation</vt:lpstr>
      <vt:lpstr>Takeaway Messages</vt:lpstr>
      <vt:lpstr>Acknowledgments</vt:lpstr>
      <vt:lpstr>Relevant (upcoming) publications:</vt:lpstr>
      <vt:lpstr>HF Radar Data Comparison</vt:lpstr>
      <vt:lpstr>PowerPoint Presentation</vt:lpstr>
      <vt:lpstr>PowerPoint Presentation</vt:lpstr>
      <vt:lpstr>PowerPoint Presentation</vt:lpstr>
      <vt:lpstr>Evidence of fine-scale phytoplankton patches</vt:lpstr>
      <vt:lpstr>Abbreviated Abstract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PULSED INPUTS OF UPWELLED WATERS AT FRONT CHALLENGE ASSUMPTIONS OF ALONG-FRONT UNIFORMITY</dc:title>
  <dc:creator>Shailja D Gangrade</dc:creator>
  <cp:lastModifiedBy>Shailja D Gangrade</cp:lastModifiedBy>
  <cp:revision>534</cp:revision>
  <dcterms:created xsi:type="dcterms:W3CDTF">2022-01-11T19:42:26Z</dcterms:created>
  <dcterms:modified xsi:type="dcterms:W3CDTF">2022-08-31T01:08:35Z</dcterms:modified>
</cp:coreProperties>
</file>