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0" r:id="rId1"/>
  </p:sldMasterIdLst>
  <p:notesMasterIdLst>
    <p:notesMasterId r:id="rId24"/>
  </p:notesMasterIdLst>
  <p:sldIdLst>
    <p:sldId id="297" r:id="rId2"/>
    <p:sldId id="296" r:id="rId3"/>
    <p:sldId id="291" r:id="rId4"/>
    <p:sldId id="289" r:id="rId5"/>
    <p:sldId id="290" r:id="rId6"/>
    <p:sldId id="302" r:id="rId7"/>
    <p:sldId id="299" r:id="rId8"/>
    <p:sldId id="300" r:id="rId9"/>
    <p:sldId id="301" r:id="rId10"/>
    <p:sldId id="259" r:id="rId11"/>
    <p:sldId id="292" r:id="rId12"/>
    <p:sldId id="293" r:id="rId13"/>
    <p:sldId id="260" r:id="rId14"/>
    <p:sldId id="557" r:id="rId15"/>
    <p:sldId id="559" r:id="rId16"/>
    <p:sldId id="258" r:id="rId17"/>
    <p:sldId id="273" r:id="rId18"/>
    <p:sldId id="303" r:id="rId19"/>
    <p:sldId id="304" r:id="rId20"/>
    <p:sldId id="274" r:id="rId21"/>
    <p:sldId id="282" r:id="rId22"/>
    <p:sldId id="270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5"/>
    <p:restoredTop sz="85323"/>
  </p:normalViewPr>
  <p:slideViewPr>
    <p:cSldViewPr snapToGrid="0">
      <p:cViewPr varScale="1">
        <p:scale>
          <a:sx n="106" d="100"/>
          <a:sy n="106" d="100"/>
        </p:scale>
        <p:origin x="192" y="6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8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1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3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3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26750"/>
            <a:ext cx="20649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/>
        </p:nvSpPr>
        <p:spPr>
          <a:xfrm>
            <a:off x="0" y="4772025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999999"/>
                </a:solidFill>
              </a:rPr>
              <a:t>© 2022 California Institute of Technology. Government sponsorship acknowledged. </a:t>
            </a:r>
            <a:endParaRPr sz="900" b="1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04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26750"/>
            <a:ext cx="20649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/>
        </p:nvSpPr>
        <p:spPr>
          <a:xfrm>
            <a:off x="0" y="4772025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999999"/>
                </a:solidFill>
              </a:rPr>
              <a:t>© 2022 California Institute of Technology. Government sponsorship acknowledged. </a:t>
            </a:r>
            <a:endParaRPr sz="900" b="1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26750"/>
            <a:ext cx="20649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/>
        </p:nvSpPr>
        <p:spPr>
          <a:xfrm>
            <a:off x="0" y="4772025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999999"/>
                </a:solidFill>
              </a:rPr>
              <a:t>© 2022 California Institute of Technology. Government sponsorship acknowledged. </a:t>
            </a:r>
            <a:endParaRPr sz="900" b="1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357555" y="844481"/>
            <a:ext cx="85383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608266" y="80597"/>
            <a:ext cx="62439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27333" y="4865124"/>
            <a:ext cx="6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ftr" idx="11"/>
          </p:nvPr>
        </p:nvSpPr>
        <p:spPr>
          <a:xfrm>
            <a:off x="0" y="4772025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" sz="1000" dirty="0">
                <a:solidFill>
                  <a:srgbClr val="999999"/>
                </a:solidFill>
              </a:rPr>
              <a:t>© 2022 California Institute of Technology. Government sponsorship acknowledged</a:t>
            </a:r>
            <a:endParaRPr dirty="0"/>
          </a:p>
        </p:txBody>
      </p:sp>
      <p:pic>
        <p:nvPicPr>
          <p:cNvPr id="6" name="Google Shape;39;p6">
            <a:extLst>
              <a:ext uri="{FF2B5EF4-FFF2-40B4-BE49-F238E27FC236}">
                <a16:creationId xmlns:a16="http://schemas.microsoft.com/office/drawing/2014/main" id="{E667690A-16A0-D64C-8E80-77D4E048BF93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26750"/>
            <a:ext cx="2064931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7C1A-10B2-3E47-B55E-CBA35BAD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173C-81EA-F442-8305-673D1588F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98377-E4DF-4146-8FA3-BB798D8C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A01E-AC65-414F-9383-6977614FDB8C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EE65A-DAA3-6D4C-ACF1-799E6BC2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82A94-5480-B64D-B0AD-1C7E30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2723-289D-5647-9C68-22DC93FA0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gille@ucsd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9/IEEECONF38699.2020.9389362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01EDA92-7602-B54F-91C4-40200685B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2" r="3005" b="-1"/>
          <a:stretch/>
        </p:blipFill>
        <p:spPr>
          <a:xfrm>
            <a:off x="-2285" y="7"/>
            <a:ext cx="9143999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242B1-71AC-514E-9792-E5C1E783D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44162"/>
            <a:ext cx="7543800" cy="2681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000" dirty="0"/>
              <a:t>ODYSEA:  Ocean Dynamics and Surface Exchange with the Atmosphere</a:t>
            </a:r>
            <a:r>
              <a:rPr lang="en-US" sz="3900" dirty="0">
                <a:solidFill>
                  <a:srgbClr val="FFFFFF"/>
                </a:solidFill>
              </a:rPr>
              <a:t>: </a:t>
            </a:r>
            <a:br>
              <a:rPr lang="en-US" sz="3900" dirty="0">
                <a:solidFill>
                  <a:srgbClr val="FFFFFF"/>
                </a:solidFill>
              </a:rPr>
            </a:br>
            <a:r>
              <a:rPr lang="en-US" sz="3900" i="1" dirty="0">
                <a:solidFill>
                  <a:srgbClr val="FFFFFF"/>
                </a:solidFill>
              </a:rPr>
              <a:t>Winds and currents satellite concept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048B-617C-384F-9238-0F9907D37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3054032"/>
            <a:ext cx="7909888" cy="17585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Sarah Gille (SIO/UCSD,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sgille@ucsd.edu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</a:rPr>
              <a:t>and the ODYSEA science team (Tony Lee, Justin Boland, Fabrice </a:t>
            </a:r>
            <a:r>
              <a:rPr lang="en-US" dirty="0" err="1">
                <a:solidFill>
                  <a:srgbClr val="FFFFFF"/>
                </a:solidFill>
              </a:rPr>
              <a:t>Ardhuin</a:t>
            </a:r>
            <a:r>
              <a:rPr lang="en-US" dirty="0">
                <a:solidFill>
                  <a:srgbClr val="FFFFFF"/>
                </a:solidFill>
              </a:rPr>
              <a:t>, Mark Bourassa, Paul Chang, Sophie </a:t>
            </a:r>
            <a:r>
              <a:rPr lang="en-US" dirty="0" err="1">
                <a:solidFill>
                  <a:srgbClr val="FFFFFF"/>
                </a:solidFill>
              </a:rPr>
              <a:t>Cravatte</a:t>
            </a:r>
            <a:r>
              <a:rPr lang="en-US" dirty="0">
                <a:solidFill>
                  <a:srgbClr val="FFFFFF"/>
                </a:solidFill>
              </a:rPr>
              <a:t>, Tom Farrar, Melanie </a:t>
            </a:r>
            <a:r>
              <a:rPr lang="en-US" dirty="0" err="1">
                <a:solidFill>
                  <a:srgbClr val="FFFFFF"/>
                </a:solidFill>
              </a:rPr>
              <a:t>Fewings</a:t>
            </a:r>
            <a:r>
              <a:rPr lang="en-US" dirty="0">
                <a:solidFill>
                  <a:srgbClr val="FFFFFF"/>
                </a:solidFill>
              </a:rPr>
              <a:t>, Gregg Jacobs, Florent </a:t>
            </a:r>
            <a:r>
              <a:rPr lang="en-US" dirty="0" err="1">
                <a:solidFill>
                  <a:srgbClr val="FFFFFF"/>
                </a:solidFill>
              </a:rPr>
              <a:t>Lyard</a:t>
            </a:r>
            <a:r>
              <a:rPr lang="en-US" dirty="0">
                <a:solidFill>
                  <a:srgbClr val="FFFFFF"/>
                </a:solidFill>
              </a:rPr>
              <a:t>, Jackie May, Elisabeth Rémy, Lionel Renault, Ernesto Rodriguez, Clément </a:t>
            </a:r>
            <a:r>
              <a:rPr lang="en-US" dirty="0" err="1">
                <a:solidFill>
                  <a:srgbClr val="FFFFFF"/>
                </a:solidFill>
              </a:rPr>
              <a:t>Ubelmann</a:t>
            </a:r>
            <a:r>
              <a:rPr lang="en-US" dirty="0">
                <a:solidFill>
                  <a:srgbClr val="FFFFFF"/>
                </a:solidFill>
              </a:rPr>
              <a:t>, Bia Villas </a:t>
            </a:r>
            <a:r>
              <a:rPr lang="en-US" dirty="0" err="1">
                <a:solidFill>
                  <a:srgbClr val="FFFFFF"/>
                </a:solidFill>
              </a:rPr>
              <a:t>Bôas</a:t>
            </a:r>
            <a:r>
              <a:rPr lang="en-US" dirty="0">
                <a:solidFill>
                  <a:srgbClr val="FFFFFF"/>
                </a:solidFill>
              </a:rPr>
              <a:t>, Alex </a:t>
            </a:r>
            <a:r>
              <a:rPr lang="en-US" dirty="0" err="1">
                <a:solidFill>
                  <a:srgbClr val="FFFFFF"/>
                </a:solidFill>
              </a:rPr>
              <a:t>Wineteer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Zorana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Jelenak</a:t>
            </a:r>
            <a:r>
              <a:rPr lang="en-US" dirty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F0D7D-BFF0-3146-B402-B6F1374FD13B}"/>
              </a:ext>
            </a:extLst>
          </p:cNvPr>
          <p:cNvSpPr txBox="1"/>
          <p:nvPr/>
        </p:nvSpPr>
        <p:spPr>
          <a:xfrm>
            <a:off x="1502229" y="4866501"/>
            <a:ext cx="6346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Earth and Space Research OSCAR Product: https://</a:t>
            </a:r>
            <a:r>
              <a:rPr lang="en-US" sz="1050" dirty="0" err="1">
                <a:solidFill>
                  <a:schemeClr val="bg1"/>
                </a:solidFill>
              </a:rPr>
              <a:t>www.esr.org</a:t>
            </a:r>
            <a:r>
              <a:rPr lang="en-US" sz="1050" dirty="0">
                <a:solidFill>
                  <a:schemeClr val="bg1"/>
                </a:solidFill>
              </a:rPr>
              <a:t>/research/</a:t>
            </a:r>
            <a:r>
              <a:rPr lang="en-US" sz="1050" dirty="0" err="1">
                <a:solidFill>
                  <a:schemeClr val="bg1"/>
                </a:solidFill>
              </a:rPr>
              <a:t>oscar</a:t>
            </a:r>
            <a:r>
              <a:rPr lang="en-US" sz="1050" dirty="0">
                <a:solidFill>
                  <a:schemeClr val="bg1"/>
                </a:solidFill>
              </a:rPr>
              <a:t>/additional-information/</a:t>
            </a:r>
          </a:p>
        </p:txBody>
      </p:sp>
    </p:spTree>
    <p:extLst>
      <p:ext uri="{BB962C8B-B14F-4D97-AF65-F5344CB8AC3E}">
        <p14:creationId xmlns:p14="http://schemas.microsoft.com/office/powerpoint/2010/main" val="50343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A503C5-F5F4-7D28-4CDD-1D8E28F47694}"/>
              </a:ext>
            </a:extLst>
          </p:cNvPr>
          <p:cNvSpPr txBox="1"/>
          <p:nvPr/>
        </p:nvSpPr>
        <p:spPr>
          <a:xfrm>
            <a:off x="8049261" y="2017683"/>
            <a:ext cx="1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0F186-C6CE-A4BE-3AAB-2CE98227FC8B}"/>
              </a:ext>
            </a:extLst>
          </p:cNvPr>
          <p:cNvSpPr txBox="1"/>
          <p:nvPr/>
        </p:nvSpPr>
        <p:spPr>
          <a:xfrm>
            <a:off x="2321732" y="4031046"/>
            <a:ext cx="99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Threshold 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7D285-7424-CD86-02D7-7DDFF930D4F8}"/>
              </a:ext>
            </a:extLst>
          </p:cNvPr>
          <p:cNvSpPr txBox="1"/>
          <p:nvPr/>
        </p:nvSpPr>
        <p:spPr>
          <a:xfrm>
            <a:off x="3547610" y="4195437"/>
            <a:ext cx="251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Resolution  (km)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F6B31-C9B0-7AF4-4853-646A5447842D}"/>
              </a:ext>
            </a:extLst>
          </p:cNvPr>
          <p:cNvSpPr txBox="1"/>
          <p:nvPr/>
        </p:nvSpPr>
        <p:spPr>
          <a:xfrm>
            <a:off x="1931949" y="3912886"/>
            <a:ext cx="64063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           5                 10                 20                  40                    80                   160                    320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3906C-4FAE-3E32-40FB-FF3F5EF4B458}"/>
              </a:ext>
            </a:extLst>
          </p:cNvPr>
          <p:cNvSpPr txBox="1"/>
          <p:nvPr/>
        </p:nvSpPr>
        <p:spPr>
          <a:xfrm>
            <a:off x="831521" y="4436167"/>
            <a:ext cx="357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Currents</a:t>
            </a:r>
          </a:p>
          <a:p>
            <a:r>
              <a:rPr lang="en-US" sz="2000" dirty="0"/>
              <a:t>Wind</a:t>
            </a:r>
          </a:p>
        </p:txBody>
      </p:sp>
      <p:sp>
        <p:nvSpPr>
          <p:cNvPr id="29" name="Star: 5 Points 45">
            <a:extLst>
              <a:ext uri="{FF2B5EF4-FFF2-40B4-BE49-F238E27FC236}">
                <a16:creationId xmlns:a16="http://schemas.microsoft.com/office/drawing/2014/main" id="{3C39870B-96D1-414F-B70E-398B2EF18D1F}"/>
              </a:ext>
            </a:extLst>
          </p:cNvPr>
          <p:cNvSpPr/>
          <p:nvPr/>
        </p:nvSpPr>
        <p:spPr>
          <a:xfrm>
            <a:off x="403535" y="4435416"/>
            <a:ext cx="393080" cy="334537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19AE39-2D6E-8542-A9FB-B08C9250951A}"/>
              </a:ext>
            </a:extLst>
          </p:cNvPr>
          <p:cNvSpPr/>
          <p:nvPr/>
        </p:nvSpPr>
        <p:spPr>
          <a:xfrm>
            <a:off x="461575" y="4849572"/>
            <a:ext cx="277000" cy="2769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12DA41-A2C0-F440-89A6-4D95AFA30D71}"/>
              </a:ext>
            </a:extLst>
          </p:cNvPr>
          <p:cNvSpPr txBox="1"/>
          <p:nvPr/>
        </p:nvSpPr>
        <p:spPr>
          <a:xfrm>
            <a:off x="3595963" y="4731904"/>
            <a:ext cx="537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is feature resolution rather than wavelength resolution</a:t>
            </a:r>
            <a:r>
              <a:rPr lang="en-US" sz="1050" dirty="0"/>
              <a:t>. 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E0C31672-2F8F-9B49-AE1E-28991FEE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75" y="251802"/>
            <a:ext cx="8185849" cy="422705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DAF4E11-8B64-AF47-AFFF-70934F765E55}"/>
              </a:ext>
            </a:extLst>
          </p:cNvPr>
          <p:cNvSpPr txBox="1">
            <a:spLocks/>
          </p:cNvSpPr>
          <p:nvPr/>
        </p:nvSpPr>
        <p:spPr>
          <a:xfrm>
            <a:off x="461575" y="-61690"/>
            <a:ext cx="8042890" cy="4786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New territory with ODYSEA</a:t>
            </a:r>
          </a:p>
        </p:txBody>
      </p:sp>
    </p:spTree>
    <p:extLst>
      <p:ext uri="{BB962C8B-B14F-4D97-AF65-F5344CB8AC3E}">
        <p14:creationId xmlns:p14="http://schemas.microsoft.com/office/powerpoint/2010/main" val="292305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A2ED-FE9B-E247-949B-964C9330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ODYSEA Mission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69DCD-BFB4-B54C-91BE-BCE2406CE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3" y="599445"/>
            <a:ext cx="1310755" cy="1229152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D2E874-50C9-E64A-954C-CB9B77EDC8A1}"/>
              </a:ext>
            </a:extLst>
          </p:cNvPr>
          <p:cNvSpPr txBox="1">
            <a:spLocks/>
          </p:cNvSpPr>
          <p:nvPr/>
        </p:nvSpPr>
        <p:spPr>
          <a:xfrm>
            <a:off x="110543" y="2444353"/>
            <a:ext cx="8419846" cy="308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n-US" dirty="0"/>
              <a:t>Scaling </a:t>
            </a:r>
            <a:r>
              <a:rPr lang="en-US" dirty="0" err="1"/>
              <a:t>DopplerScatt</a:t>
            </a:r>
            <a:r>
              <a:rPr lang="en-US" dirty="0"/>
              <a:t> to space fills both of these needs</a:t>
            </a:r>
          </a:p>
          <a:p>
            <a:pPr>
              <a:buSzPct val="100000"/>
            </a:pPr>
            <a:r>
              <a:rPr lang="en-US" dirty="0"/>
              <a:t>90% global coverage &lt; 1 day (2x/day in many places)</a:t>
            </a:r>
          </a:p>
          <a:p>
            <a:pPr>
              <a:buSzPct val="100000"/>
            </a:pPr>
            <a:r>
              <a:rPr lang="en-US" dirty="0"/>
              <a:t>650 km sun-synchronous terminator (6am/6pm) orbit</a:t>
            </a:r>
          </a:p>
          <a:p>
            <a:pPr>
              <a:buSzPct val="100000"/>
            </a:pPr>
            <a:r>
              <a:rPr lang="en-US" dirty="0"/>
              <a:t>Capability for near-real time ocean wind and currents data products (&lt;6 hour latency)</a:t>
            </a:r>
          </a:p>
          <a:p>
            <a:pPr>
              <a:buSzPct val="100000"/>
            </a:pPr>
            <a:r>
              <a:rPr lang="en-US" dirty="0"/>
              <a:t>Intend to serve Near Real-Time data products to operational agencies (Navy, NOAA, Air Force)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endParaRPr lang="en-US" dirty="0"/>
          </a:p>
          <a:p>
            <a:pPr>
              <a:lnSpc>
                <a:spcPct val="100000"/>
              </a:lnSpc>
              <a:buSzPct val="100000"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E7FD20-CB59-1A11-D09A-9156B24B7C10}"/>
              </a:ext>
            </a:extLst>
          </p:cNvPr>
          <p:cNvSpPr txBox="1">
            <a:spLocks/>
          </p:cNvSpPr>
          <p:nvPr/>
        </p:nvSpPr>
        <p:spPr>
          <a:xfrm>
            <a:off x="1224008" y="643236"/>
            <a:ext cx="5513676" cy="192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n-US" dirty="0"/>
              <a:t>There are no sensors in orbit that measure total surface currents</a:t>
            </a:r>
          </a:p>
          <a:p>
            <a:pPr>
              <a:lnSpc>
                <a:spcPct val="100000"/>
              </a:lnSpc>
              <a:buSzPct val="100000"/>
            </a:pPr>
            <a:r>
              <a:rPr lang="en-US" dirty="0"/>
              <a:t>There are no US operational sensors that measure winds, and existing sensor constellation needs additional sensors to sample changing winds.</a:t>
            </a:r>
          </a:p>
        </p:txBody>
      </p:sp>
    </p:spTree>
    <p:extLst>
      <p:ext uri="{BB962C8B-B14F-4D97-AF65-F5344CB8AC3E}">
        <p14:creationId xmlns:p14="http://schemas.microsoft.com/office/powerpoint/2010/main" val="164056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3EE51F-0556-C446-B983-FAF52C55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55" y="844481"/>
            <a:ext cx="8538300" cy="1828381"/>
          </a:xfrm>
        </p:spPr>
        <p:txBody>
          <a:bodyPr>
            <a:normAutofit/>
          </a:bodyPr>
          <a:lstStyle/>
          <a:p>
            <a:r>
              <a:rPr lang="en-US" dirty="0"/>
              <a:t>Coupled winds and currents:  How do winds drive currents, and how do currents drive winds?</a:t>
            </a:r>
          </a:p>
          <a:p>
            <a:r>
              <a:rPr lang="en-US" dirty="0"/>
              <a:t>Currents:  How do ocean currents respond to changing winds, given varying background stratification?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1F4218-7AFF-454D-B4D4-D101183B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266" y="181078"/>
            <a:ext cx="6243900" cy="536100"/>
          </a:xfrm>
        </p:spPr>
        <p:txBody>
          <a:bodyPr>
            <a:normAutofit fontScale="90000"/>
          </a:bodyPr>
          <a:lstStyle/>
          <a:p>
            <a:r>
              <a:rPr lang="en-US" dirty="0"/>
              <a:t>ODYSEA Science Questions </a:t>
            </a:r>
            <a:br>
              <a:rPr lang="en-US" dirty="0"/>
            </a:br>
            <a:r>
              <a:rPr lang="en-US" dirty="0"/>
              <a:t>(working version)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48730-8609-364A-8DB0-0AB739A2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01" y="2412550"/>
            <a:ext cx="6235564" cy="26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0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2312-17D6-044F-9C07-289B4C47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23" y="488495"/>
            <a:ext cx="4501583" cy="1121569"/>
          </a:xfrm>
        </p:spPr>
        <p:txBody>
          <a:bodyPr>
            <a:normAutofit fontScale="90000"/>
          </a:bodyPr>
          <a:lstStyle/>
          <a:p>
            <a:r>
              <a:rPr lang="en-US" sz="2775" dirty="0"/>
              <a:t>Science objectives:  1.  Coupled winds and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0B14-5AEF-0D44-A9DC-CC45F4EAA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95" y="1673171"/>
            <a:ext cx="4501583" cy="2796776"/>
          </a:xfrm>
        </p:spPr>
        <p:txBody>
          <a:bodyPr>
            <a:normAutofit/>
          </a:bodyPr>
          <a:lstStyle/>
          <a:p>
            <a:r>
              <a:rPr lang="en-US" dirty="0"/>
              <a:t>What governs the momentum exchange between the atmosphere and the ocean? </a:t>
            </a:r>
          </a:p>
          <a:p>
            <a:r>
              <a:rPr lang="en-US" dirty="0"/>
              <a:t>What scales matter?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BAB75-1501-7649-9305-883962DD3E6C}"/>
              </a:ext>
            </a:extLst>
          </p:cNvPr>
          <p:cNvSpPr txBox="1"/>
          <p:nvPr/>
        </p:nvSpPr>
        <p:spPr>
          <a:xfrm>
            <a:off x="5812971" y="3439884"/>
            <a:ext cx="23663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Transient component of ”wind work”.</a:t>
            </a:r>
          </a:p>
          <a:p>
            <a:r>
              <a:rPr lang="en-US" sz="1050" i="1" dirty="0"/>
              <a:t>(</a:t>
            </a:r>
            <a:r>
              <a:rPr lang="en-US" sz="1050" i="1" dirty="0" err="1"/>
              <a:t>Flexas</a:t>
            </a:r>
            <a:r>
              <a:rPr lang="en-US" sz="1050" i="1" dirty="0"/>
              <a:t> et al, JGR-Oceans, 2019)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EBCE287A-3BDE-FF4B-9B92-0BD5442E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" t="51121"/>
          <a:stretch/>
        </p:blipFill>
        <p:spPr>
          <a:xfrm>
            <a:off x="4791587" y="477212"/>
            <a:ext cx="4248776" cy="29517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67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2312-17D6-044F-9C07-289B4C47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23" y="488495"/>
            <a:ext cx="4501583" cy="1121569"/>
          </a:xfrm>
        </p:spPr>
        <p:txBody>
          <a:bodyPr>
            <a:normAutofit fontScale="90000"/>
          </a:bodyPr>
          <a:lstStyle/>
          <a:p>
            <a:r>
              <a:rPr lang="en-US" sz="2775" dirty="0"/>
              <a:t>Science objectives:  1.  Coupled winds and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0B14-5AEF-0D44-A9DC-CC45F4EAA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95" y="1673171"/>
            <a:ext cx="4501583" cy="2796776"/>
          </a:xfrm>
        </p:spPr>
        <p:txBody>
          <a:bodyPr>
            <a:normAutofit/>
          </a:bodyPr>
          <a:lstStyle/>
          <a:p>
            <a:r>
              <a:rPr lang="en-US" sz="1800" dirty="0"/>
              <a:t>When do winds drive the ocean?  Can wind “kill” eddies?</a:t>
            </a:r>
          </a:p>
          <a:p>
            <a:r>
              <a:rPr lang="en-US" sz="1800" dirty="0"/>
              <a:t>When does the ocean drive the atmosphere?  Do surface currents shape the profile of winds in the atmospheric boundary layer?</a:t>
            </a:r>
          </a:p>
        </p:txBody>
      </p:sp>
      <p:pic>
        <p:nvPicPr>
          <p:cNvPr id="7" name="image12.png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C6D4922-BCAC-0A4A-A399-112162C6C9B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853354" y="636711"/>
            <a:ext cx="4185138" cy="2587136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401E4-F637-FE46-8246-A9C2B14FDB96}"/>
              </a:ext>
            </a:extLst>
          </p:cNvPr>
          <p:cNvSpPr txBox="1"/>
          <p:nvPr/>
        </p:nvSpPr>
        <p:spPr>
          <a:xfrm>
            <a:off x="5169877" y="339969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5A4D1-5C16-CD48-9A49-182A7CD36BBF}"/>
              </a:ext>
            </a:extLst>
          </p:cNvPr>
          <p:cNvSpPr txBox="1"/>
          <p:nvPr/>
        </p:nvSpPr>
        <p:spPr>
          <a:xfrm>
            <a:off x="7326923" y="351692"/>
            <a:ext cx="144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wind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764052-4BAE-0848-9010-DAD1DDBB37BA}"/>
              </a:ext>
            </a:extLst>
          </p:cNvPr>
          <p:cNvCxnSpPr/>
          <p:nvPr/>
        </p:nvCxnSpPr>
        <p:spPr>
          <a:xfrm>
            <a:off x="5990492" y="433754"/>
            <a:ext cx="70338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BD1A7-ECE7-DC43-8B56-7990C1E85BF5}"/>
              </a:ext>
            </a:extLst>
          </p:cNvPr>
          <p:cNvSpPr txBox="1"/>
          <p:nvPr/>
        </p:nvSpPr>
        <p:spPr>
          <a:xfrm>
            <a:off x="5521569" y="0"/>
            <a:ext cx="147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Uniform wind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34CCF-537F-924B-9FE9-54DA98E8DB77}"/>
              </a:ext>
            </a:extLst>
          </p:cNvPr>
          <p:cNvSpPr txBox="1"/>
          <p:nvPr/>
        </p:nvSpPr>
        <p:spPr>
          <a:xfrm>
            <a:off x="7631724" y="973015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6EB07-B163-4746-BF17-DCE0A5541392}"/>
              </a:ext>
            </a:extLst>
          </p:cNvPr>
          <p:cNvSpPr txBox="1"/>
          <p:nvPr/>
        </p:nvSpPr>
        <p:spPr>
          <a:xfrm>
            <a:off x="7526216" y="1793630"/>
            <a:ext cx="99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39FC4-5F58-D443-9876-E56731B9438C}"/>
              </a:ext>
            </a:extLst>
          </p:cNvPr>
          <p:cNvSpPr txBox="1"/>
          <p:nvPr/>
        </p:nvSpPr>
        <p:spPr>
          <a:xfrm>
            <a:off x="5293895" y="3898232"/>
            <a:ext cx="360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for example Renault et al 2016, 2017)</a:t>
            </a:r>
          </a:p>
        </p:txBody>
      </p:sp>
    </p:spTree>
    <p:extLst>
      <p:ext uri="{BB962C8B-B14F-4D97-AF65-F5344CB8AC3E}">
        <p14:creationId xmlns:p14="http://schemas.microsoft.com/office/powerpoint/2010/main" val="260207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6C7D-219D-9041-BECA-C3BE8336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Coupled processes fuel atmospheric convection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F9298-1DC4-2A4D-AE17-5C5DEE69F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995" y="1152524"/>
            <a:ext cx="8339005" cy="46906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259C0-55F3-9943-B58B-51D77E4329C9}"/>
              </a:ext>
            </a:extLst>
          </p:cNvPr>
          <p:cNvSpPr txBox="1"/>
          <p:nvPr/>
        </p:nvSpPr>
        <p:spPr>
          <a:xfrm>
            <a:off x="5751095" y="4692316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and Bourassa, 2022</a:t>
            </a:r>
          </a:p>
        </p:txBody>
      </p:sp>
    </p:spTree>
    <p:extLst>
      <p:ext uri="{BB962C8B-B14F-4D97-AF65-F5344CB8AC3E}">
        <p14:creationId xmlns:p14="http://schemas.microsoft.com/office/powerpoint/2010/main" val="196654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2312-17D6-044F-9C07-289B4C47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2814637"/>
            <a:ext cx="2797628" cy="1289278"/>
          </a:xfrm>
        </p:spPr>
        <p:txBody>
          <a:bodyPr anchor="ctr">
            <a:normAutofit fontScale="90000"/>
          </a:bodyPr>
          <a:lstStyle/>
          <a:p>
            <a:r>
              <a:rPr lang="en-US" sz="2700" dirty="0"/>
              <a:t>Science objectives:  2.  Ocean currents</a:t>
            </a:r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F42E5EC-AB6C-B74F-B0E3-D61F0674A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98" b="7397"/>
          <a:stretch/>
        </p:blipFill>
        <p:spPr>
          <a:xfrm>
            <a:off x="15" y="8"/>
            <a:ext cx="9143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0B14-5AEF-0D44-A9DC-CC45F4EAA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7" y="2814638"/>
            <a:ext cx="5845385" cy="2083934"/>
          </a:xfrm>
        </p:spPr>
        <p:txBody>
          <a:bodyPr anchor="ctr">
            <a:normAutofit fontScale="92500"/>
          </a:bodyPr>
          <a:lstStyle/>
          <a:p>
            <a:r>
              <a:rPr lang="en-US" dirty="0"/>
              <a:t>What are the relative roles of narrow filaments compared with large-scale flows? </a:t>
            </a:r>
          </a:p>
          <a:p>
            <a:r>
              <a:rPr lang="en-US" dirty="0"/>
              <a:t>What are the relative roles of geostrophic and Ekman currents?</a:t>
            </a:r>
          </a:p>
          <a:p>
            <a:r>
              <a:rPr lang="en-US" dirty="0"/>
              <a:t>Quantify mechanisms that transport heat, freshwater, nutrients, larvae, and debris within the surface ocean.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4A32-9B4E-1B4A-9A4D-F76AE07B27A7}"/>
              </a:ext>
            </a:extLst>
          </p:cNvPr>
          <p:cNvSpPr txBox="1"/>
          <p:nvPr/>
        </p:nvSpPr>
        <p:spPr>
          <a:xfrm>
            <a:off x="1502229" y="4866501"/>
            <a:ext cx="6346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Earth and Space Research OSCAR Product: https://</a:t>
            </a:r>
            <a:r>
              <a:rPr lang="en-US" sz="1050" i="1" dirty="0" err="1"/>
              <a:t>www.esr.org</a:t>
            </a:r>
            <a:r>
              <a:rPr lang="en-US" sz="1050" i="1" dirty="0"/>
              <a:t>/research/</a:t>
            </a:r>
            <a:r>
              <a:rPr lang="en-US" sz="1050" i="1" dirty="0" err="1"/>
              <a:t>oscar</a:t>
            </a:r>
            <a:r>
              <a:rPr lang="en-US" sz="1050" i="1" dirty="0"/>
              <a:t>/additional-information/</a:t>
            </a:r>
          </a:p>
        </p:txBody>
      </p:sp>
    </p:spTree>
    <p:extLst>
      <p:ext uri="{BB962C8B-B14F-4D97-AF65-F5344CB8AC3E}">
        <p14:creationId xmlns:p14="http://schemas.microsoft.com/office/powerpoint/2010/main" val="111855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quator-div.mp4" descr="equator-div.mp4">
            <a:hlinkClick r:id="" action="ppaction://media"/>
            <a:extLst>
              <a:ext uri="{FF2B5EF4-FFF2-40B4-BE49-F238E27FC236}">
                <a16:creationId xmlns:a16="http://schemas.microsoft.com/office/drawing/2014/main" id="{A5E0BDD7-B00B-144F-948D-10E8005579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772" y="-622866"/>
            <a:ext cx="6627530" cy="49701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D18DC9-E35F-9147-B136-6305A18D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objective: 2.  Currents on the equator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1FB5A4-AE09-BF42-9A35-911CE4635A78}"/>
              </a:ext>
            </a:extLst>
          </p:cNvPr>
          <p:cNvSpPr txBox="1">
            <a:spLocks/>
          </p:cNvSpPr>
          <p:nvPr/>
        </p:nvSpPr>
        <p:spPr>
          <a:xfrm>
            <a:off x="207072" y="768123"/>
            <a:ext cx="2579671" cy="3466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Observational gap in the tropics</a:t>
            </a:r>
            <a:r>
              <a:rPr lang="en-US" sz="1800" dirty="0"/>
              <a:t>:  </a:t>
            </a:r>
            <a:r>
              <a:rPr lang="en-US" sz="1800" dirty="0" err="1"/>
              <a:t>Geostrophy</a:t>
            </a:r>
            <a:r>
              <a:rPr lang="en-US" sz="1800" dirty="0"/>
              <a:t> breaks down at the Equator and drifters diverge off the equator</a:t>
            </a:r>
          </a:p>
          <a:p>
            <a:r>
              <a:rPr lang="en-US" sz="1800" dirty="0"/>
              <a:t>How does wind drive Equatorial circulation?</a:t>
            </a:r>
          </a:p>
          <a:p>
            <a:r>
              <a:rPr lang="en-US" sz="1800" dirty="0"/>
              <a:t>What spatial scales matter for off-equatorial  divergence?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32F4C-1DC9-1E43-9B0D-6EECC306B613}"/>
              </a:ext>
            </a:extLst>
          </p:cNvPr>
          <p:cNvSpPr txBox="1"/>
          <p:nvPr/>
        </p:nvSpPr>
        <p:spPr>
          <a:xfrm>
            <a:off x="3069772" y="3026228"/>
            <a:ext cx="44614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Animation by Clément </a:t>
            </a:r>
            <a:r>
              <a:rPr lang="en-US" sz="1050" dirty="0" err="1"/>
              <a:t>Ubelmann</a:t>
            </a:r>
            <a:r>
              <a:rPr lang="en-US" sz="1050" dirty="0"/>
              <a:t> using Mercator </a:t>
            </a:r>
            <a:r>
              <a:rPr lang="en-US" sz="1050" dirty="0" err="1"/>
              <a:t>Glorys</a:t>
            </a:r>
            <a:r>
              <a:rPr lang="en-US" sz="1050" dirty="0"/>
              <a:t> 1/12 simulation</a:t>
            </a:r>
          </a:p>
        </p:txBody>
      </p:sp>
    </p:spTree>
    <p:extLst>
      <p:ext uri="{BB962C8B-B14F-4D97-AF65-F5344CB8AC3E}">
        <p14:creationId xmlns:p14="http://schemas.microsoft.com/office/powerpoint/2010/main" val="20288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33D4-4D0B-1340-B6C4-786FE34A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the upper ocean accelerating as stratification increases?</a:t>
            </a:r>
          </a:p>
        </p:txBody>
      </p:sp>
      <p:pic>
        <p:nvPicPr>
          <p:cNvPr id="5" name="Content Placeholder 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D12600C4-5A30-C942-BA3D-4E4D6CB94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r="-1131" b="37170"/>
          <a:stretch/>
        </p:blipFill>
        <p:spPr>
          <a:xfrm>
            <a:off x="493295" y="1215190"/>
            <a:ext cx="6653463" cy="29477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BBE44-4D74-2542-BA89-949CDEF4E780}"/>
              </a:ext>
            </a:extLst>
          </p:cNvPr>
          <p:cNvSpPr txBox="1"/>
          <p:nvPr/>
        </p:nvSpPr>
        <p:spPr>
          <a:xfrm>
            <a:off x="709863" y="4028551"/>
            <a:ext cx="3868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(Wunsch, </a:t>
            </a:r>
            <a:r>
              <a:rPr lang="en-US" i="1" dirty="0"/>
              <a:t>JPO</a:t>
            </a:r>
            <a:r>
              <a:rPr lang="en-US" dirty="0"/>
              <a:t> 2020; </a:t>
            </a:r>
          </a:p>
          <a:p>
            <a:r>
              <a:rPr lang="en-US" dirty="0"/>
              <a:t>See also Peng et al, </a:t>
            </a:r>
            <a:r>
              <a:rPr lang="en-US" i="1" dirty="0"/>
              <a:t>Science Advances</a:t>
            </a:r>
            <a:r>
              <a:rPr lang="en-US" dirty="0"/>
              <a:t>, 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60154-3CDE-FE41-884F-0A0944C9D464}"/>
              </a:ext>
            </a:extLst>
          </p:cNvPr>
          <p:cNvSpPr txBox="1"/>
          <p:nvPr/>
        </p:nvSpPr>
        <p:spPr>
          <a:xfrm>
            <a:off x="7146758" y="1588168"/>
            <a:ext cx="18047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Hypothesis:  for a given wind condition, shallow summer mixed layers coincide with faster surface velocities.</a:t>
            </a:r>
          </a:p>
        </p:txBody>
      </p:sp>
    </p:spTree>
    <p:extLst>
      <p:ext uri="{BB962C8B-B14F-4D97-AF65-F5344CB8AC3E}">
        <p14:creationId xmlns:p14="http://schemas.microsoft.com/office/powerpoint/2010/main" val="1524241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69B1-D146-DB4C-B84E-5FEF04BA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 seasonal sub-mesoscale dynamics govern velocity?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F7790B30-0B3D-DC4E-9FB8-78769B7AA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00" y="959980"/>
            <a:ext cx="6178045" cy="2257875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E17780A-A35F-7940-9FBD-B0A682EF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318296"/>
            <a:ext cx="4458369" cy="1807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69BC1-E38E-4647-BB29-85AEBA7DABB0}"/>
              </a:ext>
            </a:extLst>
          </p:cNvPr>
          <p:cNvSpPr txBox="1"/>
          <p:nvPr/>
        </p:nvSpPr>
        <p:spPr>
          <a:xfrm>
            <a:off x="397042" y="4817750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Rocha et al, </a:t>
            </a:r>
            <a:r>
              <a:rPr lang="en-US" i="1" dirty="0"/>
              <a:t>GRL</a:t>
            </a:r>
            <a:r>
              <a:rPr lang="en-US" dirty="0"/>
              <a:t>,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371E1-E1F6-194D-8DB0-82A50F2C570B}"/>
              </a:ext>
            </a:extLst>
          </p:cNvPr>
          <p:cNvSpPr txBox="1"/>
          <p:nvPr/>
        </p:nvSpPr>
        <p:spPr>
          <a:xfrm>
            <a:off x="6489745" y="1213903"/>
            <a:ext cx="2031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Kuroshio Extension </a:t>
            </a:r>
            <a:r>
              <a:rPr lang="en-US" dirty="0" err="1"/>
              <a:t>submesoscale</a:t>
            </a:r>
            <a:r>
              <a:rPr lang="en-US" dirty="0"/>
              <a:t> motions energized in late winter/spring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77DA4-B77B-AC4E-990B-14812A07802D}"/>
              </a:ext>
            </a:extLst>
          </p:cNvPr>
          <p:cNvSpPr txBox="1"/>
          <p:nvPr/>
        </p:nvSpPr>
        <p:spPr>
          <a:xfrm>
            <a:off x="1369605" y="3318296"/>
            <a:ext cx="2865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Divergence out of phase in hourly vs daily fields, implying that timescale matters.   </a:t>
            </a:r>
          </a:p>
          <a:p>
            <a:endParaRPr lang="en-US" dirty="0"/>
          </a:p>
          <a:p>
            <a:r>
              <a:rPr lang="en-US" dirty="0"/>
              <a:t>Available potential energy lower in summer due to stratification.</a:t>
            </a:r>
          </a:p>
        </p:txBody>
      </p:sp>
    </p:spTree>
    <p:extLst>
      <p:ext uri="{BB962C8B-B14F-4D97-AF65-F5344CB8AC3E}">
        <p14:creationId xmlns:p14="http://schemas.microsoft.com/office/powerpoint/2010/main" val="383474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654B-0003-45AD-944D-DBFB751E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56" y="52084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Earth System Explorer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BAAD5A-C68C-4899-A788-19234524003F}"/>
              </a:ext>
            </a:extLst>
          </p:cNvPr>
          <p:cNvSpPr txBox="1">
            <a:spLocks/>
          </p:cNvSpPr>
          <p:nvPr/>
        </p:nvSpPr>
        <p:spPr>
          <a:xfrm>
            <a:off x="108283" y="1174934"/>
            <a:ext cx="5727297" cy="289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spcBef>
                <a:spcPts val="900"/>
              </a:spcBef>
            </a:pPr>
            <a:r>
              <a:rPr lang="en-US" dirty="0"/>
              <a:t>New NASA line of medium-class competed spaceflight missions, recommended by the 2017 Earth Decadal Survey</a:t>
            </a:r>
          </a:p>
          <a:p>
            <a:pPr>
              <a:spcBef>
                <a:spcPts val="1800"/>
              </a:spcBef>
            </a:pPr>
            <a:r>
              <a:rPr lang="en-US" dirty="0"/>
              <a:t>Seven solicited “Targeted Observable” categories</a:t>
            </a:r>
          </a:p>
          <a:p>
            <a:pPr>
              <a:spcBef>
                <a:spcPts val="1800"/>
              </a:spcBef>
            </a:pPr>
            <a:r>
              <a:rPr lang="en-US" dirty="0"/>
              <a:t>ODYSEA responds to the “Ocean Surface Winds and Currents” category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23A898-E870-43EB-AE04-61E8D7851DFF}"/>
              </a:ext>
            </a:extLst>
          </p:cNvPr>
          <p:cNvSpPr txBox="1">
            <a:spLocks/>
          </p:cNvSpPr>
          <p:nvPr/>
        </p:nvSpPr>
        <p:spPr>
          <a:xfrm>
            <a:off x="7600950" y="4767263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F1E51A9F-9D40-144B-9666-6B30B75E8C1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6" descr="Thriving on Our Changing Planet: A Decadal Strategy for Earth Observation  from Space | The National Academies Press">
            <a:extLst>
              <a:ext uri="{FF2B5EF4-FFF2-40B4-BE49-F238E27FC236}">
                <a16:creationId xmlns:a16="http://schemas.microsoft.com/office/drawing/2014/main" id="{9DF0280A-19E2-477E-AD47-6CAA35D3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36" y="703716"/>
            <a:ext cx="2878820" cy="37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FD7F3-E3A3-4CEE-8D12-713DCEC90F6E}"/>
              </a:ext>
            </a:extLst>
          </p:cNvPr>
          <p:cNvSpPr txBox="1"/>
          <p:nvPr/>
        </p:nvSpPr>
        <p:spPr>
          <a:xfrm>
            <a:off x="6562852" y="4505554"/>
            <a:ext cx="2146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2017 Earth Decadal Survey</a:t>
            </a:r>
          </a:p>
        </p:txBody>
      </p:sp>
    </p:spTree>
    <p:extLst>
      <p:ext uri="{BB962C8B-B14F-4D97-AF65-F5344CB8AC3E}">
        <p14:creationId xmlns:p14="http://schemas.microsoft.com/office/powerpoint/2010/main" val="345036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089F-760C-ED46-B61A-ED01004C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Applications:  Better atmosphere and ocean predictions</a:t>
            </a:r>
          </a:p>
        </p:txBody>
      </p:sp>
      <p:pic>
        <p:nvPicPr>
          <p:cNvPr id="5" name="Content Placeholder 4" descr="Chart, diagram, surface chart&#10;&#10;Description automatically generated">
            <a:extLst>
              <a:ext uri="{FF2B5EF4-FFF2-40B4-BE49-F238E27FC236}">
                <a16:creationId xmlns:a16="http://schemas.microsoft.com/office/drawing/2014/main" id="{9272FAAD-CEA4-BE43-A06A-DF5DC8555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203" y="1371600"/>
            <a:ext cx="5450838" cy="32173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9C51DA-CDD6-8D40-89C5-309978C52B36}"/>
              </a:ext>
            </a:extLst>
          </p:cNvPr>
          <p:cNvSpPr txBox="1"/>
          <p:nvPr/>
        </p:nvSpPr>
        <p:spPr>
          <a:xfrm>
            <a:off x="4310743" y="4745838"/>
            <a:ext cx="4659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Helber</a:t>
            </a:r>
            <a:r>
              <a:rPr lang="en-US" sz="1050" i="1" dirty="0"/>
              <a:t> et al, 2020, DOI: </a:t>
            </a:r>
            <a:r>
              <a:rPr lang="en-US" sz="1050" i="1" dirty="0">
                <a:hlinkClick r:id="rId3"/>
              </a:rPr>
              <a:t>10.1109/IEEECONF38699.2020.9389362</a:t>
            </a:r>
            <a:endParaRPr lang="en-US" sz="1050" i="1" dirty="0"/>
          </a:p>
          <a:p>
            <a:r>
              <a:rPr lang="en-US" sz="105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963A4-2296-7A49-8BED-F7958FFF491D}"/>
              </a:ext>
            </a:extLst>
          </p:cNvPr>
          <p:cNvSpPr txBox="1"/>
          <p:nvPr/>
        </p:nvSpPr>
        <p:spPr>
          <a:xfrm>
            <a:off x="130629" y="1534886"/>
            <a:ext cx="3309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Assimilation to improve knowledge of current state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b="1" dirty="0"/>
              <a:t>Ocean currents:</a:t>
            </a:r>
            <a:r>
              <a:rPr lang="en-US" sz="1800" dirty="0"/>
              <a:t> search and rescue, tracking oil spills, fisheries management, Navy operations,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b="1" dirty="0"/>
              <a:t>Atmosphere:</a:t>
            </a:r>
            <a:r>
              <a:rPr lang="en-US" sz="1800" dirty="0"/>
              <a:t>  sub-seasonal to seasonal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3810748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61CD1-38BE-AC44-B10F-82A14B0A9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19" y="459264"/>
            <a:ext cx="7426671" cy="4469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B8F60-E947-5B4D-B227-56423C7A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499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ODYSEA 1-day sample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513474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0725-1ACF-4F41-B4E8-62416FBC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79832"/>
          </a:xfrm>
        </p:spPr>
        <p:txBody>
          <a:bodyPr>
            <a:normAutofit/>
          </a:bodyPr>
          <a:lstStyle/>
          <a:p>
            <a:r>
              <a:rPr lang="en-US" sz="3000"/>
              <a:t>Join the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D5A0-0DC2-984D-AA2F-8DCCB6FD7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7" y="1369219"/>
            <a:ext cx="4288971" cy="3278982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/>
              <a:t>ODYSEA needs to be a community effort that builds on the best ideas</a:t>
            </a:r>
          </a:p>
          <a:p>
            <a:r>
              <a:rPr lang="en-US" sz="1500" dirty="0"/>
              <a:t>ODYSEA proposal expected to be joint between JPL and CNES, with involvement from NOAA and Navy and with industry partners supplying spacecraft</a:t>
            </a:r>
          </a:p>
          <a:p>
            <a:endParaRPr lang="en-US" sz="1500" dirty="0"/>
          </a:p>
          <a:p>
            <a:r>
              <a:rPr lang="en-US" sz="1500" dirty="0"/>
              <a:t>Webinar Tuesdays at 8 am Pacific time/11 am Eastern/5 pm CET</a:t>
            </a:r>
          </a:p>
          <a:p>
            <a:r>
              <a:rPr lang="en-US" sz="1500" dirty="0"/>
              <a:t>Next talk, Tuesday September 6</a:t>
            </a:r>
            <a:r>
              <a:rPr lang="en-US" sz="1500" baseline="30000" dirty="0"/>
              <a:t>th </a:t>
            </a:r>
            <a:r>
              <a:rPr lang="en-US" sz="1500" dirty="0"/>
              <a:t>(Patrice Klein, Caltech)</a:t>
            </a:r>
          </a:p>
          <a:p>
            <a:r>
              <a:rPr lang="en-US" sz="1500" dirty="0"/>
              <a:t>Informal format:  one talk plus discussion</a:t>
            </a:r>
          </a:p>
          <a:p>
            <a:r>
              <a:rPr lang="en-US" sz="1500" dirty="0"/>
              <a:t>Sign up with our form:  https://</a:t>
            </a:r>
            <a:r>
              <a:rPr lang="en-US" sz="1500" dirty="0" err="1"/>
              <a:t>forms.gle</a:t>
            </a:r>
            <a:r>
              <a:rPr lang="en-US" sz="1500" dirty="0"/>
              <a:t>/WBzfZh1Y2mFKgPmx6</a:t>
            </a:r>
          </a:p>
          <a:p>
            <a:endParaRPr lang="en-US" sz="1275" dirty="0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0376A02F-526E-2B4F-B3FB-881BE158B099}"/>
              </a:ext>
            </a:extLst>
          </p:cNvPr>
          <p:cNvPicPr/>
          <p:nvPr/>
        </p:nvPicPr>
        <p:blipFill rotWithShape="1">
          <a:blip r:embed="rId2"/>
          <a:srcRect l="639" t="-1" r="-1" b="-247"/>
          <a:stretch/>
        </p:blipFill>
        <p:spPr>
          <a:xfrm>
            <a:off x="4767943" y="600897"/>
            <a:ext cx="4095750" cy="2828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07008-FA11-694E-9082-E14F8BC9E6B2}"/>
              </a:ext>
            </a:extLst>
          </p:cNvPr>
          <p:cNvSpPr txBox="1"/>
          <p:nvPr/>
        </p:nvSpPr>
        <p:spPr>
          <a:xfrm>
            <a:off x="4811485" y="3494315"/>
            <a:ext cx="4332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Parsing the kinetic energy budget of the ocean surface mixed layer  </a:t>
            </a:r>
            <a:r>
              <a:rPr lang="en-US" sz="1050" i="1" dirty="0"/>
              <a:t>(Zippel et al, GRL, 2022)</a:t>
            </a:r>
          </a:p>
        </p:txBody>
      </p:sp>
    </p:spTree>
    <p:extLst>
      <p:ext uri="{BB962C8B-B14F-4D97-AF65-F5344CB8AC3E}">
        <p14:creationId xmlns:p14="http://schemas.microsoft.com/office/powerpoint/2010/main" val="326456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701A-E917-F544-AC0F-681A0D11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ODYSEA Overview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399A1E-D325-A449-A8F4-B83AD97E61E3}"/>
              </a:ext>
            </a:extLst>
          </p:cNvPr>
          <p:cNvSpPr txBox="1">
            <a:spLocks/>
          </p:cNvSpPr>
          <p:nvPr/>
        </p:nvSpPr>
        <p:spPr>
          <a:xfrm>
            <a:off x="1013460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F1E51A9F-9D40-144B-9666-6B30B75E8C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A8D37-B334-1D48-84C4-5CBF2E35E682}"/>
              </a:ext>
            </a:extLst>
          </p:cNvPr>
          <p:cNvSpPr/>
          <p:nvPr/>
        </p:nvSpPr>
        <p:spPr>
          <a:xfrm>
            <a:off x="116801" y="1074034"/>
            <a:ext cx="663291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ODYSEA fulfills a longstanding Earth Science community goal by providing the </a:t>
            </a:r>
            <a:r>
              <a:rPr lang="en-US" b="1" dirty="0"/>
              <a:t>first-ever measurements of ocean currents from space </a:t>
            </a:r>
            <a:r>
              <a:rPr lang="en-US" dirty="0"/>
              <a:t>and the </a:t>
            </a:r>
            <a:r>
              <a:rPr lang="en-US" b="1" dirty="0"/>
              <a:t>first simultaneous measurements of winds and currents</a:t>
            </a:r>
            <a:r>
              <a:rPr lang="en-US" dirty="0"/>
              <a:t>. These are fundamental to understanding how energy is transferred between </a:t>
            </a:r>
            <a:r>
              <a:rPr lang="en-US" dirty="0">
                <a:cs typeface="Arial Narrow" panose="020B0604020202020204" pitchFamily="34" charset="0"/>
              </a:rPr>
              <a:t>two major components of Earth’s system: the ocean and atmosphere.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BD7871-9D88-B741-8B06-3DA2FEDF1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20" y="2208537"/>
            <a:ext cx="2407050" cy="2653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36491-1523-3C45-A2A3-9D247CE6CC52}"/>
              </a:ext>
            </a:extLst>
          </p:cNvPr>
          <p:cNvSpPr txBox="1"/>
          <p:nvPr/>
        </p:nvSpPr>
        <p:spPr>
          <a:xfrm>
            <a:off x="2788420" y="2273632"/>
            <a:ext cx="2407050" cy="3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-40" dirty="0">
                <a:solidFill>
                  <a:schemeClr val="bg1"/>
                </a:solidFill>
                <a:latin typeface="Arial Narrow" panose="020B0606020202030204" pitchFamily="34" charset="0"/>
              </a:rPr>
              <a:t>Ocean Surface Currents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E3138-FE14-B041-A236-C1ECF2B3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7" y="2208537"/>
            <a:ext cx="2407050" cy="2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8B77DE-643A-3343-9049-F13628699896}"/>
              </a:ext>
            </a:extLst>
          </p:cNvPr>
          <p:cNvSpPr txBox="1"/>
          <p:nvPr/>
        </p:nvSpPr>
        <p:spPr>
          <a:xfrm>
            <a:off x="-2167" y="2251721"/>
            <a:ext cx="2407050" cy="36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Ocean Surface Winds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8F618-63D3-344C-B083-7886C42407AE}"/>
              </a:ext>
            </a:extLst>
          </p:cNvPr>
          <p:cNvSpPr txBox="1"/>
          <p:nvPr/>
        </p:nvSpPr>
        <p:spPr>
          <a:xfrm>
            <a:off x="2316741" y="3140069"/>
            <a:ext cx="47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FFEC1-1084-3D46-A2C1-A9C9A49C59BE}"/>
              </a:ext>
            </a:extLst>
          </p:cNvPr>
          <p:cNvGrpSpPr/>
          <p:nvPr/>
        </p:nvGrpSpPr>
        <p:grpSpPr>
          <a:xfrm>
            <a:off x="5336312" y="3062968"/>
            <a:ext cx="1344307" cy="1648515"/>
            <a:chOff x="-145174" y="4263516"/>
            <a:chExt cx="2743199" cy="31014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1E6969-EA1E-AB45-9BCC-DD956D55A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59364" t="56382" r="7418" b="4090"/>
            <a:stretch/>
          </p:blipFill>
          <p:spPr>
            <a:xfrm>
              <a:off x="-145174" y="4798742"/>
              <a:ext cx="2743199" cy="2566213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490809-5F4B-3D42-A6AC-6185F7576B6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2896" y="4263516"/>
              <a:ext cx="1562104" cy="6476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99302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C9AD6-42C8-B745-B82A-2B804810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308" y="844717"/>
            <a:ext cx="4977252" cy="4192626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dirty="0"/>
              <a:t>A wide swath is achieved using a rotating “pencil beam”</a:t>
            </a:r>
          </a:p>
          <a:p>
            <a:pPr>
              <a:buSzPct val="100000"/>
            </a:pPr>
            <a:r>
              <a:rPr lang="en-US" dirty="0"/>
              <a:t>Wind measurement as in traditional scatterometry; e.g., </a:t>
            </a:r>
            <a:r>
              <a:rPr lang="en-US" dirty="0" err="1"/>
              <a:t>QuikSCAT</a:t>
            </a:r>
            <a:endParaRPr lang="en-US" dirty="0"/>
          </a:p>
          <a:p>
            <a:pPr>
              <a:buSzPct val="100000"/>
            </a:pPr>
            <a:r>
              <a:rPr lang="en-US" dirty="0"/>
              <a:t>Velocity measurement from Doppler shifts from different look directions </a:t>
            </a:r>
          </a:p>
          <a:p>
            <a:pPr lvl="1">
              <a:buSzPct val="100000"/>
            </a:pPr>
            <a:r>
              <a:rPr lang="en-US" dirty="0"/>
              <a:t>Measurement principle similar to coastal HF-radar (or police radar guns)</a:t>
            </a:r>
          </a:p>
          <a:p>
            <a:pPr>
              <a:buSzPct val="100000"/>
            </a:pPr>
            <a:r>
              <a:rPr lang="en-US" dirty="0"/>
              <a:t>Both measurements are achieved with a single Ka-band radar instrument</a:t>
            </a:r>
          </a:p>
          <a:p>
            <a:pPr>
              <a:buSzPct val="100000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BA2ED-FE9B-E247-949B-964C9330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Doppler Scatterometry Principles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61405-38D3-ED47-ADFF-8BE6760B31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" y="950874"/>
            <a:ext cx="3926068" cy="34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6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4438-4BEC-5841-80CD-3D036A48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31" y="30875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Doppler </a:t>
            </a:r>
            <a:r>
              <a:rPr lang="en-US" sz="2000" dirty="0" err="1"/>
              <a:t>Scatterometry</a:t>
            </a:r>
            <a:r>
              <a:rPr lang="en-US" sz="2000" dirty="0"/>
              <a:t> Enables High-Resolution Measurements </a:t>
            </a:r>
            <a:br>
              <a:rPr lang="en-US" sz="2000" dirty="0"/>
            </a:br>
            <a:r>
              <a:rPr lang="en-US" sz="2000" dirty="0"/>
              <a:t>Over Large Areas not Feasible with Other Existing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AAE47-28EC-F246-BAA1-F9E6029A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40" y="1126060"/>
            <a:ext cx="3538003" cy="3218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E14A1-1484-0141-92A7-0B7DA3BFD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8" y="1126059"/>
            <a:ext cx="3538003" cy="3218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43619E-D3CC-2145-8640-80AB88E64860}"/>
              </a:ext>
            </a:extLst>
          </p:cNvPr>
          <p:cNvSpPr txBox="1"/>
          <p:nvPr/>
        </p:nvSpPr>
        <p:spPr>
          <a:xfrm>
            <a:off x="6596015" y="1536035"/>
            <a:ext cx="162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*Quick-look data not calibrated or optimally processed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042AE-2744-3447-9F30-EF86584BAE44}"/>
              </a:ext>
            </a:extLst>
          </p:cNvPr>
          <p:cNvSpPr txBox="1"/>
          <p:nvPr/>
        </p:nvSpPr>
        <p:spPr>
          <a:xfrm>
            <a:off x="2032347" y="1239724"/>
            <a:ext cx="2407050" cy="36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Ocean Surface Winds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85BA0-19A9-6A49-999A-0236B15618B1}"/>
              </a:ext>
            </a:extLst>
          </p:cNvPr>
          <p:cNvSpPr txBox="1"/>
          <p:nvPr/>
        </p:nvSpPr>
        <p:spPr>
          <a:xfrm>
            <a:off x="6144868" y="1224641"/>
            <a:ext cx="2407050" cy="3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-40" dirty="0">
                <a:solidFill>
                  <a:schemeClr val="bg1"/>
                </a:solidFill>
                <a:latin typeface="Arial Narrow" panose="020B0606020202030204" pitchFamily="34" charset="0"/>
              </a:rPr>
              <a:t>Ocean Surface Currents</a:t>
            </a:r>
          </a:p>
        </p:txBody>
      </p:sp>
    </p:spTree>
    <p:extLst>
      <p:ext uri="{BB962C8B-B14F-4D97-AF65-F5344CB8AC3E}">
        <p14:creationId xmlns:p14="http://schemas.microsoft.com/office/powerpoint/2010/main" val="270665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4899-D41D-8F49-8ACF-13F38D2F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gain:  Fine-scale currents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001C60-CF1B-B345-A864-1D44B0B2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6" y="1255441"/>
            <a:ext cx="3991977" cy="29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5F56A-5E49-E144-9C95-81EB683F79BC}"/>
              </a:ext>
            </a:extLst>
          </p:cNvPr>
          <p:cNvSpPr txBox="1"/>
          <p:nvPr/>
        </p:nvSpPr>
        <p:spPr>
          <a:xfrm>
            <a:off x="589547" y="4327921"/>
            <a:ext cx="3507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NOW:  </a:t>
            </a:r>
            <a:r>
              <a:rPr lang="en-US" dirty="0" err="1"/>
              <a:t>GlobCurrent</a:t>
            </a:r>
            <a:r>
              <a:rPr lang="en-US" dirty="0"/>
              <a:t> observational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km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sampling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4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4899-D41D-8F49-8ACF-13F38D2F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gain:  Fine-scale currents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146B6A-39A6-2E40-A45E-4B538602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71" y="1251284"/>
            <a:ext cx="3918911" cy="29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001C60-CF1B-B345-A864-1D44B0B2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6" y="1255441"/>
            <a:ext cx="3991977" cy="29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5F56A-5E49-E144-9C95-81EB683F79BC}"/>
              </a:ext>
            </a:extLst>
          </p:cNvPr>
          <p:cNvSpPr txBox="1"/>
          <p:nvPr/>
        </p:nvSpPr>
        <p:spPr>
          <a:xfrm>
            <a:off x="589547" y="4327921"/>
            <a:ext cx="3507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NOW:  </a:t>
            </a:r>
            <a:r>
              <a:rPr lang="en-US" dirty="0" err="1"/>
              <a:t>GlobCurrent</a:t>
            </a:r>
            <a:r>
              <a:rPr lang="en-US" dirty="0"/>
              <a:t> observational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km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sampling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30766-1B57-9F47-9BC8-41409D1D00C5}"/>
              </a:ext>
            </a:extLst>
          </p:cNvPr>
          <p:cNvSpPr txBox="1"/>
          <p:nvPr/>
        </p:nvSpPr>
        <p:spPr>
          <a:xfrm>
            <a:off x="4766970" y="4327920"/>
            <a:ext cx="42085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ODYSEA resolution  (</a:t>
            </a:r>
            <a:r>
              <a:rPr lang="en-US" dirty="0" err="1"/>
              <a:t>MITgcm</a:t>
            </a:r>
            <a:r>
              <a:rPr lang="en-US" dirty="0"/>
              <a:t> at 1/24°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km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Daily sampling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8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5773-A11F-CD43-9189-98EE221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gain:  Daily global wind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26027-B893-4942-8983-941550A30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7" y="1203158"/>
            <a:ext cx="4257143" cy="2538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DD7D1-8F22-1947-BD01-F0820387DDEC}"/>
              </a:ext>
            </a:extLst>
          </p:cNvPr>
          <p:cNvSpPr txBox="1"/>
          <p:nvPr/>
        </p:nvSpPr>
        <p:spPr>
          <a:xfrm>
            <a:off x="311700" y="4078705"/>
            <a:ext cx="17860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ASCAT coverage: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550 km swath;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km resolution</a:t>
            </a:r>
          </a:p>
        </p:txBody>
      </p:sp>
    </p:spTree>
    <p:extLst>
      <p:ext uri="{BB962C8B-B14F-4D97-AF65-F5344CB8AC3E}">
        <p14:creationId xmlns:p14="http://schemas.microsoft.com/office/powerpoint/2010/main" val="208074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5773-A11F-CD43-9189-98EE221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gain:  Daily global wind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26027-B893-4942-8983-941550A30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7" y="1203158"/>
            <a:ext cx="4257143" cy="2538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558347-D149-0445-A9E1-413B4822A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524" y="1203158"/>
            <a:ext cx="4257143" cy="2538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DD7D1-8F22-1947-BD01-F0820387DDEC}"/>
              </a:ext>
            </a:extLst>
          </p:cNvPr>
          <p:cNvSpPr txBox="1"/>
          <p:nvPr/>
        </p:nvSpPr>
        <p:spPr>
          <a:xfrm>
            <a:off x="311700" y="4078705"/>
            <a:ext cx="17860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ASCAT coverage: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550 km swath;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km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9F9BB-BBB7-B245-A40C-3F11BD9522CB}"/>
              </a:ext>
            </a:extLst>
          </p:cNvPr>
          <p:cNvSpPr txBox="1"/>
          <p:nvPr/>
        </p:nvSpPr>
        <p:spPr>
          <a:xfrm>
            <a:off x="4807500" y="4078705"/>
            <a:ext cx="40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ODYSEA coverage: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1700 km swath (more like </a:t>
            </a:r>
            <a:r>
              <a:rPr lang="en-US" dirty="0" err="1"/>
              <a:t>QuikScat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km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85744"/>
      </p:ext>
    </p:extLst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5061</TotalTime>
  <Words>1068</Words>
  <Application>Microsoft Macintosh PowerPoint</Application>
  <PresentationFormat>On-screen Show (16:9)</PresentationFormat>
  <Paragraphs>121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Narrow</vt:lpstr>
      <vt:lpstr>Proxima Nova</vt:lpstr>
      <vt:lpstr>Spearmint</vt:lpstr>
      <vt:lpstr>ODYSEA:  Ocean Dynamics and Surface Exchange with the Atmosphere:  Winds and currents satellite concept</vt:lpstr>
      <vt:lpstr>Earth System Explorer Program</vt:lpstr>
      <vt:lpstr>ODYSEA Overview</vt:lpstr>
      <vt:lpstr>Doppler Scatterometry Principles</vt:lpstr>
      <vt:lpstr>Doppler Scatterometry Enables High-Resolution Measurements  Over Large Areas not Feasible with Other Existing Sensors</vt:lpstr>
      <vt:lpstr>What we gain:  Fine-scale currents</vt:lpstr>
      <vt:lpstr>What we gain:  Fine-scale currents</vt:lpstr>
      <vt:lpstr>What we gain:  Daily global wind coverage</vt:lpstr>
      <vt:lpstr>What we gain:  Daily global wind coverage</vt:lpstr>
      <vt:lpstr>PowerPoint Presentation</vt:lpstr>
      <vt:lpstr>ODYSEA Mission Overview</vt:lpstr>
      <vt:lpstr>ODYSEA Science Questions  (working version)</vt:lpstr>
      <vt:lpstr>Science objectives:  1.  Coupled winds and currents</vt:lpstr>
      <vt:lpstr>Science objectives:  1.  Coupled winds and currents</vt:lpstr>
      <vt:lpstr>Coupled processes fuel atmospheric convection</vt:lpstr>
      <vt:lpstr>Science objectives:  2.  Ocean currents</vt:lpstr>
      <vt:lpstr>Science objective: 2.  Currents on the equator </vt:lpstr>
      <vt:lpstr>Is the upper ocean accelerating as stratification increases?</vt:lpstr>
      <vt:lpstr>Or seasonal sub-mesoscale dynamics govern velocity?</vt:lpstr>
      <vt:lpstr>Applications:  Better atmosphere and ocean predictions</vt:lpstr>
      <vt:lpstr>ODYSEA 1-day sample data products</vt:lpstr>
      <vt:lpstr>Join the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Surface Winds and Currents from Space: using models to optimize science and sampling strategies</dc:title>
  <dc:creator>Feldman, Sabrina M (US 8300)</dc:creator>
  <cp:lastModifiedBy>Gille, Sarah</cp:lastModifiedBy>
  <cp:revision>41</cp:revision>
  <dcterms:modified xsi:type="dcterms:W3CDTF">2022-09-01T04:20:25Z</dcterms:modified>
</cp:coreProperties>
</file>