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343" r:id="rId3"/>
    <p:sldId id="365" r:id="rId4"/>
    <p:sldId id="355" r:id="rId5"/>
    <p:sldId id="356" r:id="rId6"/>
    <p:sldId id="376" r:id="rId7"/>
    <p:sldId id="368" r:id="rId8"/>
    <p:sldId id="364" r:id="rId9"/>
    <p:sldId id="327" r:id="rId10"/>
    <p:sldId id="369" r:id="rId11"/>
    <p:sldId id="350" r:id="rId12"/>
    <p:sldId id="353" r:id="rId13"/>
    <p:sldId id="378" r:id="rId14"/>
    <p:sldId id="260" r:id="rId15"/>
    <p:sldId id="267" r:id="rId16"/>
    <p:sldId id="373" r:id="rId17"/>
    <p:sldId id="379" r:id="rId18"/>
    <p:sldId id="374" r:id="rId19"/>
    <p:sldId id="380" r:id="rId20"/>
    <p:sldId id="387" r:id="rId21"/>
    <p:sldId id="386" r:id="rId22"/>
    <p:sldId id="385" r:id="rId23"/>
    <p:sldId id="384" r:id="rId24"/>
    <p:sldId id="393" r:id="rId25"/>
    <p:sldId id="390" r:id="rId26"/>
    <p:sldId id="388" r:id="rId27"/>
    <p:sldId id="391" r:id="rId28"/>
    <p:sldId id="392" r:id="rId29"/>
    <p:sldId id="389" r:id="rId30"/>
    <p:sldId id="394" r:id="rId31"/>
    <p:sldId id="395" r:id="rId32"/>
    <p:sldId id="396" r:id="rId33"/>
    <p:sldId id="397" r:id="rId34"/>
    <p:sldId id="398" r:id="rId35"/>
    <p:sldId id="399" r:id="rId36"/>
    <p:sldId id="375" r:id="rId37"/>
    <p:sldId id="352" r:id="rId38"/>
    <p:sldId id="257" r:id="rId39"/>
    <p:sldId id="357" r:id="rId40"/>
    <p:sldId id="359" r:id="rId41"/>
    <p:sldId id="366" r:id="rId42"/>
    <p:sldId id="328" r:id="rId43"/>
    <p:sldId id="291" r:id="rId44"/>
    <p:sldId id="367" r:id="rId45"/>
    <p:sldId id="372" r:id="rId46"/>
    <p:sldId id="302" r:id="rId47"/>
    <p:sldId id="370" r:id="rId48"/>
    <p:sldId id="358" r:id="rId49"/>
    <p:sldId id="37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411A5B-B79C-CB4F-AFFA-379A4C101D64}">
          <p14:sldIdLst>
            <p14:sldId id="256"/>
            <p14:sldId id="343"/>
            <p14:sldId id="365"/>
            <p14:sldId id="355"/>
            <p14:sldId id="356"/>
            <p14:sldId id="376"/>
            <p14:sldId id="368"/>
            <p14:sldId id="364"/>
            <p14:sldId id="327"/>
            <p14:sldId id="369"/>
            <p14:sldId id="350"/>
            <p14:sldId id="353"/>
          </p14:sldIdLst>
        </p14:section>
        <p14:section name="methods" id="{6F25E0A0-E06F-224A-B4C0-EDB8B5D35640}">
          <p14:sldIdLst>
            <p14:sldId id="378"/>
            <p14:sldId id="260"/>
            <p14:sldId id="267"/>
            <p14:sldId id="373"/>
            <p14:sldId id="379"/>
          </p14:sldIdLst>
        </p14:section>
        <p14:section name="leaky eddy" id="{3433BF1B-47E1-DB49-A6D0-B3BAC85C2B60}">
          <p14:sldIdLst>
            <p14:sldId id="374"/>
            <p14:sldId id="380"/>
            <p14:sldId id="387"/>
            <p14:sldId id="386"/>
            <p14:sldId id="385"/>
            <p14:sldId id="384"/>
          </p14:sldIdLst>
        </p14:section>
        <p14:section name="coherent eddy" id="{DD5E7A87-6673-854B-82AD-84767AF54026}">
          <p14:sldIdLst>
            <p14:sldId id="393"/>
            <p14:sldId id="390"/>
            <p14:sldId id="388"/>
            <p14:sldId id="391"/>
            <p14:sldId id="392"/>
            <p14:sldId id="389"/>
          </p14:sldIdLst>
        </p14:section>
        <p14:section name="overlapping eddy" id="{D7AC99AB-DD83-B24B-A4EF-84AC9C99BCE5}">
          <p14:sldIdLst>
            <p14:sldId id="394"/>
            <p14:sldId id="395"/>
            <p14:sldId id="396"/>
            <p14:sldId id="397"/>
            <p14:sldId id="398"/>
            <p14:sldId id="399"/>
          </p14:sldIdLst>
        </p14:section>
        <p14:section name="methods pt2" id="{70971FAE-CB80-C444-8D84-6C25F5E16224}">
          <p14:sldIdLst>
            <p14:sldId id="375"/>
            <p14:sldId id="352"/>
          </p14:sldIdLst>
        </p14:section>
        <p14:section name="results" id="{D02C993D-42CD-674C-8796-49C8E54A01F3}">
          <p14:sldIdLst>
            <p14:sldId id="257"/>
            <p14:sldId id="357"/>
            <p14:sldId id="359"/>
            <p14:sldId id="366"/>
            <p14:sldId id="328"/>
            <p14:sldId id="291"/>
            <p14:sldId id="367"/>
            <p14:sldId id="372"/>
            <p14:sldId id="302"/>
            <p14:sldId id="370"/>
            <p14:sldId id="358"/>
            <p14:sldId id="3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ADD9"/>
    <a:srgbClr val="3C67B0"/>
    <a:srgbClr val="9FADD8"/>
    <a:srgbClr val="EE7425"/>
    <a:srgbClr val="008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8"/>
    <p:restoredTop sz="90986"/>
  </p:normalViewPr>
  <p:slideViewPr>
    <p:cSldViewPr snapToGrid="0" snapToObjects="1">
      <p:cViewPr varScale="1">
        <p:scale>
          <a:sx n="93" d="100"/>
          <a:sy n="93" d="100"/>
        </p:scale>
        <p:origin x="232" y="51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3C67B0"/>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3C67B0"/>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a:solidFill>
          <a:srgbClr val="3C67B0"/>
        </a:solidFill>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a:solidFill>
          <a:srgbClr val="3C67B0"/>
        </a:solidFill>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a:solidFill>
          <a:srgbClr val="3C67B0"/>
        </a:solidFill>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a:solidFill>
          <a:srgbClr val="3C67B0"/>
        </a:solidFill>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8"/>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3C67B0"/>
        </a:solidFill>
        <a:ln>
          <a:solidFill>
            <a:schemeClr val="accent1"/>
          </a:solidFill>
        </a:ln>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9FADD9"/>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3449FD-F40D-C047-8DCB-1833D1AC13B6}" type="doc">
      <dgm:prSet loTypeId="urn:microsoft.com/office/officeart/2005/8/layout/hChevron3" loCatId="" qsTypeId="urn:microsoft.com/office/officeart/2005/8/quickstyle/simple1" qsCatId="simple" csTypeId="urn:microsoft.com/office/officeart/2005/8/colors/accent1_3" csCatId="accent1" phldr="1"/>
      <dgm:spPr/>
    </dgm:pt>
    <dgm:pt modelId="{EF1D6ECE-24A5-3046-9F0B-66698D58F313}">
      <dgm:prSet phldrT="[Text]" custT="1"/>
      <dgm:spPr>
        <a:solidFill>
          <a:srgbClr val="9FADD9"/>
        </a:solidFill>
      </dgm:spPr>
      <dgm:t>
        <a:bodyPr/>
        <a:lstStyle/>
        <a:p>
          <a:pPr rtl="0"/>
          <a:r>
            <a:rPr lang="en-US" sz="1800" dirty="0"/>
            <a:t>Introduction</a:t>
          </a:r>
        </a:p>
      </dgm:t>
    </dgm:pt>
    <dgm:pt modelId="{1CA62A8B-7FA4-5D4D-B9B3-4B88026177B2}" type="parTrans" cxnId="{1537586C-83CB-5040-A376-6E5125E03CA0}">
      <dgm:prSet/>
      <dgm:spPr/>
      <dgm:t>
        <a:bodyPr/>
        <a:lstStyle/>
        <a:p>
          <a:endParaRPr lang="en-US" sz="2400"/>
        </a:p>
      </dgm:t>
    </dgm:pt>
    <dgm:pt modelId="{EFAD8399-0FA3-8041-BCB8-1B02B3DD057D}" type="sibTrans" cxnId="{1537586C-83CB-5040-A376-6E5125E03CA0}">
      <dgm:prSet/>
      <dgm:spPr/>
      <dgm:t>
        <a:bodyPr/>
        <a:lstStyle/>
        <a:p>
          <a:endParaRPr lang="en-US" sz="2400"/>
        </a:p>
      </dgm:t>
    </dgm:pt>
    <dgm:pt modelId="{D4CEBB8B-DD83-D845-B5C7-B9A26BCABFF8}">
      <dgm:prSet phldrT="[Text]" custT="1"/>
      <dgm:spPr>
        <a:solidFill>
          <a:srgbClr val="3C67B0"/>
        </a:solidFill>
      </dgm:spPr>
      <dgm:t>
        <a:bodyPr/>
        <a:lstStyle/>
        <a:p>
          <a:r>
            <a:rPr lang="en-US" sz="1800" dirty="0"/>
            <a:t>Hypotheses</a:t>
          </a:r>
        </a:p>
      </dgm:t>
    </dgm:pt>
    <dgm:pt modelId="{5BBE8570-3AEC-7E4D-8618-2E0270497FBB}" type="parTrans" cxnId="{DD546192-698E-FA4D-A294-D7DDF4BA9846}">
      <dgm:prSet/>
      <dgm:spPr/>
      <dgm:t>
        <a:bodyPr/>
        <a:lstStyle/>
        <a:p>
          <a:endParaRPr lang="en-US" sz="2400"/>
        </a:p>
      </dgm:t>
    </dgm:pt>
    <dgm:pt modelId="{454AA1CA-BFED-6648-A4F0-5EB0A3C5A9C6}" type="sibTrans" cxnId="{DD546192-698E-FA4D-A294-D7DDF4BA9846}">
      <dgm:prSet/>
      <dgm:spPr/>
      <dgm:t>
        <a:bodyPr/>
        <a:lstStyle/>
        <a:p>
          <a:endParaRPr lang="en-US" sz="2400"/>
        </a:p>
      </dgm:t>
    </dgm:pt>
    <dgm:pt modelId="{F03B7F86-E570-1147-A503-E154FCE4470A}">
      <dgm:prSet phldrT="[Text]" custT="1"/>
      <dgm:spPr>
        <a:solidFill>
          <a:srgbClr val="9FADD9"/>
        </a:solidFill>
      </dgm:spPr>
      <dgm:t>
        <a:bodyPr/>
        <a:lstStyle/>
        <a:p>
          <a:r>
            <a:rPr lang="en-US" sz="1800" dirty="0"/>
            <a:t>Methods</a:t>
          </a:r>
        </a:p>
      </dgm:t>
    </dgm:pt>
    <dgm:pt modelId="{5D454E69-6618-D34A-8CBD-3D68AA192AA8}" type="parTrans" cxnId="{886A332C-3B0A-E744-9831-AB5831B0980A}">
      <dgm:prSet/>
      <dgm:spPr/>
      <dgm:t>
        <a:bodyPr/>
        <a:lstStyle/>
        <a:p>
          <a:endParaRPr lang="en-US" sz="2400"/>
        </a:p>
      </dgm:t>
    </dgm:pt>
    <dgm:pt modelId="{BE1F5C5E-9BF2-B848-B4B0-3D1496CA2AB4}" type="sibTrans" cxnId="{886A332C-3B0A-E744-9831-AB5831B0980A}">
      <dgm:prSet/>
      <dgm:spPr/>
      <dgm:t>
        <a:bodyPr/>
        <a:lstStyle/>
        <a:p>
          <a:endParaRPr lang="en-US" sz="2400"/>
        </a:p>
      </dgm:t>
    </dgm:pt>
    <dgm:pt modelId="{D63D1186-CCEF-5A49-B070-281506F0980E}">
      <dgm:prSet phldrT="[Text]" custT="1"/>
      <dgm:spPr/>
      <dgm:t>
        <a:bodyPr/>
        <a:lstStyle/>
        <a:p>
          <a:r>
            <a:rPr lang="en-US" sz="1800" dirty="0"/>
            <a:t>Results</a:t>
          </a:r>
        </a:p>
      </dgm:t>
    </dgm:pt>
    <dgm:pt modelId="{4DD11971-5C88-E04D-8E48-F057D1C827E8}" type="parTrans" cxnId="{1B5C14BB-0C61-6143-910D-6F3A53F3EF3A}">
      <dgm:prSet/>
      <dgm:spPr/>
      <dgm:t>
        <a:bodyPr/>
        <a:lstStyle/>
        <a:p>
          <a:endParaRPr lang="en-US" sz="2400"/>
        </a:p>
      </dgm:t>
    </dgm:pt>
    <dgm:pt modelId="{85F2B1BF-6FCA-3B4F-B3C8-D98088BC6043}" type="sibTrans" cxnId="{1B5C14BB-0C61-6143-910D-6F3A53F3EF3A}">
      <dgm:prSet/>
      <dgm:spPr/>
      <dgm:t>
        <a:bodyPr/>
        <a:lstStyle/>
        <a:p>
          <a:endParaRPr lang="en-US" sz="2400"/>
        </a:p>
      </dgm:t>
    </dgm:pt>
    <dgm:pt modelId="{1D381DC6-6A15-8B40-9405-D2D209DE2F16}" type="pres">
      <dgm:prSet presAssocID="{D43449FD-F40D-C047-8DCB-1833D1AC13B6}" presName="Name0" presStyleCnt="0">
        <dgm:presLayoutVars>
          <dgm:dir/>
          <dgm:resizeHandles val="exact"/>
        </dgm:presLayoutVars>
      </dgm:prSet>
      <dgm:spPr/>
    </dgm:pt>
    <dgm:pt modelId="{CFDCA976-D71A-1448-BD07-4DA2FA93DE9E}" type="pres">
      <dgm:prSet presAssocID="{EF1D6ECE-24A5-3046-9F0B-66698D58F313}" presName="parTxOnly" presStyleLbl="node1" presStyleIdx="0" presStyleCnt="4">
        <dgm:presLayoutVars>
          <dgm:bulletEnabled val="1"/>
        </dgm:presLayoutVars>
      </dgm:prSet>
      <dgm:spPr/>
    </dgm:pt>
    <dgm:pt modelId="{8C9E6B55-250E-994A-BAC8-C5FD87E08FB0}" type="pres">
      <dgm:prSet presAssocID="{EFAD8399-0FA3-8041-BCB8-1B02B3DD057D}" presName="parSpace" presStyleCnt="0"/>
      <dgm:spPr/>
    </dgm:pt>
    <dgm:pt modelId="{1C98A0B8-0235-A84A-865B-6BBF94C978D6}" type="pres">
      <dgm:prSet presAssocID="{D4CEBB8B-DD83-D845-B5C7-B9A26BCABFF8}" presName="parTxOnly" presStyleLbl="node1" presStyleIdx="1" presStyleCnt="4">
        <dgm:presLayoutVars>
          <dgm:bulletEnabled val="1"/>
        </dgm:presLayoutVars>
      </dgm:prSet>
      <dgm:spPr/>
    </dgm:pt>
    <dgm:pt modelId="{676D6DBE-9BAA-1D40-A975-37FA25D8D5B1}" type="pres">
      <dgm:prSet presAssocID="{454AA1CA-BFED-6648-A4F0-5EB0A3C5A9C6}" presName="parSpace" presStyleCnt="0"/>
      <dgm:spPr/>
    </dgm:pt>
    <dgm:pt modelId="{0906F05B-F0D2-D945-B0D9-B18374BC4281}" type="pres">
      <dgm:prSet presAssocID="{F03B7F86-E570-1147-A503-E154FCE4470A}" presName="parTxOnly" presStyleLbl="node1" presStyleIdx="2" presStyleCnt="4">
        <dgm:presLayoutVars>
          <dgm:bulletEnabled val="1"/>
        </dgm:presLayoutVars>
      </dgm:prSet>
      <dgm:spPr/>
    </dgm:pt>
    <dgm:pt modelId="{361BE201-7034-2345-BA55-97F9DFD8AD44}" type="pres">
      <dgm:prSet presAssocID="{BE1F5C5E-9BF2-B848-B4B0-3D1496CA2AB4}" presName="parSpace" presStyleCnt="0"/>
      <dgm:spPr/>
    </dgm:pt>
    <dgm:pt modelId="{C12432AA-AB16-F84A-99FB-B9AD388B25FD}" type="pres">
      <dgm:prSet presAssocID="{D63D1186-CCEF-5A49-B070-281506F0980E}" presName="parTxOnly" presStyleLbl="node1" presStyleIdx="3" presStyleCnt="4">
        <dgm:presLayoutVars>
          <dgm:bulletEnabled val="1"/>
        </dgm:presLayoutVars>
      </dgm:prSet>
      <dgm:spPr/>
    </dgm:pt>
  </dgm:ptLst>
  <dgm:cxnLst>
    <dgm:cxn modelId="{A85AAA20-2D64-2A44-828C-22842F92F03D}" type="presOf" srcId="{D4CEBB8B-DD83-D845-B5C7-B9A26BCABFF8}" destId="{1C98A0B8-0235-A84A-865B-6BBF94C978D6}" srcOrd="0" destOrd="0" presId="urn:microsoft.com/office/officeart/2005/8/layout/hChevron3"/>
    <dgm:cxn modelId="{886A332C-3B0A-E744-9831-AB5831B0980A}" srcId="{D43449FD-F40D-C047-8DCB-1833D1AC13B6}" destId="{F03B7F86-E570-1147-A503-E154FCE4470A}" srcOrd="2" destOrd="0" parTransId="{5D454E69-6618-D34A-8CBD-3D68AA192AA8}" sibTransId="{BE1F5C5E-9BF2-B848-B4B0-3D1496CA2AB4}"/>
    <dgm:cxn modelId="{A5C52938-14B6-794C-9BBF-237C083E8709}" type="presOf" srcId="{D63D1186-CCEF-5A49-B070-281506F0980E}" destId="{C12432AA-AB16-F84A-99FB-B9AD388B25FD}" srcOrd="0" destOrd="0" presId="urn:microsoft.com/office/officeart/2005/8/layout/hChevron3"/>
    <dgm:cxn modelId="{1537586C-83CB-5040-A376-6E5125E03CA0}" srcId="{D43449FD-F40D-C047-8DCB-1833D1AC13B6}" destId="{EF1D6ECE-24A5-3046-9F0B-66698D58F313}" srcOrd="0" destOrd="0" parTransId="{1CA62A8B-7FA4-5D4D-B9B3-4B88026177B2}" sibTransId="{EFAD8399-0FA3-8041-BCB8-1B02B3DD057D}"/>
    <dgm:cxn modelId="{87759A6E-B878-5F4A-94FB-529864E3CCE4}" type="presOf" srcId="{D43449FD-F40D-C047-8DCB-1833D1AC13B6}" destId="{1D381DC6-6A15-8B40-9405-D2D209DE2F16}" srcOrd="0" destOrd="0" presId="urn:microsoft.com/office/officeart/2005/8/layout/hChevron3"/>
    <dgm:cxn modelId="{DD546192-698E-FA4D-A294-D7DDF4BA9846}" srcId="{D43449FD-F40D-C047-8DCB-1833D1AC13B6}" destId="{D4CEBB8B-DD83-D845-B5C7-B9A26BCABFF8}" srcOrd="1" destOrd="0" parTransId="{5BBE8570-3AEC-7E4D-8618-2E0270497FBB}" sibTransId="{454AA1CA-BFED-6648-A4F0-5EB0A3C5A9C6}"/>
    <dgm:cxn modelId="{1B5C14BB-0C61-6143-910D-6F3A53F3EF3A}" srcId="{D43449FD-F40D-C047-8DCB-1833D1AC13B6}" destId="{D63D1186-CCEF-5A49-B070-281506F0980E}" srcOrd="3" destOrd="0" parTransId="{4DD11971-5C88-E04D-8E48-F057D1C827E8}" sibTransId="{85F2B1BF-6FCA-3B4F-B3C8-D98088BC6043}"/>
    <dgm:cxn modelId="{479FEBCD-FC6A-0C45-AECB-CD6D25D42CB7}" type="presOf" srcId="{EF1D6ECE-24A5-3046-9F0B-66698D58F313}" destId="{CFDCA976-D71A-1448-BD07-4DA2FA93DE9E}" srcOrd="0" destOrd="0" presId="urn:microsoft.com/office/officeart/2005/8/layout/hChevron3"/>
    <dgm:cxn modelId="{547CF1E7-D5F4-034B-8722-4011EF497980}" type="presOf" srcId="{F03B7F86-E570-1147-A503-E154FCE4470A}" destId="{0906F05B-F0D2-D945-B0D9-B18374BC4281}" srcOrd="0" destOrd="0" presId="urn:microsoft.com/office/officeart/2005/8/layout/hChevron3"/>
    <dgm:cxn modelId="{B3944874-3D8A-7E46-BFC6-4FDBBDB0DC45}" type="presParOf" srcId="{1D381DC6-6A15-8B40-9405-D2D209DE2F16}" destId="{CFDCA976-D71A-1448-BD07-4DA2FA93DE9E}" srcOrd="0" destOrd="0" presId="urn:microsoft.com/office/officeart/2005/8/layout/hChevron3"/>
    <dgm:cxn modelId="{42C458C5-1938-8941-8AA3-A1EB366293EF}" type="presParOf" srcId="{1D381DC6-6A15-8B40-9405-D2D209DE2F16}" destId="{8C9E6B55-250E-994A-BAC8-C5FD87E08FB0}" srcOrd="1" destOrd="0" presId="urn:microsoft.com/office/officeart/2005/8/layout/hChevron3"/>
    <dgm:cxn modelId="{8AE3703D-039D-3D44-B103-3E9195AA87F2}" type="presParOf" srcId="{1D381DC6-6A15-8B40-9405-D2D209DE2F16}" destId="{1C98A0B8-0235-A84A-865B-6BBF94C978D6}" srcOrd="2" destOrd="0" presId="urn:microsoft.com/office/officeart/2005/8/layout/hChevron3"/>
    <dgm:cxn modelId="{6B39D6AE-C448-8249-B051-42554884EE7B}" type="presParOf" srcId="{1D381DC6-6A15-8B40-9405-D2D209DE2F16}" destId="{676D6DBE-9BAA-1D40-A975-37FA25D8D5B1}" srcOrd="3" destOrd="0" presId="urn:microsoft.com/office/officeart/2005/8/layout/hChevron3"/>
    <dgm:cxn modelId="{FA69A2F1-67B4-A24F-B175-A4FF6E473792}" type="presParOf" srcId="{1D381DC6-6A15-8B40-9405-D2D209DE2F16}" destId="{0906F05B-F0D2-D945-B0D9-B18374BC4281}" srcOrd="4" destOrd="0" presId="urn:microsoft.com/office/officeart/2005/8/layout/hChevron3"/>
    <dgm:cxn modelId="{05AAC009-132A-5149-B27B-0E9D694E3BE8}" type="presParOf" srcId="{1D381DC6-6A15-8B40-9405-D2D209DE2F16}" destId="{361BE201-7034-2345-BA55-97F9DFD8AD44}" srcOrd="5" destOrd="0" presId="urn:microsoft.com/office/officeart/2005/8/layout/hChevron3"/>
    <dgm:cxn modelId="{92CBBB98-283C-414E-B0D8-CAE7BB517F2C}" type="presParOf" srcId="{1D381DC6-6A15-8B40-9405-D2D209DE2F16}" destId="{C12432AA-AB16-F84A-99FB-B9AD388B25FD}" srcOrd="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3C67B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A976-D71A-1448-BD07-4DA2FA93DE9E}">
      <dsp:nvSpPr>
        <dsp:cNvPr id="0" name=""/>
        <dsp:cNvSpPr/>
      </dsp:nvSpPr>
      <dsp:spPr>
        <a:xfrm>
          <a:off x="3571" y="0"/>
          <a:ext cx="3583781" cy="304030"/>
        </a:xfrm>
        <a:prstGeom prst="homePlate">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t>Introduction</a:t>
          </a:r>
        </a:p>
      </dsp:txBody>
      <dsp:txXfrm>
        <a:off x="3571" y="0"/>
        <a:ext cx="3507774" cy="304030"/>
      </dsp:txXfrm>
    </dsp:sp>
    <dsp:sp modelId="{1C98A0B8-0235-A84A-865B-6BBF94C978D6}">
      <dsp:nvSpPr>
        <dsp:cNvPr id="0" name=""/>
        <dsp:cNvSpPr/>
      </dsp:nvSpPr>
      <dsp:spPr>
        <a:xfrm>
          <a:off x="2870596" y="0"/>
          <a:ext cx="3583781" cy="304030"/>
        </a:xfrm>
        <a:prstGeom prst="chevron">
          <a:avLst/>
        </a:prstGeom>
        <a:solidFill>
          <a:srgbClr val="3C6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Hypotheses</a:t>
          </a:r>
        </a:p>
      </dsp:txBody>
      <dsp:txXfrm>
        <a:off x="3022611" y="0"/>
        <a:ext cx="3279751" cy="304030"/>
      </dsp:txXfrm>
    </dsp:sp>
    <dsp:sp modelId="{0906F05B-F0D2-D945-B0D9-B18374BC4281}">
      <dsp:nvSpPr>
        <dsp:cNvPr id="0" name=""/>
        <dsp:cNvSpPr/>
      </dsp:nvSpPr>
      <dsp:spPr>
        <a:xfrm>
          <a:off x="5737621" y="0"/>
          <a:ext cx="3583781" cy="304030"/>
        </a:xfrm>
        <a:prstGeom prst="chevron">
          <a:avLst/>
        </a:prstGeom>
        <a:solidFill>
          <a:srgbClr val="9FAD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Methods</a:t>
          </a:r>
        </a:p>
      </dsp:txBody>
      <dsp:txXfrm>
        <a:off x="5889636" y="0"/>
        <a:ext cx="3279751" cy="304030"/>
      </dsp:txXfrm>
    </dsp:sp>
    <dsp:sp modelId="{C12432AA-AB16-F84A-99FB-B9AD388B25FD}">
      <dsp:nvSpPr>
        <dsp:cNvPr id="0" name=""/>
        <dsp:cNvSpPr/>
      </dsp:nvSpPr>
      <dsp:spPr>
        <a:xfrm>
          <a:off x="8604646" y="0"/>
          <a:ext cx="3583781" cy="304030"/>
        </a:xfrm>
        <a:prstGeom prst="chevron">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Results</a:t>
          </a:r>
        </a:p>
      </dsp:txBody>
      <dsp:txXfrm>
        <a:off x="8756661" y="0"/>
        <a:ext cx="3279751" cy="30403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90E1F-B152-004C-A0FB-BAB86E5466EC}" type="datetimeFigureOut">
              <a:rPr lang="en-US" smtClean="0"/>
              <a:t>8/30/22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7B548-10DE-314B-840E-93D9121C7F8E}" type="slidenum">
              <a:rPr lang="en-US" smtClean="0"/>
              <a:t>‹#›</a:t>
            </a:fld>
            <a:endParaRPr lang="en-US"/>
          </a:p>
        </p:txBody>
      </p:sp>
    </p:spTree>
    <p:extLst>
      <p:ext uri="{BB962C8B-B14F-4D97-AF65-F5344CB8AC3E}">
        <p14:creationId xmlns:p14="http://schemas.microsoft.com/office/powerpoint/2010/main" val="2430558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16/j.ocemod.2018.07.00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1</a:t>
            </a:fld>
            <a:endParaRPr lang="en-US"/>
          </a:p>
        </p:txBody>
      </p:sp>
    </p:spTree>
    <p:extLst>
      <p:ext uri="{BB962C8B-B14F-4D97-AF65-F5344CB8AC3E}">
        <p14:creationId xmlns:p14="http://schemas.microsoft.com/office/powerpoint/2010/main" val="58452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phys.org</a:t>
            </a:r>
            <a:r>
              <a:rPr lang="en-US" dirty="0"/>
              <a:t>/news/2017-11-southern-ocean-massive-bloom-tiny.html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Motivation</a:t>
            </a:r>
            <a:r>
              <a:rPr lang="en-US" dirty="0"/>
              <a:t>: The phytoplankton response to eddies is currently unpredictable and poorly understood. For example, we observe blooms in some eddies but not others, or certain phytoplankton groups are found in some but not others. One reason for this is that eddies are complex structures that vary in their physical characteristics such as orientation (cyclonic vs anticyclonic), area, amplitude, or longevity. Coherency is a measure of the trapping ability of eddies, another characteristic that varies across eddies and is largely unexplored from a biological perspective.</a:t>
            </a:r>
          </a:p>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10</a:t>
            </a:fld>
            <a:endParaRPr lang="en-US"/>
          </a:p>
        </p:txBody>
      </p:sp>
    </p:spTree>
    <p:extLst>
      <p:ext uri="{BB962C8B-B14F-4D97-AF65-F5344CB8AC3E}">
        <p14:creationId xmlns:p14="http://schemas.microsoft.com/office/powerpoint/2010/main" val="324305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12</a:t>
            </a:fld>
            <a:endParaRPr lang="en-US"/>
          </a:p>
        </p:txBody>
      </p:sp>
    </p:spTree>
    <p:extLst>
      <p:ext uri="{BB962C8B-B14F-4D97-AF65-F5344CB8AC3E}">
        <p14:creationId xmlns:p14="http://schemas.microsoft.com/office/powerpoint/2010/main" val="267113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Relevant LAVD Literature ~~</a:t>
            </a:r>
          </a:p>
          <a:p>
            <a:endParaRPr lang="en-US" dirty="0"/>
          </a:p>
          <a:p>
            <a:r>
              <a:rPr lang="en-US" dirty="0"/>
              <a:t>Haller et al., 2016: https://</a:t>
            </a:r>
            <a:r>
              <a:rPr lang="en-US" dirty="0" err="1"/>
              <a:t>doi.org</a:t>
            </a:r>
            <a:r>
              <a:rPr lang="en-US" dirty="0"/>
              <a:t>/10.1017/jfm.2016.151</a:t>
            </a:r>
          </a:p>
          <a:p>
            <a:r>
              <a:rPr lang="en-US" dirty="0"/>
              <a:t>Tarshish et al., 2018: </a:t>
            </a:r>
            <a:r>
              <a:rPr lang="en-US" sz="1200" b="0" i="0" u="none" strike="noStrike" kern="1200" dirty="0">
                <a:solidFill>
                  <a:schemeClr val="tx1"/>
                </a:solidFill>
                <a:effectLst/>
                <a:latin typeface="+mn-lt"/>
                <a:ea typeface="+mn-ea"/>
                <a:cs typeface="+mn-cs"/>
                <a:hlinkClick r:id="rId3" tooltip="Persistent link using digital object identifier"/>
              </a:rPr>
              <a:t>https://doi.org/10.1016/j.ocemod.2018.07.001</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Abernathy and Haller, 2018: https://</a:t>
            </a:r>
            <a:r>
              <a:rPr lang="en-US" dirty="0" err="1"/>
              <a:t>doi.org</a:t>
            </a:r>
            <a:r>
              <a:rPr lang="en-US" dirty="0"/>
              <a:t>/10.1175/JPO-D-17-0102.1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Sinha et al., 2019: https://</a:t>
            </a:r>
            <a:r>
              <a:rPr lang="en-US" dirty="0" err="1"/>
              <a:t>doi.org</a:t>
            </a:r>
            <a:r>
              <a:rPr lang="en-US" dirty="0"/>
              <a:t>/10.1029/2018MS001508</a:t>
            </a:r>
          </a:p>
          <a:p>
            <a:r>
              <a:rPr lang="en-US" dirty="0"/>
              <a:t>Liu et al., 2019: https://</a:t>
            </a:r>
            <a:r>
              <a:rPr lang="en-US" dirty="0" err="1"/>
              <a:t>doi.org</a:t>
            </a:r>
            <a:r>
              <a:rPr lang="en-US" dirty="0"/>
              <a:t>/10.1029/2019JC015576</a:t>
            </a:r>
          </a:p>
          <a:p>
            <a:r>
              <a:rPr lang="en-US" dirty="0"/>
              <a:t>He et al. 2020: https://</a:t>
            </a:r>
            <a:r>
              <a:rPr lang="en-US" dirty="0" err="1"/>
              <a:t>doi.org</a:t>
            </a:r>
            <a:r>
              <a:rPr lang="en-US" dirty="0"/>
              <a:t>/10.1007/s00343-021-0392-7</a:t>
            </a:r>
          </a:p>
        </p:txBody>
      </p:sp>
      <p:sp>
        <p:nvSpPr>
          <p:cNvPr id="4" name="Slide Number Placeholder 3"/>
          <p:cNvSpPr>
            <a:spLocks noGrp="1"/>
          </p:cNvSpPr>
          <p:nvPr>
            <p:ph type="sldNum" sz="quarter" idx="5"/>
          </p:nvPr>
        </p:nvSpPr>
        <p:spPr/>
        <p:txBody>
          <a:bodyPr/>
          <a:lstStyle/>
          <a:p>
            <a:fld id="{CD87B548-10DE-314B-840E-93D9121C7F8E}" type="slidenum">
              <a:rPr lang="en-US" smtClean="0"/>
              <a:t>14</a:t>
            </a:fld>
            <a:endParaRPr lang="en-US"/>
          </a:p>
        </p:txBody>
      </p:sp>
    </p:spTree>
    <p:extLst>
      <p:ext uri="{BB962C8B-B14F-4D97-AF65-F5344CB8AC3E}">
        <p14:creationId xmlns:p14="http://schemas.microsoft.com/office/powerpoint/2010/main" val="262279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Coherent eddy identification from an LAVD field is analogous to Eulerian eddy identification with a SLA field.</a:t>
            </a:r>
          </a:p>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16</a:t>
            </a:fld>
            <a:endParaRPr lang="en-US"/>
          </a:p>
        </p:txBody>
      </p:sp>
    </p:spTree>
    <p:extLst>
      <p:ext uri="{BB962C8B-B14F-4D97-AF65-F5344CB8AC3E}">
        <p14:creationId xmlns:p14="http://schemas.microsoft.com/office/powerpoint/2010/main" val="41088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17</a:t>
            </a:fld>
            <a:endParaRPr lang="en-US"/>
          </a:p>
        </p:txBody>
      </p:sp>
    </p:spTree>
    <p:extLst>
      <p:ext uri="{BB962C8B-B14F-4D97-AF65-F5344CB8AC3E}">
        <p14:creationId xmlns:p14="http://schemas.microsoft.com/office/powerpoint/2010/main" val="3976407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Sometimes coherent eddies are detected in the SLA later in the eddy’s lifetime, or these coherent structures are part of a decaying eddy that once had a SLA signature</a:t>
            </a:r>
          </a:p>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18</a:t>
            </a:fld>
            <a:endParaRPr lang="en-US"/>
          </a:p>
        </p:txBody>
      </p:sp>
    </p:spTree>
    <p:extLst>
      <p:ext uri="{BB962C8B-B14F-4D97-AF65-F5344CB8AC3E}">
        <p14:creationId xmlns:p14="http://schemas.microsoft.com/office/powerpoint/2010/main" val="60873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24</a:t>
            </a:fld>
            <a:endParaRPr lang="en-US"/>
          </a:p>
        </p:txBody>
      </p:sp>
    </p:spTree>
    <p:extLst>
      <p:ext uri="{BB962C8B-B14F-4D97-AF65-F5344CB8AC3E}">
        <p14:creationId xmlns:p14="http://schemas.microsoft.com/office/powerpoint/2010/main" val="2762294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30</a:t>
            </a:fld>
            <a:endParaRPr lang="en-US"/>
          </a:p>
        </p:txBody>
      </p:sp>
    </p:spTree>
    <p:extLst>
      <p:ext uri="{BB962C8B-B14F-4D97-AF65-F5344CB8AC3E}">
        <p14:creationId xmlns:p14="http://schemas.microsoft.com/office/powerpoint/2010/main" val="337161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37</a:t>
            </a:fld>
            <a:endParaRPr lang="en-US"/>
          </a:p>
        </p:txBody>
      </p:sp>
    </p:spTree>
    <p:extLst>
      <p:ext uri="{BB962C8B-B14F-4D97-AF65-F5344CB8AC3E}">
        <p14:creationId xmlns:p14="http://schemas.microsoft.com/office/powerpoint/2010/main" val="167799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a:t>
            </a:r>
            <a:r>
              <a:rPr lang="en-US" dirty="0"/>
              <a:t>: We are exploring the option of switching the </a:t>
            </a:r>
            <a:r>
              <a:rPr lang="en-US" dirty="0" err="1"/>
              <a:t>chl</a:t>
            </a:r>
            <a:r>
              <a:rPr lang="en-US" dirty="0"/>
              <a:t> product we are using for this project to the cloud free CMEMS L4 Global Ocean Chlorophyll (https://</a:t>
            </a:r>
            <a:r>
              <a:rPr lang="en-US" dirty="0" err="1"/>
              <a:t>resources.marine.copernicus.eu</a:t>
            </a:r>
            <a:r>
              <a:rPr lang="en-US" dirty="0"/>
              <a:t>/product-detail/OCEANCOLOUR_GLO_CHL_L4_REP_OBSERVATIONS_009_082/INFORMATION)</a:t>
            </a:r>
          </a:p>
        </p:txBody>
      </p:sp>
      <p:sp>
        <p:nvSpPr>
          <p:cNvPr id="4" name="Slide Number Placeholder 3"/>
          <p:cNvSpPr>
            <a:spLocks noGrp="1"/>
          </p:cNvSpPr>
          <p:nvPr>
            <p:ph type="sldNum" sz="quarter" idx="5"/>
          </p:nvPr>
        </p:nvSpPr>
        <p:spPr/>
        <p:txBody>
          <a:bodyPr/>
          <a:lstStyle/>
          <a:p>
            <a:fld id="{CD87B548-10DE-314B-840E-93D9121C7F8E}" type="slidenum">
              <a:rPr lang="en-US" smtClean="0"/>
              <a:t>38</a:t>
            </a:fld>
            <a:endParaRPr lang="en-US"/>
          </a:p>
        </p:txBody>
      </p:sp>
    </p:spTree>
    <p:extLst>
      <p:ext uri="{BB962C8B-B14F-4D97-AF65-F5344CB8AC3E}">
        <p14:creationId xmlns:p14="http://schemas.microsoft.com/office/powerpoint/2010/main" val="120303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7B548-10DE-314B-840E-93D9121C7F8E}" type="slidenum">
              <a:rPr lang="en-US" smtClean="0"/>
              <a:t>2</a:t>
            </a:fld>
            <a:endParaRPr lang="en-US"/>
          </a:p>
        </p:txBody>
      </p:sp>
    </p:spTree>
    <p:extLst>
      <p:ext uri="{BB962C8B-B14F-4D97-AF65-F5344CB8AC3E}">
        <p14:creationId xmlns:p14="http://schemas.microsoft.com/office/powerpoint/2010/main" val="862485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Samples collected were from surface waters from the Underway system</a:t>
            </a:r>
          </a:p>
        </p:txBody>
      </p:sp>
      <p:sp>
        <p:nvSpPr>
          <p:cNvPr id="4" name="Slide Number Placeholder 3"/>
          <p:cNvSpPr>
            <a:spLocks noGrp="1"/>
          </p:cNvSpPr>
          <p:nvPr>
            <p:ph type="sldNum" sz="quarter" idx="5"/>
          </p:nvPr>
        </p:nvSpPr>
        <p:spPr/>
        <p:txBody>
          <a:bodyPr/>
          <a:lstStyle/>
          <a:p>
            <a:fld id="{CD87B548-10DE-314B-840E-93D9121C7F8E}" type="slidenum">
              <a:rPr lang="en-US" smtClean="0"/>
              <a:t>42</a:t>
            </a:fld>
            <a:endParaRPr lang="en-US"/>
          </a:p>
        </p:txBody>
      </p:sp>
    </p:spTree>
    <p:extLst>
      <p:ext uri="{BB962C8B-B14F-4D97-AF65-F5344CB8AC3E}">
        <p14:creationId xmlns:p14="http://schemas.microsoft.com/office/powerpoint/2010/main" val="2005301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9890B5-84CB-6C47-87F1-5E57B9140C9A}" type="slidenum">
              <a:rPr lang="en-US" smtClean="0"/>
              <a:t>46</a:t>
            </a:fld>
            <a:endParaRPr lang="en-US"/>
          </a:p>
        </p:txBody>
      </p:sp>
    </p:spTree>
    <p:extLst>
      <p:ext uri="{BB962C8B-B14F-4D97-AF65-F5344CB8AC3E}">
        <p14:creationId xmlns:p14="http://schemas.microsoft.com/office/powerpoint/2010/main" val="214867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fishingbooker.com</a:t>
            </a:r>
            <a:r>
              <a:rPr lang="en-US" dirty="0"/>
              <a:t>/blog/which-</a:t>
            </a:r>
            <a:r>
              <a:rPr lang="en-US" dirty="0" err="1"/>
              <a:t>hawaiian</a:t>
            </a:r>
            <a:r>
              <a:rPr lang="en-US" dirty="0"/>
              <a:t>-island-is-the-best-for-you/</a:t>
            </a:r>
          </a:p>
        </p:txBody>
      </p:sp>
      <p:sp>
        <p:nvSpPr>
          <p:cNvPr id="4" name="Slide Number Placeholder 3"/>
          <p:cNvSpPr>
            <a:spLocks noGrp="1"/>
          </p:cNvSpPr>
          <p:nvPr>
            <p:ph type="sldNum" sz="quarter" idx="5"/>
          </p:nvPr>
        </p:nvSpPr>
        <p:spPr/>
        <p:txBody>
          <a:bodyPr/>
          <a:lstStyle/>
          <a:p>
            <a:fld id="{CD87B548-10DE-314B-840E-93D9121C7F8E}" type="slidenum">
              <a:rPr lang="en-US" smtClean="0"/>
              <a:t>48</a:t>
            </a:fld>
            <a:endParaRPr lang="en-US"/>
          </a:p>
        </p:txBody>
      </p:sp>
    </p:spTree>
    <p:extLst>
      <p:ext uri="{BB962C8B-B14F-4D97-AF65-F5344CB8AC3E}">
        <p14:creationId xmlns:p14="http://schemas.microsoft.com/office/powerpoint/2010/main" val="36115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1 overlay: https://</a:t>
            </a:r>
            <a:r>
              <a:rPr lang="en-US" dirty="0" err="1"/>
              <a:t>youtu.be</a:t>
            </a:r>
            <a:r>
              <a:rPr lang="en-US" dirty="0"/>
              <a:t>/c-oq_14TKjo (</a:t>
            </a:r>
            <a:r>
              <a:rPr lang="en-US" dirty="0" err="1"/>
              <a:t>MITgcm</a:t>
            </a:r>
            <a:r>
              <a:rPr lang="en-US" dirty="0"/>
              <a:t>)</a:t>
            </a:r>
          </a:p>
          <a:p>
            <a:endParaRPr lang="en-US" dirty="0"/>
          </a:p>
          <a:p>
            <a:r>
              <a:rPr lang="en-US" dirty="0"/>
              <a:t>Figure 2: </a:t>
            </a:r>
          </a:p>
          <a:p>
            <a:pPr marL="171450" indent="-171450">
              <a:buFont typeface="Arial" panose="020B0604020202020204" pitchFamily="34" charset="0"/>
              <a:buChar char="•"/>
            </a:pPr>
            <a:r>
              <a:rPr lang="en-US" dirty="0"/>
              <a:t>Dynamic topography contour map of the North Pacific surface water in </a:t>
            </a:r>
            <a:r>
              <a:rPr lang="en-US" dirty="0" err="1"/>
              <a:t>dyn</a:t>
            </a:r>
            <a:r>
              <a:rPr lang="en-US" dirty="0"/>
              <a:t>-cm relative to 1000dbar based on historical shipboard observations</a:t>
            </a:r>
          </a:p>
          <a:p>
            <a:pPr marL="171450" indent="-171450">
              <a:buFont typeface="Arial" panose="020B0604020202020204" pitchFamily="34" charset="0"/>
              <a:buChar char="•"/>
            </a:pPr>
            <a:r>
              <a:rPr lang="en-US" dirty="0"/>
              <a:t>Cutout is the satellite-based SSH anomalies in summer 2016</a:t>
            </a:r>
          </a:p>
          <a:p>
            <a:endParaRPr lang="en-US" dirty="0"/>
          </a:p>
        </p:txBody>
      </p:sp>
      <p:sp>
        <p:nvSpPr>
          <p:cNvPr id="4" name="Slide Number Placeholder 3"/>
          <p:cNvSpPr>
            <a:spLocks noGrp="1"/>
          </p:cNvSpPr>
          <p:nvPr>
            <p:ph type="sldNum" sz="quarter" idx="5"/>
          </p:nvPr>
        </p:nvSpPr>
        <p:spPr/>
        <p:txBody>
          <a:bodyPr/>
          <a:lstStyle/>
          <a:p>
            <a:fld id="{44834316-3D03-3643-BD13-F6A74B33F360}" type="slidenum">
              <a:rPr lang="en-US" smtClean="0"/>
              <a:t>3</a:t>
            </a:fld>
            <a:endParaRPr lang="en-US"/>
          </a:p>
        </p:txBody>
      </p:sp>
    </p:spTree>
    <p:extLst>
      <p:ext uri="{BB962C8B-B14F-4D97-AF65-F5344CB8AC3E}">
        <p14:creationId xmlns:p14="http://schemas.microsoft.com/office/powerpoint/2010/main" val="10333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1 overlay: https://</a:t>
            </a:r>
            <a:r>
              <a:rPr lang="en-US" dirty="0" err="1"/>
              <a:t>youtu.be</a:t>
            </a:r>
            <a:r>
              <a:rPr lang="en-US" dirty="0"/>
              <a:t>/c-oq_14TKjo (</a:t>
            </a:r>
            <a:r>
              <a:rPr lang="en-US" dirty="0" err="1"/>
              <a:t>MITgcm</a:t>
            </a:r>
            <a:r>
              <a:rPr lang="en-US" dirty="0"/>
              <a:t>)</a:t>
            </a:r>
          </a:p>
          <a:p>
            <a:endParaRPr lang="en-US" dirty="0"/>
          </a:p>
          <a:p>
            <a:r>
              <a:rPr lang="en-US" dirty="0"/>
              <a:t>Figure 2: </a:t>
            </a:r>
          </a:p>
          <a:p>
            <a:pPr marL="171450" indent="-171450">
              <a:buFont typeface="Arial" panose="020B0604020202020204" pitchFamily="34" charset="0"/>
              <a:buChar char="•"/>
            </a:pPr>
            <a:r>
              <a:rPr lang="en-US" dirty="0"/>
              <a:t>Dynamic topography contour map of the North Pacific surface water in </a:t>
            </a:r>
            <a:r>
              <a:rPr lang="en-US" dirty="0" err="1"/>
              <a:t>dyn</a:t>
            </a:r>
            <a:r>
              <a:rPr lang="en-US" dirty="0"/>
              <a:t>-cm relative to 1000dbar based on historical shipboard observations</a:t>
            </a:r>
          </a:p>
          <a:p>
            <a:pPr marL="171450" indent="-171450">
              <a:buFont typeface="Arial" panose="020B0604020202020204" pitchFamily="34" charset="0"/>
              <a:buChar char="•"/>
            </a:pPr>
            <a:r>
              <a:rPr lang="en-US" dirty="0"/>
              <a:t>Cutout is the satellite-based SSH anomalies in summer 2016</a:t>
            </a:r>
          </a:p>
          <a:p>
            <a:endParaRPr lang="en-US" dirty="0"/>
          </a:p>
        </p:txBody>
      </p:sp>
      <p:sp>
        <p:nvSpPr>
          <p:cNvPr id="4" name="Slide Number Placeholder 3"/>
          <p:cNvSpPr>
            <a:spLocks noGrp="1"/>
          </p:cNvSpPr>
          <p:nvPr>
            <p:ph type="sldNum" sz="quarter" idx="5"/>
          </p:nvPr>
        </p:nvSpPr>
        <p:spPr/>
        <p:txBody>
          <a:bodyPr/>
          <a:lstStyle/>
          <a:p>
            <a:fld id="{44834316-3D03-3643-BD13-F6A74B33F360}" type="slidenum">
              <a:rPr lang="en-US" smtClean="0"/>
              <a:t>4</a:t>
            </a:fld>
            <a:endParaRPr lang="en-US"/>
          </a:p>
        </p:txBody>
      </p:sp>
    </p:spTree>
    <p:extLst>
      <p:ext uri="{BB962C8B-B14F-4D97-AF65-F5344CB8AC3E}">
        <p14:creationId xmlns:p14="http://schemas.microsoft.com/office/powerpoint/2010/main" val="131608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Large top 20% FSLE values represent unstable manifolds</a:t>
            </a:r>
          </a:p>
          <a:p>
            <a:endParaRPr lang="en-US" dirty="0"/>
          </a:p>
          <a:p>
            <a:r>
              <a:rPr lang="en-US" dirty="0"/>
              <a:t>Figure 3: </a:t>
            </a:r>
          </a:p>
          <a:p>
            <a:pPr marL="171450" indent="-171450">
              <a:buFont typeface="Arial" panose="020B0604020202020204" pitchFamily="34" charset="0"/>
              <a:buChar char="•"/>
            </a:pPr>
            <a:r>
              <a:rPr lang="en-US" dirty="0"/>
              <a:t>Numbers are sampling stations</a:t>
            </a:r>
          </a:p>
          <a:p>
            <a:pPr marL="171450" indent="-171450">
              <a:buFont typeface="Arial" panose="020B0604020202020204" pitchFamily="34" charset="0"/>
              <a:buChar char="•"/>
            </a:pPr>
            <a:r>
              <a:rPr lang="en-US" dirty="0"/>
              <a:t>Red = trajectory of young ring, green = trajectory of old ring</a:t>
            </a:r>
          </a:p>
          <a:p>
            <a:pPr marL="171450" indent="-171450">
              <a:buFont typeface="Arial" panose="020B0604020202020204" pitchFamily="34" charset="0"/>
              <a:buChar char="•"/>
            </a:pPr>
            <a:r>
              <a:rPr lang="en-US" dirty="0"/>
              <a:t>Arrows and background colors represent a schematic of the mean ocean circulation (dynamic height)</a:t>
            </a:r>
          </a:p>
          <a:p>
            <a:pPr marL="171450" indent="-171450">
              <a:buFont typeface="Arial" panose="020B0604020202020204" pitchFamily="34" charset="0"/>
              <a:buChar char="•"/>
            </a:pPr>
            <a:r>
              <a:rPr lang="en-US" dirty="0"/>
              <a:t>Paper found that South Atlantic plankton diversity was altered compared with Indian Ocean source populations, affected by the Agulhas choke point; also claim selection is at work and found groups were affected differently based on their sizes</a:t>
            </a:r>
          </a:p>
        </p:txBody>
      </p:sp>
      <p:sp>
        <p:nvSpPr>
          <p:cNvPr id="4" name="Slide Number Placeholder 3"/>
          <p:cNvSpPr>
            <a:spLocks noGrp="1"/>
          </p:cNvSpPr>
          <p:nvPr>
            <p:ph type="sldNum" sz="quarter" idx="5"/>
          </p:nvPr>
        </p:nvSpPr>
        <p:spPr/>
        <p:txBody>
          <a:bodyPr/>
          <a:lstStyle/>
          <a:p>
            <a:fld id="{67F2D7CD-BD5C-8E45-B189-4EB10DCCD8A8}" type="slidenum">
              <a:rPr lang="en-US" smtClean="0"/>
              <a:t>5</a:t>
            </a:fld>
            <a:endParaRPr lang="en-US"/>
          </a:p>
        </p:txBody>
      </p:sp>
    </p:spTree>
    <p:extLst>
      <p:ext uri="{BB962C8B-B14F-4D97-AF65-F5344CB8AC3E}">
        <p14:creationId xmlns:p14="http://schemas.microsoft.com/office/powerpoint/2010/main" val="192500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9A85D-9C12-E649-A84D-D0361FA604C2}" type="slidenum">
              <a:rPr lang="en-US" smtClean="0"/>
              <a:t>6</a:t>
            </a:fld>
            <a:endParaRPr lang="en-US"/>
          </a:p>
        </p:txBody>
      </p:sp>
    </p:spTree>
    <p:extLst>
      <p:ext uri="{BB962C8B-B14F-4D97-AF65-F5344CB8AC3E}">
        <p14:creationId xmlns:p14="http://schemas.microsoft.com/office/powerpoint/2010/main" val="421771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9A85D-9C12-E649-A84D-D0361FA604C2}" type="slidenum">
              <a:rPr lang="en-US" smtClean="0"/>
              <a:t>7</a:t>
            </a:fld>
            <a:endParaRPr lang="en-US"/>
          </a:p>
        </p:txBody>
      </p:sp>
    </p:spTree>
    <p:extLst>
      <p:ext uri="{BB962C8B-B14F-4D97-AF65-F5344CB8AC3E}">
        <p14:creationId xmlns:p14="http://schemas.microsoft.com/office/powerpoint/2010/main" val="344494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Figure Sources:</a:t>
            </a:r>
          </a:p>
          <a:p>
            <a:r>
              <a:rPr lang="en-US" dirty="0"/>
              <a:t>https://</a:t>
            </a:r>
            <a:r>
              <a:rPr lang="en-US" dirty="0" err="1"/>
              <a:t>eos.org</a:t>
            </a:r>
            <a:r>
              <a:rPr lang="en-US" dirty="0"/>
              <a:t>/features/interpreting-mosaics-of-ocean-biogeochemistry</a:t>
            </a:r>
          </a:p>
          <a:p>
            <a:r>
              <a:rPr lang="en-US" dirty="0"/>
              <a:t>https://</a:t>
            </a:r>
            <a:r>
              <a:rPr lang="en-US" dirty="0" err="1"/>
              <a:t>scitechdaily.com</a:t>
            </a:r>
            <a:r>
              <a:rPr lang="en-US" dirty="0"/>
              <a:t>/</a:t>
            </a:r>
            <a:r>
              <a:rPr lang="en-US" dirty="0" err="1"/>
              <a:t>nasa</a:t>
            </a:r>
            <a:r>
              <a:rPr lang="en-US" dirty="0"/>
              <a:t>-taking-to-the-air-and-sea-to-study-ocean-eddies/</a:t>
            </a:r>
          </a:p>
          <a:p>
            <a:r>
              <a:rPr lang="en-US" dirty="0"/>
              <a:t>https://</a:t>
            </a:r>
            <a:r>
              <a:rPr lang="en-US" dirty="0" err="1"/>
              <a:t>earthobservatory.nasa.gov</a:t>
            </a:r>
            <a:r>
              <a:rPr lang="en-US" dirty="0"/>
              <a:t>/images/88238/bloom-in-the-gulf-of-Alaska</a:t>
            </a:r>
          </a:p>
          <a:p>
            <a:r>
              <a:rPr lang="en-US" dirty="0"/>
              <a:t>https://</a:t>
            </a:r>
            <a:r>
              <a:rPr lang="en-US" dirty="0" err="1"/>
              <a:t>cosmosmagazine.com</a:t>
            </a:r>
            <a:r>
              <a:rPr lang="en-US" dirty="0"/>
              <a:t>/geoscience/a-phytoplankton-vortex-in-the-</a:t>
            </a:r>
            <a:r>
              <a:rPr lang="en-US" dirty="0" err="1"/>
              <a:t>baltic</a:t>
            </a:r>
            <a:r>
              <a:rPr lang="en-US" dirty="0"/>
              <a:t>-sea/</a:t>
            </a:r>
          </a:p>
          <a:p>
            <a:endParaRPr lang="en-US" dirty="0"/>
          </a:p>
        </p:txBody>
      </p:sp>
      <p:sp>
        <p:nvSpPr>
          <p:cNvPr id="4" name="Slide Number Placeholder 3"/>
          <p:cNvSpPr>
            <a:spLocks noGrp="1"/>
          </p:cNvSpPr>
          <p:nvPr>
            <p:ph type="sldNum" sz="quarter" idx="5"/>
          </p:nvPr>
        </p:nvSpPr>
        <p:spPr/>
        <p:txBody>
          <a:bodyPr/>
          <a:lstStyle/>
          <a:p>
            <a:fld id="{44834316-3D03-3643-BD13-F6A74B33F360}" type="slidenum">
              <a:rPr lang="en-US" smtClean="0"/>
              <a:t>8</a:t>
            </a:fld>
            <a:endParaRPr lang="en-US"/>
          </a:p>
        </p:txBody>
      </p:sp>
    </p:spTree>
    <p:extLst>
      <p:ext uri="{BB962C8B-B14F-4D97-AF65-F5344CB8AC3E}">
        <p14:creationId xmlns:p14="http://schemas.microsoft.com/office/powerpoint/2010/main" val="95012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2D7CD-BD5C-8E45-B189-4EB10DCCD8A8}" type="slidenum">
              <a:rPr lang="en-US" smtClean="0"/>
              <a:t>9</a:t>
            </a:fld>
            <a:endParaRPr lang="en-US"/>
          </a:p>
        </p:txBody>
      </p:sp>
    </p:spTree>
    <p:extLst>
      <p:ext uri="{BB962C8B-B14F-4D97-AF65-F5344CB8AC3E}">
        <p14:creationId xmlns:p14="http://schemas.microsoft.com/office/powerpoint/2010/main" val="14130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2ED18E-2F29-B04A-8894-64485D6372A2}"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126005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2ED18E-2F29-B04A-8894-64485D6372A2}"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237665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2ED18E-2F29-B04A-8894-64485D6372A2}"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226680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2ED18E-2F29-B04A-8894-64485D6372A2}"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239933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2ED18E-2F29-B04A-8894-64485D6372A2}"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161562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2ED18E-2F29-B04A-8894-64485D6372A2}"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20511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2ED18E-2F29-B04A-8894-64485D6372A2}" type="datetimeFigureOut">
              <a:rPr lang="en-US" smtClean="0"/>
              <a:t>8/30/22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407928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2ED18E-2F29-B04A-8894-64485D6372A2}" type="datetimeFigureOut">
              <a:rPr lang="en-US" smtClean="0"/>
              <a:t>8/30/22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226422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ED18E-2F29-B04A-8894-64485D6372A2}" type="datetimeFigureOut">
              <a:rPr lang="en-US" smtClean="0"/>
              <a:t>8/30/22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160082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2ED18E-2F29-B04A-8894-64485D6372A2}"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203491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2ED18E-2F29-B04A-8894-64485D6372A2}"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9CFF6-7BC7-5644-A7C5-B1EC3235D0FA}" type="slidenum">
              <a:rPr lang="en-US" smtClean="0"/>
              <a:t>‹#›</a:t>
            </a:fld>
            <a:endParaRPr lang="en-US"/>
          </a:p>
        </p:txBody>
      </p:sp>
    </p:spTree>
    <p:extLst>
      <p:ext uri="{BB962C8B-B14F-4D97-AF65-F5344CB8AC3E}">
        <p14:creationId xmlns:p14="http://schemas.microsoft.com/office/powerpoint/2010/main" val="398141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ED18E-2F29-B04A-8894-64485D6372A2}" type="datetimeFigureOut">
              <a:rPr lang="en-US" smtClean="0"/>
              <a:t>8/30/22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9CFF6-7BC7-5644-A7C5-B1EC3235D0FA}" type="slidenum">
              <a:rPr lang="en-US" smtClean="0"/>
              <a:t>‹#›</a:t>
            </a:fld>
            <a:endParaRPr lang="en-US"/>
          </a:p>
        </p:txBody>
      </p:sp>
    </p:spTree>
    <p:extLst>
      <p:ext uri="{BB962C8B-B14F-4D97-AF65-F5344CB8AC3E}">
        <p14:creationId xmlns:p14="http://schemas.microsoft.com/office/powerpoint/2010/main" val="4399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tiff"/><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tiff"/></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3.tiff"/><Relationship Id="rId7" Type="http://schemas.openxmlformats.org/officeDocument/2006/relationships/diagramLayout" Target="../diagrams/layout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25.png"/><Relationship Id="rId10" Type="http://schemas.microsoft.com/office/2007/relationships/diagramDrawing" Target="../diagrams/drawing8.xml"/><Relationship Id="rId4" Type="http://schemas.openxmlformats.org/officeDocument/2006/relationships/image" Target="../media/image24.tiff"/><Relationship Id="rId9" Type="http://schemas.openxmlformats.org/officeDocument/2006/relationships/diagramColors" Target="../diagrams/colors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QuickStyle" Target="../diagrams/quickStyle9.xml"/><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diagramLayout" Target="../diagrams/layout9.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diagramData" Target="../diagrams/data9.xml"/><Relationship Id="rId5" Type="http://schemas.openxmlformats.org/officeDocument/2006/relationships/image" Target="../media/image270.png"/><Relationship Id="rId15" Type="http://schemas.microsoft.com/office/2007/relationships/diagramDrawing" Target="../diagrams/drawing9.xml"/><Relationship Id="rId10" Type="http://schemas.openxmlformats.org/officeDocument/2006/relationships/image" Target="../media/image140.png"/><Relationship Id="rId4" Type="http://schemas.openxmlformats.org/officeDocument/2006/relationships/image" Target="../media/image28.png"/><Relationship Id="rId9" Type="http://schemas.openxmlformats.org/officeDocument/2006/relationships/image" Target="../media/image300.png"/><Relationship Id="rId14" Type="http://schemas.openxmlformats.org/officeDocument/2006/relationships/diagramColors" Target="../diagrams/colors9.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diagramColors" Target="../diagrams/colors10.xml"/><Relationship Id="rId3" Type="http://schemas.openxmlformats.org/officeDocument/2006/relationships/image" Target="../media/image27.jpeg"/><Relationship Id="rId7" Type="http://schemas.openxmlformats.org/officeDocument/2006/relationships/image" Target="../media/image34.png"/><Relationship Id="rId12" Type="http://schemas.openxmlformats.org/officeDocument/2006/relationships/image" Target="../media/image370.png"/><Relationship Id="rId17" Type="http://schemas.openxmlformats.org/officeDocument/2006/relationships/diagramQuickStyle" Target="../diagrams/quickStyle10.xml"/><Relationship Id="rId2" Type="http://schemas.openxmlformats.org/officeDocument/2006/relationships/notesSlide" Target="../notesSlides/notesSlide11.xml"/><Relationship Id="rId16" Type="http://schemas.openxmlformats.org/officeDocument/2006/relationships/diagramLayout" Target="../diagrams/layout10.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diagramData" Target="../diagrams/data10.xml"/><Relationship Id="rId10" Type="http://schemas.openxmlformats.org/officeDocument/2006/relationships/image" Target="../media/image37.png"/><Relationship Id="rId19" Type="http://schemas.microsoft.com/office/2007/relationships/diagramDrawing" Target="../diagrams/drawing10.xml"/><Relationship Id="rId4" Type="http://schemas.openxmlformats.org/officeDocument/2006/relationships/image" Target="../media/image28.jpeg"/><Relationship Id="rId9" Type="http://schemas.openxmlformats.org/officeDocument/2006/relationships/image" Target="../media/image36.png"/><Relationship Id="rId14" Type="http://schemas.openxmlformats.org/officeDocument/2006/relationships/image" Target="../media/image140.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11.xml"/><Relationship Id="rId7" Type="http://schemas.openxmlformats.org/officeDocument/2006/relationships/image" Target="../media/image31.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diagramQuickStyle" Target="../diagrams/quickStyle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0.png"/><Relationship Id="rId11" Type="http://schemas.openxmlformats.org/officeDocument/2006/relationships/diagramLayout" Target="../diagrams/layout12.xml"/><Relationship Id="rId5" Type="http://schemas.openxmlformats.org/officeDocument/2006/relationships/image" Target="../media/image41.png"/><Relationship Id="rId10" Type="http://schemas.openxmlformats.org/officeDocument/2006/relationships/diagramData" Target="../diagrams/data12.xml"/><Relationship Id="rId4" Type="http://schemas.openxmlformats.org/officeDocument/2006/relationships/notesSlide" Target="../notesSlides/notesSlide12.xml"/><Relationship Id="rId9" Type="http://schemas.openxmlformats.org/officeDocument/2006/relationships/image" Target="../media/image44.png"/><Relationship Id="rId14" Type="http://schemas.microsoft.com/office/2007/relationships/diagramDrawing" Target="../diagrams/drawing1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46.png"/><Relationship Id="rId7" Type="http://schemas.openxmlformats.org/officeDocument/2006/relationships/diagramLayout" Target="../diagrams/layout13.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diagramData" Target="../diagrams/data13.xml"/><Relationship Id="rId5" Type="http://schemas.openxmlformats.org/officeDocument/2006/relationships/image" Target="../media/image31.png"/><Relationship Id="rId10" Type="http://schemas.microsoft.com/office/2007/relationships/diagramDrawing" Target="../diagrams/drawing13.xml"/><Relationship Id="rId4" Type="http://schemas.openxmlformats.org/officeDocument/2006/relationships/image" Target="../media/image47.png"/><Relationship Id="rId9" Type="http://schemas.openxmlformats.org/officeDocument/2006/relationships/diagramColors" Target="../diagrams/colors13.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48.png"/><Relationship Id="rId7" Type="http://schemas.openxmlformats.org/officeDocument/2006/relationships/diagramLayout" Target="../diagrams/layout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14.xml"/><Relationship Id="rId5" Type="http://schemas.openxmlformats.org/officeDocument/2006/relationships/image" Target="../media/image47.png"/><Relationship Id="rId10" Type="http://schemas.microsoft.com/office/2007/relationships/diagramDrawing" Target="../diagrams/drawing14.xml"/><Relationship Id="rId4" Type="http://schemas.openxmlformats.org/officeDocument/2006/relationships/image" Target="../media/image31.png"/><Relationship Id="rId9" Type="http://schemas.openxmlformats.org/officeDocument/2006/relationships/diagramColors" Target="../diagrams/colors14.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49.png"/><Relationship Id="rId7" Type="http://schemas.openxmlformats.org/officeDocument/2006/relationships/diagramLayout" Target="../diagrams/layout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15.xml"/><Relationship Id="rId5" Type="http://schemas.openxmlformats.org/officeDocument/2006/relationships/image" Target="../media/image51.png"/><Relationship Id="rId10" Type="http://schemas.microsoft.com/office/2007/relationships/diagramDrawing" Target="../diagrams/drawing15.xml"/><Relationship Id="rId4" Type="http://schemas.openxmlformats.org/officeDocument/2006/relationships/image" Target="../media/image50.png"/><Relationship Id="rId9" Type="http://schemas.openxmlformats.org/officeDocument/2006/relationships/diagramColors" Target="../diagrams/colors15.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52.png"/><Relationship Id="rId7" Type="http://schemas.openxmlformats.org/officeDocument/2006/relationships/diagramQuickStyle" Target="../diagrams/quickStyle17.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53.png"/><Relationship Id="rId9" Type="http://schemas.microsoft.com/office/2007/relationships/diagramDrawing" Target="../diagrams/drawing1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52.png"/><Relationship Id="rId7" Type="http://schemas.openxmlformats.org/officeDocument/2006/relationships/diagramQuickStyle" Target="../diagrams/quickStyle18.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53.png"/><Relationship Id="rId9" Type="http://schemas.microsoft.com/office/2007/relationships/diagramDrawing" Target="../diagrams/drawing18.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52.png"/><Relationship Id="rId7" Type="http://schemas.openxmlformats.org/officeDocument/2006/relationships/diagramQuickStyle" Target="../diagrams/quickStyle19.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53.png"/><Relationship Id="rId9" Type="http://schemas.microsoft.com/office/2007/relationships/diagramDrawing" Target="../diagrams/drawing19.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52.png"/><Relationship Id="rId7" Type="http://schemas.openxmlformats.org/officeDocument/2006/relationships/diagramQuickStyle" Target="../diagrams/quickStyle20.xm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53.png"/><Relationship Id="rId9" Type="http://schemas.microsoft.com/office/2007/relationships/diagramDrawing" Target="../diagrams/drawing2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52.png"/><Relationship Id="rId7" Type="http://schemas.openxmlformats.org/officeDocument/2006/relationships/diagramQuickStyle" Target="../diagrams/quickStyle21.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53.png"/><Relationship Id="rId9" Type="http://schemas.microsoft.com/office/2007/relationships/diagramDrawing" Target="../diagrams/drawing21.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image" Target="../media/image60.png"/><Relationship Id="rId5" Type="http://schemas.openxmlformats.org/officeDocument/2006/relationships/diagramQuickStyle" Target="../diagrams/quickStyle22.xml"/><Relationship Id="rId10" Type="http://schemas.openxmlformats.org/officeDocument/2006/relationships/image" Target="../media/image59.png"/><Relationship Id="rId4" Type="http://schemas.openxmlformats.org/officeDocument/2006/relationships/diagramLayout" Target="../diagrams/layout22.xml"/><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60.png"/><Relationship Id="rId7" Type="http://schemas.openxmlformats.org/officeDocument/2006/relationships/diagramQuickStyle" Target="../diagrams/quickStyle23.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61.png"/><Relationship Id="rId9" Type="http://schemas.microsoft.com/office/2007/relationships/diagramDrawing" Target="../diagrams/drawing2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59.png"/><Relationship Id="rId7" Type="http://schemas.openxmlformats.org/officeDocument/2006/relationships/diagramQuickStyle" Target="../diagrams/quickStyle24.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60.png"/><Relationship Id="rId9" Type="http://schemas.microsoft.com/office/2007/relationships/diagramDrawing" Target="../diagrams/drawing2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59.png"/><Relationship Id="rId7" Type="http://schemas.openxmlformats.org/officeDocument/2006/relationships/diagramQuickStyle" Target="../diagrams/quickStyle25.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60.png"/><Relationship Id="rId9" Type="http://schemas.microsoft.com/office/2007/relationships/diagramDrawing" Target="../diagrams/drawing25.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59.png"/><Relationship Id="rId7" Type="http://schemas.openxmlformats.org/officeDocument/2006/relationships/diagramQuickStyle" Target="../diagrams/quickStyle26.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60.png"/><Relationship Id="rId9" Type="http://schemas.microsoft.com/office/2007/relationships/diagramDrawing" Target="../diagrams/drawing26.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59.png"/><Relationship Id="rId7" Type="http://schemas.openxmlformats.org/officeDocument/2006/relationships/diagramQuickStyle" Target="../diagrams/quickStyle27.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60.png"/><Relationship Id="rId9" Type="http://schemas.microsoft.com/office/2007/relationships/diagramDrawing" Target="../diagrams/drawing2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0.png"/><Relationship Id="rId3" Type="http://schemas.openxmlformats.org/officeDocument/2006/relationships/diagramData" Target="../diagrams/data28.xml"/><Relationship Id="rId7" Type="http://schemas.microsoft.com/office/2007/relationships/diagramDrawing" Target="../diagrams/drawing28.xml"/><Relationship Id="rId12"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image" Target="../media/image67.png"/><Relationship Id="rId5" Type="http://schemas.openxmlformats.org/officeDocument/2006/relationships/diagramQuickStyle" Target="../diagrams/quickStyle28.xml"/><Relationship Id="rId10" Type="http://schemas.openxmlformats.org/officeDocument/2006/relationships/image" Target="../media/image66.png"/><Relationship Id="rId4" Type="http://schemas.openxmlformats.org/officeDocument/2006/relationships/diagramLayout" Target="../diagrams/layout28.xml"/><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66.png"/><Relationship Id="rId7" Type="http://schemas.openxmlformats.org/officeDocument/2006/relationships/diagramQuickStyle" Target="../diagrams/quickStyle29.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67.png"/><Relationship Id="rId9" Type="http://schemas.microsoft.com/office/2007/relationships/diagramDrawing" Target="../diagrams/drawing2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66.png"/><Relationship Id="rId7" Type="http://schemas.openxmlformats.org/officeDocument/2006/relationships/diagramQuickStyle" Target="../diagrams/quickStyle30.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67.png"/><Relationship Id="rId9" Type="http://schemas.microsoft.com/office/2007/relationships/diagramDrawing" Target="../diagrams/drawing30.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66.png"/><Relationship Id="rId7" Type="http://schemas.openxmlformats.org/officeDocument/2006/relationships/diagramQuickStyle" Target="../diagrams/quickStyle31.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67.png"/><Relationship Id="rId9" Type="http://schemas.microsoft.com/office/2007/relationships/diagramDrawing" Target="../diagrams/drawing3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66.png"/><Relationship Id="rId7" Type="http://schemas.openxmlformats.org/officeDocument/2006/relationships/diagramQuickStyle" Target="../diagrams/quickStyle32.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diagramLayout" Target="../diagrams/layout32.xml"/><Relationship Id="rId5" Type="http://schemas.openxmlformats.org/officeDocument/2006/relationships/diagramData" Target="../diagrams/data32.xml"/><Relationship Id="rId4" Type="http://schemas.openxmlformats.org/officeDocument/2006/relationships/image" Target="../media/image67.png"/><Relationship Id="rId9" Type="http://schemas.microsoft.com/office/2007/relationships/diagramDrawing" Target="../diagrams/drawing3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66.png"/><Relationship Id="rId7" Type="http://schemas.openxmlformats.org/officeDocument/2006/relationships/diagramQuickStyle" Target="../diagrams/quickStyle33.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67.png"/><Relationship Id="rId9" Type="http://schemas.microsoft.com/office/2007/relationships/diagramDrawing" Target="../diagrams/drawing3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73.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10" Type="http://schemas.openxmlformats.org/officeDocument/2006/relationships/image" Target="../media/image74.png"/><Relationship Id="rId4" Type="http://schemas.openxmlformats.org/officeDocument/2006/relationships/diagramLayout" Target="../diagrams/layout35.xml"/><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image" Target="../media/image75.png"/><Relationship Id="rId7" Type="http://schemas.openxmlformats.org/officeDocument/2006/relationships/diagramData" Target="../diagrams/data3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0.png"/><Relationship Id="rId11" Type="http://schemas.microsoft.com/office/2007/relationships/diagramDrawing" Target="../diagrams/drawing36.xml"/><Relationship Id="rId5" Type="http://schemas.openxmlformats.org/officeDocument/2006/relationships/image" Target="../media/image390.png"/><Relationship Id="rId10" Type="http://schemas.openxmlformats.org/officeDocument/2006/relationships/diagramColors" Target="../diagrams/colors36.xml"/><Relationship Id="rId4" Type="http://schemas.openxmlformats.org/officeDocument/2006/relationships/image" Target="../media/image76.png"/><Relationship Id="rId9" Type="http://schemas.openxmlformats.org/officeDocument/2006/relationships/diagramQuickStyle" Target="../diagrams/quickStyle3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2.png"/><Relationship Id="rId7" Type="http://schemas.openxmlformats.org/officeDocument/2006/relationships/diagramLayout" Target="../diagrams/layout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11.png"/><Relationship Id="rId10" Type="http://schemas.microsoft.com/office/2007/relationships/diagramDrawing" Target="../diagrams/drawing3.xml"/><Relationship Id="rId4" Type="http://schemas.openxmlformats.org/officeDocument/2006/relationships/image" Target="../media/image10.png"/><Relationship Id="rId9" Type="http://schemas.openxmlformats.org/officeDocument/2006/relationships/diagramColors" Target="../diagrams/colors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image" Target="../media/image80.png"/><Relationship Id="rId7" Type="http://schemas.openxmlformats.org/officeDocument/2006/relationships/image" Target="../media/image84.jpeg"/><Relationship Id="rId12" Type="http://schemas.microsoft.com/office/2007/relationships/diagramDrawing" Target="../diagrams/drawing39.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diagramColors" Target="../diagrams/colors39.xml"/><Relationship Id="rId5" Type="http://schemas.openxmlformats.org/officeDocument/2006/relationships/image" Target="../media/image82.png"/><Relationship Id="rId10" Type="http://schemas.openxmlformats.org/officeDocument/2006/relationships/diagramQuickStyle" Target="../diagrams/quickStyle39.xml"/><Relationship Id="rId4" Type="http://schemas.openxmlformats.org/officeDocument/2006/relationships/image" Target="../media/image81.png"/><Relationship Id="rId9" Type="http://schemas.openxmlformats.org/officeDocument/2006/relationships/diagramLayout" Target="../diagrams/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jonesae@mit.edu"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3.png"/><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15.jpeg"/><Relationship Id="rId10" Type="http://schemas.microsoft.com/office/2007/relationships/diagramDrawing" Target="../diagrams/drawing4.xml"/><Relationship Id="rId4" Type="http://schemas.openxmlformats.org/officeDocument/2006/relationships/image" Target="../media/image14.png"/><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7.emf"/><Relationship Id="rId7" Type="http://schemas.openxmlformats.org/officeDocument/2006/relationships/diagramQuickStyle" Target="../diagrams/quickStyle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6.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tiff"/><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0.png"/><Relationship Id="rId7" Type="http://schemas.openxmlformats.org/officeDocument/2006/relationships/diagramLayout" Target="../diagrams/layout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22.png"/><Relationship Id="rId10" Type="http://schemas.microsoft.com/office/2007/relationships/diagramDrawing" Target="../diagrams/drawing7.xml"/><Relationship Id="rId4" Type="http://schemas.openxmlformats.org/officeDocument/2006/relationships/image" Target="../media/image21.png"/><Relationship Id="rId9" Type="http://schemas.openxmlformats.org/officeDocument/2006/relationships/diagramColors" Target="../diagrams/colors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27A316-A10A-1443-9DC5-4DA41C91B454}"/>
              </a:ext>
            </a:extLst>
          </p:cNvPr>
          <p:cNvSpPr>
            <a:spLocks noGrp="1"/>
          </p:cNvSpPr>
          <p:nvPr>
            <p:ph type="subTitle" idx="1"/>
          </p:nvPr>
        </p:nvSpPr>
        <p:spPr>
          <a:xfrm>
            <a:off x="3048000" y="5528939"/>
            <a:ext cx="6096000" cy="1233527"/>
          </a:xfrm>
        </p:spPr>
        <p:txBody>
          <a:bodyPr anchor="b">
            <a:normAutofit fontScale="70000" lnSpcReduction="20000"/>
          </a:bodyPr>
          <a:lstStyle/>
          <a:p>
            <a:pPr>
              <a:lnSpc>
                <a:spcPct val="110000"/>
              </a:lnSpc>
            </a:pPr>
            <a:r>
              <a:rPr lang="en-US" sz="2900" dirty="0"/>
              <a:t>Alexandra (Lexi) Jones</a:t>
            </a:r>
            <a:r>
              <a:rPr lang="en-US" sz="2900" baseline="30000" dirty="0"/>
              <a:t>1,2 </a:t>
            </a:r>
            <a:r>
              <a:rPr lang="en-US" sz="2900" dirty="0"/>
              <a:t>and Mick Follows</a:t>
            </a:r>
            <a:r>
              <a:rPr lang="en-US" sz="2900" baseline="30000" dirty="0"/>
              <a:t>1</a:t>
            </a:r>
          </a:p>
          <a:p>
            <a:pPr>
              <a:lnSpc>
                <a:spcPct val="110000"/>
              </a:lnSpc>
            </a:pPr>
            <a:r>
              <a:rPr lang="en-US" baseline="30000" dirty="0"/>
              <a:t>1</a:t>
            </a:r>
            <a:r>
              <a:rPr lang="en-US" dirty="0"/>
              <a:t>MIT Department of Earth, Atmospheric and Planetary Sciences</a:t>
            </a:r>
            <a:endParaRPr lang="en-US" baseline="30000" dirty="0"/>
          </a:p>
          <a:p>
            <a:pPr>
              <a:lnSpc>
                <a:spcPct val="110000"/>
              </a:lnSpc>
            </a:pPr>
            <a:r>
              <a:rPr lang="en-US" baseline="30000" dirty="0"/>
              <a:t>2</a:t>
            </a:r>
            <a:r>
              <a:rPr lang="en-US" dirty="0"/>
              <a:t>WHOI Biology Department</a:t>
            </a:r>
          </a:p>
        </p:txBody>
      </p:sp>
      <p:pic>
        <p:nvPicPr>
          <p:cNvPr id="5" name="Picture 4" descr="An aerial view of a body of water&#10;&#10;Description automatically generated with low confidence">
            <a:extLst>
              <a:ext uri="{FF2B5EF4-FFF2-40B4-BE49-F238E27FC236}">
                <a16:creationId xmlns:a16="http://schemas.microsoft.com/office/drawing/2014/main" id="{EBAD1AF4-1B55-B44E-95A8-C4F339BD0C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7504" r="25835" b="-3"/>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4" name="Picture 3" descr="A satellite view of the earth&#10;&#10;Description automatically generated with low confidence">
            <a:extLst>
              <a:ext uri="{FF2B5EF4-FFF2-40B4-BE49-F238E27FC236}">
                <a16:creationId xmlns:a16="http://schemas.microsoft.com/office/drawing/2014/main" id="{7A1B052C-A7C6-274A-A24C-F8B0A621830F}"/>
              </a:ext>
            </a:extLst>
          </p:cNvPr>
          <p:cNvPicPr>
            <a:picLocks noChangeAspect="1"/>
          </p:cNvPicPr>
          <p:nvPr/>
        </p:nvPicPr>
        <p:blipFill rotWithShape="1">
          <a:blip r:embed="rId5"/>
          <a:srcRect l="15410" r="11646" b="-3"/>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6" name="Picture 2">
            <a:extLst>
              <a:ext uri="{FF2B5EF4-FFF2-40B4-BE49-F238E27FC236}">
                <a16:creationId xmlns:a16="http://schemas.microsoft.com/office/drawing/2014/main" id="{720687FC-CAB9-C34A-9BDE-89342BC3EA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18" r="17733" b="1"/>
          <a:stretch/>
        </p:blipFill>
        <p:spPr bwMode="auto">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noFill/>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D4653372-DC90-9C46-AFF3-E63BD2A099B2}"/>
              </a:ext>
            </a:extLst>
          </p:cNvPr>
          <p:cNvSpPr txBox="1">
            <a:spLocks/>
          </p:cNvSpPr>
          <p:nvPr/>
        </p:nvSpPr>
        <p:spPr>
          <a:xfrm>
            <a:off x="2947851" y="4084514"/>
            <a:ext cx="6296298" cy="1498752"/>
          </a:xfrm>
          <a:prstGeom prst="rect">
            <a:avLst/>
          </a:prstGeom>
        </p:spPr>
        <p:txBody>
          <a:bodyPr vert="horz" lIns="91440" tIns="45720" rIns="91440" bIns="45720" rtlCol="0" anchor="b">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sz="3200" dirty="0"/>
              <a:t>Satellite Chlorophyll Signatures of Eddy Coherency in the North Pacific Subtropical Gyre</a:t>
            </a:r>
            <a:endParaRPr lang="en-US" sz="3600" dirty="0"/>
          </a:p>
        </p:txBody>
      </p:sp>
      <p:pic>
        <p:nvPicPr>
          <p:cNvPr id="1028" name="Picture 4" descr="Screen Shot 2014-10-03 at 11.20.10 AM">
            <a:extLst>
              <a:ext uri="{FF2B5EF4-FFF2-40B4-BE49-F238E27FC236}">
                <a16:creationId xmlns:a16="http://schemas.microsoft.com/office/drawing/2014/main" id="{175C5268-B7BB-7C49-8BDD-DBF7137DE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8240" y="6368219"/>
            <a:ext cx="3048401" cy="4651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93BC58-EEC4-9E46-B2A3-6C05B7396137}"/>
              </a:ext>
            </a:extLst>
          </p:cNvPr>
          <p:cNvPicPr>
            <a:picLocks noChangeAspect="1"/>
          </p:cNvPicPr>
          <p:nvPr/>
        </p:nvPicPr>
        <p:blipFill>
          <a:blip r:embed="rId8"/>
          <a:stretch>
            <a:fillRect/>
          </a:stretch>
        </p:blipFill>
        <p:spPr>
          <a:xfrm>
            <a:off x="9225281" y="5051631"/>
            <a:ext cx="1173351" cy="1165529"/>
          </a:xfrm>
          <a:prstGeom prst="rect">
            <a:avLst/>
          </a:prstGeom>
        </p:spPr>
      </p:pic>
      <p:pic>
        <p:nvPicPr>
          <p:cNvPr id="16" name="Picture 15">
            <a:extLst>
              <a:ext uri="{FF2B5EF4-FFF2-40B4-BE49-F238E27FC236}">
                <a16:creationId xmlns:a16="http://schemas.microsoft.com/office/drawing/2014/main" id="{DDA303B6-6038-734E-B5C6-6EBE9E9BB019}"/>
              </a:ext>
            </a:extLst>
          </p:cNvPr>
          <p:cNvPicPr>
            <a:picLocks noChangeAspect="1"/>
          </p:cNvPicPr>
          <p:nvPr/>
        </p:nvPicPr>
        <p:blipFill>
          <a:blip r:embed="rId9"/>
          <a:stretch>
            <a:fillRect/>
          </a:stretch>
        </p:blipFill>
        <p:spPr>
          <a:xfrm>
            <a:off x="10632441" y="5051630"/>
            <a:ext cx="1276531" cy="1165529"/>
          </a:xfrm>
          <a:prstGeom prst="rect">
            <a:avLst/>
          </a:prstGeom>
        </p:spPr>
      </p:pic>
      <p:pic>
        <p:nvPicPr>
          <p:cNvPr id="7" name="Picture 6">
            <a:extLst>
              <a:ext uri="{FF2B5EF4-FFF2-40B4-BE49-F238E27FC236}">
                <a16:creationId xmlns:a16="http://schemas.microsoft.com/office/drawing/2014/main" id="{1253B96C-51EB-1B4D-9AF3-6BADD234F477}"/>
              </a:ext>
            </a:extLst>
          </p:cNvPr>
          <p:cNvPicPr>
            <a:picLocks noChangeAspect="1"/>
          </p:cNvPicPr>
          <p:nvPr/>
        </p:nvPicPr>
        <p:blipFill>
          <a:blip r:embed="rId10"/>
          <a:stretch>
            <a:fillRect/>
          </a:stretch>
        </p:blipFill>
        <p:spPr>
          <a:xfrm>
            <a:off x="283028" y="4314785"/>
            <a:ext cx="2120900" cy="2286000"/>
          </a:xfrm>
          <a:prstGeom prst="rect">
            <a:avLst/>
          </a:prstGeom>
        </p:spPr>
      </p:pic>
    </p:spTree>
    <p:extLst>
      <p:ext uri="{BB962C8B-B14F-4D97-AF65-F5344CB8AC3E}">
        <p14:creationId xmlns:p14="http://schemas.microsoft.com/office/powerpoint/2010/main" val="273845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6">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A9541-A11A-0A4C-870B-E4ED171BE71E}"/>
              </a:ext>
            </a:extLst>
          </p:cNvPr>
          <p:cNvSpPr>
            <a:spLocks noGrp="1"/>
          </p:cNvSpPr>
          <p:nvPr>
            <p:ph type="title"/>
          </p:nvPr>
        </p:nvSpPr>
        <p:spPr>
          <a:xfrm>
            <a:off x="239771" y="-131728"/>
            <a:ext cx="5991227" cy="1683019"/>
          </a:xfrm>
        </p:spPr>
        <p:txBody>
          <a:bodyPr vert="horz" lIns="91440" tIns="45720" rIns="91440" bIns="45720" rtlCol="0" anchor="ctr">
            <a:normAutofit/>
          </a:bodyPr>
          <a:lstStyle/>
          <a:p>
            <a:r>
              <a:rPr lang="en-US" sz="4800" dirty="0"/>
              <a:t>Motivating Questions</a:t>
            </a:r>
          </a:p>
        </p:txBody>
      </p:sp>
      <p:pic>
        <p:nvPicPr>
          <p:cNvPr id="9" name="Picture 8">
            <a:extLst>
              <a:ext uri="{FF2B5EF4-FFF2-40B4-BE49-F238E27FC236}">
                <a16:creationId xmlns:a16="http://schemas.microsoft.com/office/drawing/2014/main" id="{33D60BE3-7E1A-8F4B-8804-F88BC5B203D0}"/>
              </a:ext>
            </a:extLst>
          </p:cNvPr>
          <p:cNvPicPr>
            <a:picLocks noChangeAspect="1"/>
          </p:cNvPicPr>
          <p:nvPr/>
        </p:nvPicPr>
        <p:blipFill rotWithShape="1">
          <a:blip r:embed="rId3"/>
          <a:srcRect l="10075" r="9148" b="6567"/>
          <a:stretch/>
        </p:blipFill>
        <p:spPr>
          <a:xfrm rot="16200000" flipH="1">
            <a:off x="7767365" y="2433368"/>
            <a:ext cx="2466122" cy="5538853"/>
          </a:xfrm>
          <a:prstGeom prst="rect">
            <a:avLst/>
          </a:prstGeom>
        </p:spPr>
      </p:pic>
      <p:pic>
        <p:nvPicPr>
          <p:cNvPr id="6" name="Picture 5">
            <a:extLst>
              <a:ext uri="{FF2B5EF4-FFF2-40B4-BE49-F238E27FC236}">
                <a16:creationId xmlns:a16="http://schemas.microsoft.com/office/drawing/2014/main" id="{9E996BBC-4D43-FC42-BEEA-04CB108EFFBE}"/>
              </a:ext>
            </a:extLst>
          </p:cNvPr>
          <p:cNvPicPr>
            <a:picLocks noChangeAspect="1"/>
          </p:cNvPicPr>
          <p:nvPr/>
        </p:nvPicPr>
        <p:blipFill>
          <a:blip r:embed="rId4"/>
          <a:stretch>
            <a:fillRect/>
          </a:stretch>
        </p:blipFill>
        <p:spPr>
          <a:xfrm>
            <a:off x="6230999" y="115313"/>
            <a:ext cx="5538853" cy="3697185"/>
          </a:xfrm>
          <a:prstGeom prst="rect">
            <a:avLst/>
          </a:prstGeom>
        </p:spPr>
      </p:pic>
      <p:sp>
        <p:nvSpPr>
          <p:cNvPr id="4" name="Rectangle 3">
            <a:extLst>
              <a:ext uri="{FF2B5EF4-FFF2-40B4-BE49-F238E27FC236}">
                <a16:creationId xmlns:a16="http://schemas.microsoft.com/office/drawing/2014/main" id="{957CA2C4-402A-EA4B-A959-E332524E0832}"/>
              </a:ext>
            </a:extLst>
          </p:cNvPr>
          <p:cNvSpPr/>
          <p:nvPr/>
        </p:nvSpPr>
        <p:spPr>
          <a:xfrm>
            <a:off x="801897" y="2493696"/>
            <a:ext cx="4836751" cy="3690551"/>
          </a:xfrm>
          <a:prstGeom prst="rect">
            <a:avLst/>
          </a:prstGeom>
        </p:spPr>
        <p:txBody>
          <a:bodyPr vert="horz" lIns="91440" tIns="45720" rIns="91440" bIns="45720" rtlCol="0">
            <a:normAutofit/>
          </a:bodyPr>
          <a:lstStyle/>
          <a:p>
            <a:pPr defTabSz="914400">
              <a:lnSpc>
                <a:spcPct val="90000"/>
              </a:lnSpc>
              <a:spcAft>
                <a:spcPts val="600"/>
              </a:spcAft>
            </a:pPr>
            <a:r>
              <a:rPr lang="en-US" sz="2800" dirty="0"/>
              <a:t>1) Do satellite observations capture a biological response to eddy coherency? </a:t>
            </a:r>
          </a:p>
          <a:p>
            <a:pPr indent="-228600" defTabSz="914400">
              <a:lnSpc>
                <a:spcPct val="90000"/>
              </a:lnSpc>
              <a:spcAft>
                <a:spcPts val="600"/>
              </a:spcAft>
              <a:buFont typeface="Arial" panose="020B0604020202020204" pitchFamily="34" charset="0"/>
              <a:buChar char="•"/>
            </a:pPr>
            <a:endParaRPr lang="en-US" sz="2800" dirty="0"/>
          </a:p>
          <a:p>
            <a:pPr defTabSz="914400">
              <a:lnSpc>
                <a:spcPct val="90000"/>
              </a:lnSpc>
              <a:spcAft>
                <a:spcPts val="600"/>
              </a:spcAft>
            </a:pPr>
            <a:r>
              <a:rPr lang="en-US" sz="2800" dirty="0"/>
              <a:t>2) How does the biological response to eddies evolve over an eddy lifetime? </a:t>
            </a:r>
          </a:p>
          <a:p>
            <a:pPr indent="-228600" defTabSz="914400">
              <a:lnSpc>
                <a:spcPct val="90000"/>
              </a:lnSpc>
              <a:spcAft>
                <a:spcPts val="600"/>
              </a:spcAft>
              <a:buFont typeface="Arial" panose="020B0604020202020204" pitchFamily="34" charset="0"/>
              <a:buChar char="•"/>
            </a:pPr>
            <a:endParaRPr lang="en-US" sz="2000" dirty="0"/>
          </a:p>
        </p:txBody>
      </p:sp>
      <p:pic>
        <p:nvPicPr>
          <p:cNvPr id="24" name="Picture 8" descr="Image result for modis aqua">
            <a:extLst>
              <a:ext uri="{FF2B5EF4-FFF2-40B4-BE49-F238E27FC236}">
                <a16:creationId xmlns:a16="http://schemas.microsoft.com/office/drawing/2014/main" id="{70B24276-735E-B44D-AE1F-4278BDD0B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7423">
            <a:off x="4902551" y="322643"/>
            <a:ext cx="3301604" cy="17040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Diagram 29">
            <a:extLst>
              <a:ext uri="{FF2B5EF4-FFF2-40B4-BE49-F238E27FC236}">
                <a16:creationId xmlns:a16="http://schemas.microsoft.com/office/drawing/2014/main" id="{CB31545D-5E80-674C-A7FD-AAEE568B0620}"/>
              </a:ext>
            </a:extLst>
          </p:cNvPr>
          <p:cNvGraphicFramePr/>
          <p:nvPr>
            <p:extLst>
              <p:ext uri="{D42A27DB-BD31-4B8C-83A1-F6EECF244321}">
                <p14:modId xmlns:p14="http://schemas.microsoft.com/office/powerpoint/2010/main" val="465495012"/>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2" name="TextBox 31">
            <a:extLst>
              <a:ext uri="{FF2B5EF4-FFF2-40B4-BE49-F238E27FC236}">
                <a16:creationId xmlns:a16="http://schemas.microsoft.com/office/drawing/2014/main" id="{BE9AF21D-17DB-DA4C-8752-922D68816893}"/>
              </a:ext>
            </a:extLst>
          </p:cNvPr>
          <p:cNvSpPr txBox="1"/>
          <p:nvPr/>
        </p:nvSpPr>
        <p:spPr>
          <a:xfrm>
            <a:off x="11897710" y="0"/>
            <a:ext cx="294290"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192891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2" descr="How to Remove Mice From Under Floorboards - Exterminator Mississauga">
            <a:extLst>
              <a:ext uri="{FF2B5EF4-FFF2-40B4-BE49-F238E27FC236}">
                <a16:creationId xmlns:a16="http://schemas.microsoft.com/office/drawing/2014/main" id="{E7899081-306B-1644-AE8E-D72827F6D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69" b="14825"/>
          <a:stretch/>
        </p:blipFill>
        <p:spPr bwMode="auto">
          <a:xfrm flipH="1">
            <a:off x="7355901" y="2592124"/>
            <a:ext cx="2193349" cy="127382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ow to Remove Mice From Under Floorboards - Exterminator Mississauga">
            <a:extLst>
              <a:ext uri="{FF2B5EF4-FFF2-40B4-BE49-F238E27FC236}">
                <a16:creationId xmlns:a16="http://schemas.microsoft.com/office/drawing/2014/main" id="{1F9C913B-F786-5D41-B25E-B1BC9285E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69" b="14825"/>
          <a:stretch/>
        </p:blipFill>
        <p:spPr bwMode="auto">
          <a:xfrm flipH="1">
            <a:off x="81591" y="2647594"/>
            <a:ext cx="2193349" cy="127382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ow to Remove Mice From Under Floorboards - Exterminator Mississauga">
            <a:extLst>
              <a:ext uri="{FF2B5EF4-FFF2-40B4-BE49-F238E27FC236}">
                <a16:creationId xmlns:a16="http://schemas.microsoft.com/office/drawing/2014/main" id="{E8AE094B-1413-4246-BE5F-465AD327BC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69" b="14825"/>
          <a:stretch/>
        </p:blipFill>
        <p:spPr bwMode="auto">
          <a:xfrm flipH="1">
            <a:off x="3725501" y="2626337"/>
            <a:ext cx="2193349" cy="12738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87C06E-D66C-DB44-8DAD-36987680C4B0}"/>
              </a:ext>
            </a:extLst>
          </p:cNvPr>
          <p:cNvSpPr>
            <a:spLocks noGrp="1"/>
          </p:cNvSpPr>
          <p:nvPr>
            <p:ph type="title"/>
          </p:nvPr>
        </p:nvSpPr>
        <p:spPr>
          <a:xfrm>
            <a:off x="152400" y="-85610"/>
            <a:ext cx="10515600" cy="1325563"/>
          </a:xfrm>
        </p:spPr>
        <p:txBody>
          <a:bodyPr/>
          <a:lstStyle/>
          <a:p>
            <a:r>
              <a:rPr lang="en-US" dirty="0"/>
              <a:t>Phytoplankton Populations in a Leaky Eddy</a:t>
            </a:r>
          </a:p>
        </p:txBody>
      </p:sp>
      <p:sp>
        <p:nvSpPr>
          <p:cNvPr id="37" name="Oval 36">
            <a:extLst>
              <a:ext uri="{FF2B5EF4-FFF2-40B4-BE49-F238E27FC236}">
                <a16:creationId xmlns:a16="http://schemas.microsoft.com/office/drawing/2014/main" id="{FDA0808F-B4A2-2B45-9B16-6A4241E42495}"/>
              </a:ext>
            </a:extLst>
          </p:cNvPr>
          <p:cNvSpPr>
            <a:spLocks noChangeAspect="1"/>
          </p:cNvSpPr>
          <p:nvPr/>
        </p:nvSpPr>
        <p:spPr>
          <a:xfrm>
            <a:off x="4724268" y="224086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3F42C0D-14A9-3347-943E-C42F5DBF2174}"/>
              </a:ext>
            </a:extLst>
          </p:cNvPr>
          <p:cNvSpPr>
            <a:spLocks noChangeAspect="1"/>
          </p:cNvSpPr>
          <p:nvPr/>
        </p:nvSpPr>
        <p:spPr>
          <a:xfrm>
            <a:off x="5017788" y="217837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0BDA062-6E0B-864D-8170-C519EA237DBE}"/>
              </a:ext>
            </a:extLst>
          </p:cNvPr>
          <p:cNvSpPr>
            <a:spLocks noChangeAspect="1"/>
          </p:cNvSpPr>
          <p:nvPr/>
        </p:nvSpPr>
        <p:spPr>
          <a:xfrm>
            <a:off x="4985312" y="246750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9F5BEE5-3088-F946-826D-ACF5FF6BF2F9}"/>
              </a:ext>
            </a:extLst>
          </p:cNvPr>
          <p:cNvSpPr>
            <a:spLocks noChangeAspect="1"/>
          </p:cNvSpPr>
          <p:nvPr/>
        </p:nvSpPr>
        <p:spPr>
          <a:xfrm>
            <a:off x="5311309" y="232867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BD84E3A-FCF3-6143-AD59-F449D6775DB1}"/>
              </a:ext>
            </a:extLst>
          </p:cNvPr>
          <p:cNvSpPr>
            <a:spLocks noChangeAspect="1"/>
          </p:cNvSpPr>
          <p:nvPr/>
        </p:nvSpPr>
        <p:spPr>
          <a:xfrm>
            <a:off x="5184760" y="252595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E21A4B2-A111-5B42-AD84-AEA8096B47AA}"/>
              </a:ext>
            </a:extLst>
          </p:cNvPr>
          <p:cNvSpPr>
            <a:spLocks noChangeAspect="1"/>
          </p:cNvSpPr>
          <p:nvPr/>
        </p:nvSpPr>
        <p:spPr>
          <a:xfrm>
            <a:off x="5264703" y="212608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F2411C4-A44A-4D47-B978-DD1C83DBEA20}"/>
              </a:ext>
            </a:extLst>
          </p:cNvPr>
          <p:cNvSpPr>
            <a:spLocks noChangeAspect="1"/>
          </p:cNvSpPr>
          <p:nvPr/>
        </p:nvSpPr>
        <p:spPr>
          <a:xfrm>
            <a:off x="4815708" y="193673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A617CF8-4906-BC47-9E7C-15DB89EABB6A}"/>
              </a:ext>
            </a:extLst>
          </p:cNvPr>
          <p:cNvSpPr>
            <a:spLocks noChangeAspect="1"/>
          </p:cNvSpPr>
          <p:nvPr/>
        </p:nvSpPr>
        <p:spPr>
          <a:xfrm>
            <a:off x="4527332" y="252951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D020338-6385-1044-B883-1331B817EDE9}"/>
              </a:ext>
            </a:extLst>
          </p:cNvPr>
          <p:cNvSpPr>
            <a:spLocks noChangeAspect="1"/>
          </p:cNvSpPr>
          <p:nvPr/>
        </p:nvSpPr>
        <p:spPr>
          <a:xfrm>
            <a:off x="4820853" y="245355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2908F84-AA0C-DE47-BB62-CA579C827885}"/>
              </a:ext>
            </a:extLst>
          </p:cNvPr>
          <p:cNvSpPr>
            <a:spLocks noChangeAspect="1"/>
          </p:cNvSpPr>
          <p:nvPr/>
        </p:nvSpPr>
        <p:spPr>
          <a:xfrm>
            <a:off x="5189584" y="183234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A9C940E-63FA-A849-AD66-9DAC2A0BF83A}"/>
              </a:ext>
            </a:extLst>
          </p:cNvPr>
          <p:cNvSpPr>
            <a:spLocks noChangeAspect="1"/>
          </p:cNvSpPr>
          <p:nvPr/>
        </p:nvSpPr>
        <p:spPr>
          <a:xfrm>
            <a:off x="4484141" y="203464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BE7C0E7-F4D0-7B47-BD39-7129E71F9D03}"/>
              </a:ext>
            </a:extLst>
          </p:cNvPr>
          <p:cNvSpPr>
            <a:spLocks noChangeAspect="1"/>
          </p:cNvSpPr>
          <p:nvPr/>
        </p:nvSpPr>
        <p:spPr>
          <a:xfrm>
            <a:off x="1917292" y="229544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B1B96BE-C4C6-6E47-AC50-7366F558E596}"/>
              </a:ext>
            </a:extLst>
          </p:cNvPr>
          <p:cNvSpPr>
            <a:spLocks noChangeAspect="1"/>
          </p:cNvSpPr>
          <p:nvPr/>
        </p:nvSpPr>
        <p:spPr>
          <a:xfrm>
            <a:off x="2210812" y="223295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EF743C9-7467-FB49-AED9-3EEFEDEB2A06}"/>
              </a:ext>
            </a:extLst>
          </p:cNvPr>
          <p:cNvSpPr>
            <a:spLocks noChangeAspect="1"/>
          </p:cNvSpPr>
          <p:nvPr/>
        </p:nvSpPr>
        <p:spPr>
          <a:xfrm>
            <a:off x="2222092" y="260024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A296EC0-581E-BA46-A6AB-3832A473E932}"/>
              </a:ext>
            </a:extLst>
          </p:cNvPr>
          <p:cNvSpPr>
            <a:spLocks noChangeAspect="1"/>
          </p:cNvSpPr>
          <p:nvPr/>
        </p:nvSpPr>
        <p:spPr>
          <a:xfrm>
            <a:off x="2504333" y="238325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7DE1211-9741-0E47-A48C-FC88DFF73231}"/>
              </a:ext>
            </a:extLst>
          </p:cNvPr>
          <p:cNvSpPr>
            <a:spLocks noChangeAspect="1"/>
          </p:cNvSpPr>
          <p:nvPr/>
        </p:nvSpPr>
        <p:spPr>
          <a:xfrm>
            <a:off x="2377784" y="258053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8421080-1887-E84D-8E6C-CF4A62933B10}"/>
              </a:ext>
            </a:extLst>
          </p:cNvPr>
          <p:cNvSpPr>
            <a:spLocks noChangeAspect="1"/>
          </p:cNvSpPr>
          <p:nvPr/>
        </p:nvSpPr>
        <p:spPr>
          <a:xfrm>
            <a:off x="2457727" y="218066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2E370DB-9512-3E40-A4BA-A2B8BC6294CC}"/>
              </a:ext>
            </a:extLst>
          </p:cNvPr>
          <p:cNvSpPr>
            <a:spLocks noChangeAspect="1"/>
          </p:cNvSpPr>
          <p:nvPr/>
        </p:nvSpPr>
        <p:spPr>
          <a:xfrm>
            <a:off x="2008732" y="199131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9209F94-286B-A746-801D-543413614C77}"/>
              </a:ext>
            </a:extLst>
          </p:cNvPr>
          <p:cNvSpPr>
            <a:spLocks noChangeAspect="1"/>
          </p:cNvSpPr>
          <p:nvPr/>
        </p:nvSpPr>
        <p:spPr>
          <a:xfrm>
            <a:off x="1720356" y="258409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9BF868F-B196-4249-9B26-6B98C3CA639B}"/>
              </a:ext>
            </a:extLst>
          </p:cNvPr>
          <p:cNvSpPr>
            <a:spLocks noChangeAspect="1"/>
          </p:cNvSpPr>
          <p:nvPr/>
        </p:nvSpPr>
        <p:spPr>
          <a:xfrm>
            <a:off x="2013877" y="250813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F5F9ACA-B853-3346-B526-16C1F2ED1E3D}"/>
              </a:ext>
            </a:extLst>
          </p:cNvPr>
          <p:cNvSpPr>
            <a:spLocks noChangeAspect="1"/>
          </p:cNvSpPr>
          <p:nvPr/>
        </p:nvSpPr>
        <p:spPr>
          <a:xfrm>
            <a:off x="2382608" y="188692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260CCC0-297B-D54A-800A-EC9485BFFA82}"/>
              </a:ext>
            </a:extLst>
          </p:cNvPr>
          <p:cNvSpPr>
            <a:spLocks noChangeAspect="1"/>
          </p:cNvSpPr>
          <p:nvPr/>
        </p:nvSpPr>
        <p:spPr>
          <a:xfrm>
            <a:off x="1677165" y="208922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3618539-D0EC-E247-9D60-E826389F5102}"/>
              </a:ext>
            </a:extLst>
          </p:cNvPr>
          <p:cNvSpPr>
            <a:spLocks noChangeAspect="1"/>
          </p:cNvSpPr>
          <p:nvPr/>
        </p:nvSpPr>
        <p:spPr>
          <a:xfrm>
            <a:off x="8072244" y="228521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A009842-1B5C-1245-97B3-05AAD1E71D67}"/>
              </a:ext>
            </a:extLst>
          </p:cNvPr>
          <p:cNvSpPr>
            <a:spLocks noChangeAspect="1"/>
          </p:cNvSpPr>
          <p:nvPr/>
        </p:nvSpPr>
        <p:spPr>
          <a:xfrm>
            <a:off x="7047295" y="204195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A697C14-66D1-CF4F-9504-E991A5AF0401}"/>
              </a:ext>
            </a:extLst>
          </p:cNvPr>
          <p:cNvSpPr>
            <a:spLocks noChangeAspect="1"/>
          </p:cNvSpPr>
          <p:nvPr/>
        </p:nvSpPr>
        <p:spPr>
          <a:xfrm>
            <a:off x="7058575" y="240924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C8C3F81-43BD-AA46-9100-AEAD815E5855}"/>
              </a:ext>
            </a:extLst>
          </p:cNvPr>
          <p:cNvSpPr>
            <a:spLocks noChangeAspect="1"/>
          </p:cNvSpPr>
          <p:nvPr/>
        </p:nvSpPr>
        <p:spPr>
          <a:xfrm>
            <a:off x="9158279" y="221211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1AFBB4D-425F-4D4E-B890-FF0243EBE680}"/>
              </a:ext>
            </a:extLst>
          </p:cNvPr>
          <p:cNvSpPr>
            <a:spLocks noChangeAspect="1"/>
          </p:cNvSpPr>
          <p:nvPr/>
        </p:nvSpPr>
        <p:spPr>
          <a:xfrm>
            <a:off x="7776136" y="229891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F9DF3B0-F119-1A47-9300-912CFC714093}"/>
              </a:ext>
            </a:extLst>
          </p:cNvPr>
          <p:cNvSpPr>
            <a:spLocks noChangeAspect="1"/>
          </p:cNvSpPr>
          <p:nvPr/>
        </p:nvSpPr>
        <p:spPr>
          <a:xfrm>
            <a:off x="7122827" y="149798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2CDC163-D13B-FF45-BEBD-2B323DBBD4B7}"/>
              </a:ext>
            </a:extLst>
          </p:cNvPr>
          <p:cNvSpPr>
            <a:spLocks noChangeAspect="1"/>
          </p:cNvSpPr>
          <p:nvPr/>
        </p:nvSpPr>
        <p:spPr>
          <a:xfrm>
            <a:off x="7738461" y="148729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440B33C-93BB-384D-957B-F03BF9DE4221}"/>
              </a:ext>
            </a:extLst>
          </p:cNvPr>
          <p:cNvSpPr>
            <a:spLocks noChangeAspect="1"/>
          </p:cNvSpPr>
          <p:nvPr/>
        </p:nvSpPr>
        <p:spPr>
          <a:xfrm>
            <a:off x="7597316" y="252194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AF5B96B-DBD9-704A-9EAB-4566EDD79E56}"/>
              </a:ext>
            </a:extLst>
          </p:cNvPr>
          <p:cNvSpPr>
            <a:spLocks noChangeAspect="1"/>
          </p:cNvSpPr>
          <p:nvPr/>
        </p:nvSpPr>
        <p:spPr>
          <a:xfrm>
            <a:off x="8986329" y="247832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41CF508-815A-F242-9EFC-A9CFDDD16AFD}"/>
              </a:ext>
            </a:extLst>
          </p:cNvPr>
          <p:cNvSpPr>
            <a:spLocks noChangeAspect="1"/>
          </p:cNvSpPr>
          <p:nvPr/>
        </p:nvSpPr>
        <p:spPr>
          <a:xfrm>
            <a:off x="8013707" y="142103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F0C096D-985A-4D40-B23A-6470E833A5D3}"/>
              </a:ext>
            </a:extLst>
          </p:cNvPr>
          <p:cNvSpPr>
            <a:spLocks noChangeAspect="1"/>
          </p:cNvSpPr>
          <p:nvPr/>
        </p:nvSpPr>
        <p:spPr>
          <a:xfrm>
            <a:off x="8087656" y="170306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34E1025-541D-2B45-9A4F-0CF6EE9E2782}"/>
              </a:ext>
            </a:extLst>
          </p:cNvPr>
          <p:cNvSpPr>
            <a:spLocks noChangeAspect="1"/>
          </p:cNvSpPr>
          <p:nvPr/>
        </p:nvSpPr>
        <p:spPr>
          <a:xfrm>
            <a:off x="8552375" y="208609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37C9A20-BC8A-FF42-B4F2-2B3F0382F595}"/>
              </a:ext>
            </a:extLst>
          </p:cNvPr>
          <p:cNvSpPr>
            <a:spLocks noChangeAspect="1"/>
          </p:cNvSpPr>
          <p:nvPr/>
        </p:nvSpPr>
        <p:spPr>
          <a:xfrm>
            <a:off x="7867576" y="179939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73848A2-2189-E74A-9723-D4FDCDC5782D}"/>
              </a:ext>
            </a:extLst>
          </p:cNvPr>
          <p:cNvSpPr>
            <a:spLocks noChangeAspect="1"/>
          </p:cNvSpPr>
          <p:nvPr/>
        </p:nvSpPr>
        <p:spPr>
          <a:xfrm>
            <a:off x="6721038" y="184436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A8D2D41-42FF-3043-88F2-EF9854859076}"/>
              </a:ext>
            </a:extLst>
          </p:cNvPr>
          <p:cNvSpPr>
            <a:spLocks noChangeAspect="1"/>
          </p:cNvSpPr>
          <p:nvPr/>
        </p:nvSpPr>
        <p:spPr>
          <a:xfrm>
            <a:off x="7432256" y="180678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E555C11-2776-8A46-A0FB-0801B06B1B36}"/>
              </a:ext>
            </a:extLst>
          </p:cNvPr>
          <p:cNvSpPr>
            <a:spLocks noChangeAspect="1"/>
          </p:cNvSpPr>
          <p:nvPr/>
        </p:nvSpPr>
        <p:spPr>
          <a:xfrm>
            <a:off x="7477090" y="214257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0E2AB56-D61F-6643-84E1-E5D96E7814C4}"/>
              </a:ext>
            </a:extLst>
          </p:cNvPr>
          <p:cNvSpPr>
            <a:spLocks noChangeAspect="1"/>
          </p:cNvSpPr>
          <p:nvPr/>
        </p:nvSpPr>
        <p:spPr>
          <a:xfrm>
            <a:off x="7385650" y="160418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2953BFA-B8ED-6948-BAB0-F5A28E3754C7}"/>
              </a:ext>
            </a:extLst>
          </p:cNvPr>
          <p:cNvSpPr>
            <a:spLocks noChangeAspect="1"/>
          </p:cNvSpPr>
          <p:nvPr/>
        </p:nvSpPr>
        <p:spPr>
          <a:xfrm>
            <a:off x="8814338" y="194773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5302C09-1498-4D4D-A4AD-E4F8C4D4E96E}"/>
              </a:ext>
            </a:extLst>
          </p:cNvPr>
          <p:cNvSpPr>
            <a:spLocks noChangeAspect="1"/>
          </p:cNvSpPr>
          <p:nvPr/>
        </p:nvSpPr>
        <p:spPr>
          <a:xfrm>
            <a:off x="8195385" y="200499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E1043DF-6D78-4344-BCD8-17796E7051D8}"/>
              </a:ext>
            </a:extLst>
          </p:cNvPr>
          <p:cNvSpPr>
            <a:spLocks noChangeAspect="1"/>
          </p:cNvSpPr>
          <p:nvPr/>
        </p:nvSpPr>
        <p:spPr>
          <a:xfrm>
            <a:off x="8280270" y="122427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5568E57-B7A2-B44A-BB7D-E5E8D931982E}"/>
              </a:ext>
            </a:extLst>
          </p:cNvPr>
          <p:cNvSpPr>
            <a:spLocks noChangeAspect="1"/>
          </p:cNvSpPr>
          <p:nvPr/>
        </p:nvSpPr>
        <p:spPr>
          <a:xfrm>
            <a:off x="7310531" y="131045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071FB7E-B9CD-0044-A3AA-4D395CF36F36}"/>
              </a:ext>
            </a:extLst>
          </p:cNvPr>
          <p:cNvSpPr>
            <a:spLocks noChangeAspect="1"/>
          </p:cNvSpPr>
          <p:nvPr/>
        </p:nvSpPr>
        <p:spPr>
          <a:xfrm>
            <a:off x="8727002" y="240398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2FE2BD7-EE43-A845-BE84-DECEC87970A5}"/>
              </a:ext>
            </a:extLst>
          </p:cNvPr>
          <p:cNvSpPr>
            <a:spLocks noChangeAspect="1"/>
          </p:cNvSpPr>
          <p:nvPr/>
        </p:nvSpPr>
        <p:spPr>
          <a:xfrm>
            <a:off x="8706797" y="165387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85616B9E-DB50-8644-A78E-6CE2E9E7B244}"/>
              </a:ext>
            </a:extLst>
          </p:cNvPr>
          <p:cNvSpPr>
            <a:spLocks noChangeAspect="1"/>
          </p:cNvSpPr>
          <p:nvPr/>
        </p:nvSpPr>
        <p:spPr>
          <a:xfrm>
            <a:off x="7041770" y="177947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45E30E5-76A0-444C-873F-D5F213989DB3}"/>
              </a:ext>
            </a:extLst>
          </p:cNvPr>
          <p:cNvSpPr>
            <a:spLocks noChangeAspect="1"/>
          </p:cNvSpPr>
          <p:nvPr/>
        </p:nvSpPr>
        <p:spPr>
          <a:xfrm>
            <a:off x="7264461" y="261709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34122DF-C0F6-2348-B653-DC0257E9C579}"/>
              </a:ext>
            </a:extLst>
          </p:cNvPr>
          <p:cNvSpPr>
            <a:spLocks noChangeAspect="1"/>
          </p:cNvSpPr>
          <p:nvPr/>
        </p:nvSpPr>
        <p:spPr>
          <a:xfrm>
            <a:off x="7915582" y="263544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7772A94-3AF4-F343-8EF0-D0D28381CF07}"/>
              </a:ext>
            </a:extLst>
          </p:cNvPr>
          <p:cNvSpPr>
            <a:spLocks noChangeAspect="1"/>
          </p:cNvSpPr>
          <p:nvPr/>
        </p:nvSpPr>
        <p:spPr>
          <a:xfrm>
            <a:off x="7959016" y="279688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CA554D6-D933-D44B-9E00-BE8131FBE044}"/>
              </a:ext>
            </a:extLst>
          </p:cNvPr>
          <p:cNvSpPr>
            <a:spLocks noChangeAspect="1"/>
          </p:cNvSpPr>
          <p:nvPr/>
        </p:nvSpPr>
        <p:spPr>
          <a:xfrm>
            <a:off x="8433779" y="183434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FFCBF214-E58D-2B40-B26D-33DAEDC7BD53}"/>
              </a:ext>
            </a:extLst>
          </p:cNvPr>
          <p:cNvSpPr>
            <a:spLocks noChangeAspect="1"/>
          </p:cNvSpPr>
          <p:nvPr/>
        </p:nvSpPr>
        <p:spPr>
          <a:xfrm>
            <a:off x="8352228" y="228436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D76205CF-F5F8-004B-9809-19E3C298C47A}"/>
              </a:ext>
            </a:extLst>
          </p:cNvPr>
          <p:cNvSpPr>
            <a:spLocks noChangeAspect="1"/>
          </p:cNvSpPr>
          <p:nvPr/>
        </p:nvSpPr>
        <p:spPr>
          <a:xfrm>
            <a:off x="7777095" y="197320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5A479383-BDC5-104A-B5F6-D2547AEDBBF4}"/>
              </a:ext>
            </a:extLst>
          </p:cNvPr>
          <p:cNvSpPr>
            <a:spLocks noChangeAspect="1"/>
          </p:cNvSpPr>
          <p:nvPr/>
        </p:nvSpPr>
        <p:spPr>
          <a:xfrm>
            <a:off x="8855942" y="224730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AF1EFEB3-B5BB-BB4A-92E8-388D54C0A0C7}"/>
              </a:ext>
            </a:extLst>
          </p:cNvPr>
          <p:cNvSpPr>
            <a:spLocks noChangeAspect="1"/>
          </p:cNvSpPr>
          <p:nvPr/>
        </p:nvSpPr>
        <p:spPr>
          <a:xfrm>
            <a:off x="8358660" y="154061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6CA9D334-AE93-7648-A9C5-5D10433223F5}"/>
              </a:ext>
            </a:extLst>
          </p:cNvPr>
          <p:cNvSpPr>
            <a:spLocks noChangeAspect="1"/>
          </p:cNvSpPr>
          <p:nvPr/>
        </p:nvSpPr>
        <p:spPr>
          <a:xfrm>
            <a:off x="8283505" y="251796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8638CC8-9A77-C64C-B470-2E3FD886C284}"/>
              </a:ext>
            </a:extLst>
          </p:cNvPr>
          <p:cNvSpPr>
            <a:spLocks noChangeAspect="1"/>
          </p:cNvSpPr>
          <p:nvPr/>
        </p:nvSpPr>
        <p:spPr>
          <a:xfrm>
            <a:off x="4375597" y="216464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4E0D55B-039F-194E-AB8A-906A4076435F}"/>
              </a:ext>
            </a:extLst>
          </p:cNvPr>
          <p:cNvSpPr>
            <a:spLocks noChangeAspect="1"/>
          </p:cNvSpPr>
          <p:nvPr/>
        </p:nvSpPr>
        <p:spPr>
          <a:xfrm>
            <a:off x="4669117" y="210215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1CCED5B-993D-F34C-9C1E-1F6243C30721}"/>
              </a:ext>
            </a:extLst>
          </p:cNvPr>
          <p:cNvSpPr>
            <a:spLocks noChangeAspect="1"/>
          </p:cNvSpPr>
          <p:nvPr/>
        </p:nvSpPr>
        <p:spPr>
          <a:xfrm>
            <a:off x="4680397" y="246944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0B2D505-962F-4940-9784-EDD456AE1633}"/>
              </a:ext>
            </a:extLst>
          </p:cNvPr>
          <p:cNvSpPr>
            <a:spLocks noChangeAspect="1"/>
          </p:cNvSpPr>
          <p:nvPr/>
        </p:nvSpPr>
        <p:spPr>
          <a:xfrm>
            <a:off x="4962638" y="225245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530788B-CF8F-D44C-8C55-E08BB5EB75D8}"/>
              </a:ext>
            </a:extLst>
          </p:cNvPr>
          <p:cNvSpPr>
            <a:spLocks noChangeAspect="1"/>
          </p:cNvSpPr>
          <p:nvPr/>
        </p:nvSpPr>
        <p:spPr>
          <a:xfrm>
            <a:off x="4836089" y="244973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5126792-2057-9847-B4FC-118D8FCC00FF}"/>
              </a:ext>
            </a:extLst>
          </p:cNvPr>
          <p:cNvSpPr>
            <a:spLocks noChangeAspect="1"/>
          </p:cNvSpPr>
          <p:nvPr/>
        </p:nvSpPr>
        <p:spPr>
          <a:xfrm>
            <a:off x="4916032" y="204986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0490CD7C-5A7B-7149-B84E-33A82F0A7E83}"/>
              </a:ext>
            </a:extLst>
          </p:cNvPr>
          <p:cNvSpPr>
            <a:spLocks noChangeAspect="1"/>
          </p:cNvSpPr>
          <p:nvPr/>
        </p:nvSpPr>
        <p:spPr>
          <a:xfrm>
            <a:off x="4467037" y="186051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318A308-16F3-4640-907F-7D72EF23A894}"/>
              </a:ext>
            </a:extLst>
          </p:cNvPr>
          <p:cNvSpPr>
            <a:spLocks noChangeAspect="1"/>
          </p:cNvSpPr>
          <p:nvPr/>
        </p:nvSpPr>
        <p:spPr>
          <a:xfrm>
            <a:off x="4178661" y="245329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408A3C94-0735-A84A-B9BB-DA66F1351747}"/>
              </a:ext>
            </a:extLst>
          </p:cNvPr>
          <p:cNvSpPr>
            <a:spLocks noChangeAspect="1"/>
          </p:cNvSpPr>
          <p:nvPr/>
        </p:nvSpPr>
        <p:spPr>
          <a:xfrm>
            <a:off x="4472182" y="237733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12A7320E-263A-374C-A471-03B9CC8F0F0A}"/>
              </a:ext>
            </a:extLst>
          </p:cNvPr>
          <p:cNvSpPr>
            <a:spLocks noChangeAspect="1"/>
          </p:cNvSpPr>
          <p:nvPr/>
        </p:nvSpPr>
        <p:spPr>
          <a:xfrm>
            <a:off x="4840913" y="175612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B820A7D-1735-C744-8147-501F59C729E5}"/>
              </a:ext>
            </a:extLst>
          </p:cNvPr>
          <p:cNvSpPr>
            <a:spLocks noChangeAspect="1"/>
          </p:cNvSpPr>
          <p:nvPr/>
        </p:nvSpPr>
        <p:spPr>
          <a:xfrm>
            <a:off x="4135470" y="195842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AA92D686-D46E-B045-A2A8-4AC27B23A5D1}"/>
              </a:ext>
            </a:extLst>
          </p:cNvPr>
          <p:cNvGrpSpPr/>
          <p:nvPr/>
        </p:nvGrpSpPr>
        <p:grpSpPr>
          <a:xfrm>
            <a:off x="3427653" y="1584625"/>
            <a:ext cx="1876819" cy="1069979"/>
            <a:chOff x="4795035" y="2732366"/>
            <a:chExt cx="1876819" cy="1069979"/>
          </a:xfrm>
        </p:grpSpPr>
        <p:sp>
          <p:nvSpPr>
            <p:cNvPr id="83" name="Arc 82">
              <a:extLst>
                <a:ext uri="{FF2B5EF4-FFF2-40B4-BE49-F238E27FC236}">
                  <a16:creationId xmlns:a16="http://schemas.microsoft.com/office/drawing/2014/main" id="{53E4F995-BD84-C54B-A334-6ADC9B6D050B}"/>
                </a:ext>
              </a:extLst>
            </p:cNvPr>
            <p:cNvSpPr/>
            <p:nvPr/>
          </p:nvSpPr>
          <p:spPr>
            <a:xfrm>
              <a:off x="4795035" y="2905763"/>
              <a:ext cx="1876819" cy="896582"/>
            </a:xfrm>
            <a:prstGeom prst="arc">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riangle 107">
              <a:extLst>
                <a:ext uri="{FF2B5EF4-FFF2-40B4-BE49-F238E27FC236}">
                  <a16:creationId xmlns:a16="http://schemas.microsoft.com/office/drawing/2014/main" id="{052A2A00-CC58-E64B-A169-C55A771FA7D2}"/>
                </a:ext>
              </a:extLst>
            </p:cNvPr>
            <p:cNvSpPr/>
            <p:nvPr/>
          </p:nvSpPr>
          <p:spPr>
            <a:xfrm rot="16648582">
              <a:off x="5539430" y="2830193"/>
              <a:ext cx="336007" cy="1403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a:extLst>
              <a:ext uri="{FF2B5EF4-FFF2-40B4-BE49-F238E27FC236}">
                <a16:creationId xmlns:a16="http://schemas.microsoft.com/office/drawing/2014/main" id="{2947803A-DC30-F843-9550-1242F3F0E8D3}"/>
              </a:ext>
            </a:extLst>
          </p:cNvPr>
          <p:cNvGrpSpPr/>
          <p:nvPr/>
        </p:nvGrpSpPr>
        <p:grpSpPr>
          <a:xfrm rot="11166215">
            <a:off x="4455339" y="1830606"/>
            <a:ext cx="1876819" cy="1069979"/>
            <a:chOff x="4795035" y="2732366"/>
            <a:chExt cx="1876819" cy="1069979"/>
          </a:xfrm>
        </p:grpSpPr>
        <p:sp>
          <p:nvSpPr>
            <p:cNvPr id="111" name="Arc 110">
              <a:extLst>
                <a:ext uri="{FF2B5EF4-FFF2-40B4-BE49-F238E27FC236}">
                  <a16:creationId xmlns:a16="http://schemas.microsoft.com/office/drawing/2014/main" id="{2DBAEDA6-7255-6547-9467-C75D9E3C1360}"/>
                </a:ext>
              </a:extLst>
            </p:cNvPr>
            <p:cNvSpPr/>
            <p:nvPr/>
          </p:nvSpPr>
          <p:spPr>
            <a:xfrm>
              <a:off x="4795035" y="2905763"/>
              <a:ext cx="1876819" cy="896582"/>
            </a:xfrm>
            <a:prstGeom prst="arc">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riangle 111">
              <a:extLst>
                <a:ext uri="{FF2B5EF4-FFF2-40B4-BE49-F238E27FC236}">
                  <a16:creationId xmlns:a16="http://schemas.microsoft.com/office/drawing/2014/main" id="{0CC092B0-AAE8-314C-A363-98A8E9213B8E}"/>
                </a:ext>
              </a:extLst>
            </p:cNvPr>
            <p:cNvSpPr/>
            <p:nvPr/>
          </p:nvSpPr>
          <p:spPr>
            <a:xfrm rot="16648582">
              <a:off x="5539430" y="2830193"/>
              <a:ext cx="336007" cy="1403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6" name="Straight Arrow Connector 125">
            <a:extLst>
              <a:ext uri="{FF2B5EF4-FFF2-40B4-BE49-F238E27FC236}">
                <a16:creationId xmlns:a16="http://schemas.microsoft.com/office/drawing/2014/main" id="{0EA9ABBF-4CAC-284A-8C2D-A7D7754332A5}"/>
              </a:ext>
            </a:extLst>
          </p:cNvPr>
          <p:cNvCxnSpPr>
            <a:cxnSpLocks/>
          </p:cNvCxnSpPr>
          <p:nvPr/>
        </p:nvCxnSpPr>
        <p:spPr>
          <a:xfrm>
            <a:off x="1039091" y="2467241"/>
            <a:ext cx="200907" cy="4177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28" name="TextBox 127">
            <a:extLst>
              <a:ext uri="{FF2B5EF4-FFF2-40B4-BE49-F238E27FC236}">
                <a16:creationId xmlns:a16="http://schemas.microsoft.com/office/drawing/2014/main" id="{C6165626-74CA-E14F-AAC5-771356FCB8A8}"/>
              </a:ext>
            </a:extLst>
          </p:cNvPr>
          <p:cNvSpPr txBox="1"/>
          <p:nvPr/>
        </p:nvSpPr>
        <p:spPr>
          <a:xfrm>
            <a:off x="176734" y="1844362"/>
            <a:ext cx="1660139" cy="646331"/>
          </a:xfrm>
          <a:prstGeom prst="rect">
            <a:avLst/>
          </a:prstGeom>
          <a:noFill/>
        </p:spPr>
        <p:txBody>
          <a:bodyPr wrap="square" rtlCol="0">
            <a:spAutoFit/>
          </a:bodyPr>
          <a:lstStyle/>
          <a:p>
            <a:pPr algn="ctr"/>
            <a:r>
              <a:rPr lang="en-US" dirty="0"/>
              <a:t>Isopycnal surface</a:t>
            </a:r>
          </a:p>
        </p:txBody>
      </p:sp>
      <p:sp>
        <p:nvSpPr>
          <p:cNvPr id="129" name="TextBox 128">
            <a:extLst>
              <a:ext uri="{FF2B5EF4-FFF2-40B4-BE49-F238E27FC236}">
                <a16:creationId xmlns:a16="http://schemas.microsoft.com/office/drawing/2014/main" id="{54C1406B-AB0D-6D4E-990F-CAA657C8E326}"/>
              </a:ext>
            </a:extLst>
          </p:cNvPr>
          <p:cNvSpPr txBox="1"/>
          <p:nvPr/>
        </p:nvSpPr>
        <p:spPr>
          <a:xfrm>
            <a:off x="3752453" y="1267707"/>
            <a:ext cx="1500570" cy="369332"/>
          </a:xfrm>
          <a:prstGeom prst="rect">
            <a:avLst/>
          </a:prstGeom>
          <a:noFill/>
        </p:spPr>
        <p:txBody>
          <a:bodyPr wrap="square" rtlCol="0">
            <a:spAutoFit/>
          </a:bodyPr>
          <a:lstStyle/>
          <a:p>
            <a:pPr algn="ctr"/>
            <a:r>
              <a:rPr lang="en-US" dirty="0"/>
              <a:t>Dispersal</a:t>
            </a:r>
          </a:p>
        </p:txBody>
      </p:sp>
      <p:grpSp>
        <p:nvGrpSpPr>
          <p:cNvPr id="136" name="Group 135">
            <a:extLst>
              <a:ext uri="{FF2B5EF4-FFF2-40B4-BE49-F238E27FC236}">
                <a16:creationId xmlns:a16="http://schemas.microsoft.com/office/drawing/2014/main" id="{88783FE7-FE7C-2B45-940D-C91BF128886F}"/>
              </a:ext>
            </a:extLst>
          </p:cNvPr>
          <p:cNvGrpSpPr/>
          <p:nvPr/>
        </p:nvGrpSpPr>
        <p:grpSpPr>
          <a:xfrm>
            <a:off x="2274941" y="2924001"/>
            <a:ext cx="1417095" cy="687731"/>
            <a:chOff x="2689173" y="3897102"/>
            <a:chExt cx="1507358" cy="687731"/>
          </a:xfrm>
        </p:grpSpPr>
        <p:sp>
          <p:nvSpPr>
            <p:cNvPr id="124" name="Right Arrow 123">
              <a:extLst>
                <a:ext uri="{FF2B5EF4-FFF2-40B4-BE49-F238E27FC236}">
                  <a16:creationId xmlns:a16="http://schemas.microsoft.com/office/drawing/2014/main" id="{12DF9EB1-1A24-CD4A-888D-2C532E1FD163}"/>
                </a:ext>
              </a:extLst>
            </p:cNvPr>
            <p:cNvSpPr/>
            <p:nvPr/>
          </p:nvSpPr>
          <p:spPr>
            <a:xfrm>
              <a:off x="2797744" y="3897102"/>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F0D5013-74A3-4243-AE74-F23444B4F124}"/>
                    </a:ext>
                  </a:extLst>
                </p:cNvPr>
                <p:cNvSpPr txBox="1"/>
                <p:nvPr/>
              </p:nvSpPr>
              <p:spPr>
                <a:xfrm>
                  <a:off x="2689172" y="4068567"/>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30" name="TextBox 129">
                  <a:extLst>
                    <a:ext uri="{FF2B5EF4-FFF2-40B4-BE49-F238E27FC236}">
                      <a16:creationId xmlns:a16="http://schemas.microsoft.com/office/drawing/2014/main" id="{3F0D5013-74A3-4243-AE74-F23444B4F124}"/>
                    </a:ext>
                  </a:extLst>
                </p:cNvPr>
                <p:cNvSpPr txBox="1">
                  <a:spLocks noRot="1" noChangeAspect="1" noMove="1" noResize="1" noEditPoints="1" noAdjustHandles="1" noChangeArrowheads="1" noChangeShapeType="1" noTextEdit="1"/>
                </p:cNvSpPr>
                <p:nvPr/>
              </p:nvSpPr>
              <p:spPr>
                <a:xfrm>
                  <a:off x="2689172" y="4068567"/>
                  <a:ext cx="1500570" cy="369332"/>
                </a:xfrm>
                <a:prstGeom prst="rect">
                  <a:avLst/>
                </a:prstGeom>
                <a:blipFill>
                  <a:blip r:embed="rId3"/>
                  <a:stretch>
                    <a:fillRect/>
                  </a:stretch>
                </a:blipFill>
              </p:spPr>
              <p:txBody>
                <a:bodyPr/>
                <a:lstStyle/>
                <a:p>
                  <a:r>
                    <a:rPr lang="en-US">
                      <a:noFill/>
                    </a:rPr>
                    <a:t> </a:t>
                  </a:r>
                </a:p>
              </p:txBody>
            </p:sp>
          </mc:Fallback>
        </mc:AlternateContent>
      </p:grpSp>
      <p:grpSp>
        <p:nvGrpSpPr>
          <p:cNvPr id="137" name="Group 136">
            <a:extLst>
              <a:ext uri="{FF2B5EF4-FFF2-40B4-BE49-F238E27FC236}">
                <a16:creationId xmlns:a16="http://schemas.microsoft.com/office/drawing/2014/main" id="{120A2483-664D-F34C-86D9-AD91114E7889}"/>
              </a:ext>
            </a:extLst>
          </p:cNvPr>
          <p:cNvGrpSpPr/>
          <p:nvPr/>
        </p:nvGrpSpPr>
        <p:grpSpPr>
          <a:xfrm>
            <a:off x="5918850" y="2930842"/>
            <a:ext cx="1420438" cy="687731"/>
            <a:chOff x="7612456" y="3876139"/>
            <a:chExt cx="1508823" cy="687731"/>
          </a:xfrm>
        </p:grpSpPr>
        <p:sp>
          <p:nvSpPr>
            <p:cNvPr id="123" name="Right Arrow 122">
              <a:extLst>
                <a:ext uri="{FF2B5EF4-FFF2-40B4-BE49-F238E27FC236}">
                  <a16:creationId xmlns:a16="http://schemas.microsoft.com/office/drawing/2014/main" id="{A341E0B2-6525-BF4C-94AB-DA5C7B63DD0F}"/>
                </a:ext>
              </a:extLst>
            </p:cNvPr>
            <p:cNvSpPr/>
            <p:nvPr/>
          </p:nvSpPr>
          <p:spPr>
            <a:xfrm>
              <a:off x="7722492" y="3876139"/>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DBE180B-8340-894F-8A68-83931FC547B8}"/>
                    </a:ext>
                  </a:extLst>
                </p:cNvPr>
                <p:cNvSpPr txBox="1"/>
                <p:nvPr/>
              </p:nvSpPr>
              <p:spPr>
                <a:xfrm>
                  <a:off x="7612456" y="4035338"/>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31" name="TextBox 130">
                  <a:extLst>
                    <a:ext uri="{FF2B5EF4-FFF2-40B4-BE49-F238E27FC236}">
                      <a16:creationId xmlns:a16="http://schemas.microsoft.com/office/drawing/2014/main" id="{6DBE180B-8340-894F-8A68-83931FC547B8}"/>
                    </a:ext>
                  </a:extLst>
                </p:cNvPr>
                <p:cNvSpPr txBox="1">
                  <a:spLocks noRot="1" noChangeAspect="1" noMove="1" noResize="1" noEditPoints="1" noAdjustHandles="1" noChangeArrowheads="1" noChangeShapeType="1" noTextEdit="1"/>
                </p:cNvSpPr>
                <p:nvPr/>
              </p:nvSpPr>
              <p:spPr>
                <a:xfrm>
                  <a:off x="7612456" y="4035338"/>
                  <a:ext cx="1500570" cy="369332"/>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FC6F1307-9900-E447-BA83-C7737C1CE116}"/>
                  </a:ext>
                </a:extLst>
              </p:cNvPr>
              <p:cNvSpPr txBox="1"/>
              <p:nvPr/>
            </p:nvSpPr>
            <p:spPr>
              <a:xfrm>
                <a:off x="246766" y="4127759"/>
                <a:ext cx="1660139" cy="923330"/>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𝟎</m:t>
                        </m:r>
                      </m:sub>
                    </m:sSub>
                  </m:oMath>
                </a14:m>
                <a:r>
                  <a:rPr lang="en-US" dirty="0"/>
                  <a:t>: Eddy approaches the population</a:t>
                </a:r>
              </a:p>
            </p:txBody>
          </p:sp>
        </mc:Choice>
        <mc:Fallback xmlns="">
          <p:sp>
            <p:nvSpPr>
              <p:cNvPr id="133" name="TextBox 132">
                <a:extLst>
                  <a:ext uri="{FF2B5EF4-FFF2-40B4-BE49-F238E27FC236}">
                    <a16:creationId xmlns:a16="http://schemas.microsoft.com/office/drawing/2014/main" id="{FC6F1307-9900-E447-BA83-C7737C1CE116}"/>
                  </a:ext>
                </a:extLst>
              </p:cNvPr>
              <p:cNvSpPr txBox="1">
                <a:spLocks noRot="1" noChangeAspect="1" noMove="1" noResize="1" noEditPoints="1" noAdjustHandles="1" noChangeArrowheads="1" noChangeShapeType="1" noTextEdit="1"/>
              </p:cNvSpPr>
              <p:nvPr/>
            </p:nvSpPr>
            <p:spPr>
              <a:xfrm>
                <a:off x="246766" y="4127759"/>
                <a:ext cx="1660139" cy="923330"/>
              </a:xfrm>
              <a:prstGeom prst="rect">
                <a:avLst/>
              </a:prstGeom>
              <a:blipFill>
                <a:blip r:embed="rId5"/>
                <a:stretch>
                  <a:fillRect l="-1515" t="-1351" r="-4545"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A8AD0D9-1AEF-D343-BD3B-0F174952A05A}"/>
                  </a:ext>
                </a:extLst>
              </p:cNvPr>
              <p:cNvSpPr txBox="1"/>
              <p:nvPr/>
            </p:nvSpPr>
            <p:spPr>
              <a:xfrm>
                <a:off x="3483260" y="4127759"/>
                <a:ext cx="2689811" cy="1477328"/>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𝟏</m:t>
                        </m:r>
                      </m:sub>
                    </m:sSub>
                  </m:oMath>
                </a14:m>
                <a:r>
                  <a:rPr lang="en-US" dirty="0"/>
                  <a:t>: Upon eddy arrival, the population responds to changes in the nutrient field and cells are advected horizontally</a:t>
                </a:r>
              </a:p>
            </p:txBody>
          </p:sp>
        </mc:Choice>
        <mc:Fallback xmlns="">
          <p:sp>
            <p:nvSpPr>
              <p:cNvPr id="134" name="TextBox 133">
                <a:extLst>
                  <a:ext uri="{FF2B5EF4-FFF2-40B4-BE49-F238E27FC236}">
                    <a16:creationId xmlns:a16="http://schemas.microsoft.com/office/drawing/2014/main" id="{4A8AD0D9-1AEF-D343-BD3B-0F174952A05A}"/>
                  </a:ext>
                </a:extLst>
              </p:cNvPr>
              <p:cNvSpPr txBox="1">
                <a:spLocks noRot="1" noChangeAspect="1" noMove="1" noResize="1" noEditPoints="1" noAdjustHandles="1" noChangeArrowheads="1" noChangeShapeType="1" noTextEdit="1"/>
              </p:cNvSpPr>
              <p:nvPr/>
            </p:nvSpPr>
            <p:spPr>
              <a:xfrm>
                <a:off x="3483260" y="4127759"/>
                <a:ext cx="2689811" cy="1477328"/>
              </a:xfrm>
              <a:prstGeom prst="rect">
                <a:avLst/>
              </a:prstGeom>
              <a:blipFill>
                <a:blip r:embed="rId6"/>
                <a:stretch>
                  <a:fillRect t="-855" r="-1408"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6ED30CD4-F41D-9B47-AFED-BFEF070814DA}"/>
                  </a:ext>
                </a:extLst>
              </p:cNvPr>
              <p:cNvSpPr txBox="1"/>
              <p:nvPr/>
            </p:nvSpPr>
            <p:spPr>
              <a:xfrm>
                <a:off x="7228997" y="4128211"/>
                <a:ext cx="2512145" cy="1200329"/>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𝟐</m:t>
                        </m:r>
                      </m:sub>
                    </m:sSub>
                  </m:oMath>
                </a14:m>
                <a:r>
                  <a:rPr lang="en-US" dirty="0"/>
                  <a:t>: Cells are spread apart and eddy travels away from the population</a:t>
                </a:r>
              </a:p>
            </p:txBody>
          </p:sp>
        </mc:Choice>
        <mc:Fallback xmlns="">
          <p:sp>
            <p:nvSpPr>
              <p:cNvPr id="135" name="TextBox 134">
                <a:extLst>
                  <a:ext uri="{FF2B5EF4-FFF2-40B4-BE49-F238E27FC236}">
                    <a16:creationId xmlns:a16="http://schemas.microsoft.com/office/drawing/2014/main" id="{6ED30CD4-F41D-9B47-AFED-BFEF070814DA}"/>
                  </a:ext>
                </a:extLst>
              </p:cNvPr>
              <p:cNvSpPr txBox="1">
                <a:spLocks noRot="1" noChangeAspect="1" noMove="1" noResize="1" noEditPoints="1" noAdjustHandles="1" noChangeArrowheads="1" noChangeShapeType="1" noTextEdit="1"/>
              </p:cNvSpPr>
              <p:nvPr/>
            </p:nvSpPr>
            <p:spPr>
              <a:xfrm>
                <a:off x="7228997" y="4128211"/>
                <a:ext cx="2512145" cy="1200329"/>
              </a:xfrm>
              <a:prstGeom prst="rect">
                <a:avLst/>
              </a:prstGeom>
              <a:blipFill>
                <a:blip r:embed="rId7"/>
                <a:stretch>
                  <a:fillRect t="-1042" b="-6250"/>
                </a:stretch>
              </a:blipFill>
            </p:spPr>
            <p:txBody>
              <a:bodyPr/>
              <a:lstStyle/>
              <a:p>
                <a:r>
                  <a:rPr lang="en-US">
                    <a:noFill/>
                  </a:rPr>
                  <a:t> </a:t>
                </a:r>
              </a:p>
            </p:txBody>
          </p:sp>
        </mc:Fallback>
      </mc:AlternateContent>
      <p:grpSp>
        <p:nvGrpSpPr>
          <p:cNvPr id="138" name="Group 137">
            <a:extLst>
              <a:ext uri="{FF2B5EF4-FFF2-40B4-BE49-F238E27FC236}">
                <a16:creationId xmlns:a16="http://schemas.microsoft.com/office/drawing/2014/main" id="{730C1891-7C32-A440-B11C-09BFFD5DF561}"/>
              </a:ext>
            </a:extLst>
          </p:cNvPr>
          <p:cNvGrpSpPr/>
          <p:nvPr/>
        </p:nvGrpSpPr>
        <p:grpSpPr>
          <a:xfrm>
            <a:off x="9524867" y="2940638"/>
            <a:ext cx="1444295" cy="687731"/>
            <a:chOff x="7612456" y="3876139"/>
            <a:chExt cx="1508823" cy="687731"/>
          </a:xfrm>
        </p:grpSpPr>
        <p:sp>
          <p:nvSpPr>
            <p:cNvPr id="139" name="Right Arrow 138">
              <a:extLst>
                <a:ext uri="{FF2B5EF4-FFF2-40B4-BE49-F238E27FC236}">
                  <a16:creationId xmlns:a16="http://schemas.microsoft.com/office/drawing/2014/main" id="{0FFA755A-1BFE-8A40-8397-21D0115F8714}"/>
                </a:ext>
              </a:extLst>
            </p:cNvPr>
            <p:cNvSpPr/>
            <p:nvPr/>
          </p:nvSpPr>
          <p:spPr>
            <a:xfrm>
              <a:off x="7722492" y="3876139"/>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8DC94A39-DAE8-E741-ABC7-CFC0FAE4F120}"/>
                    </a:ext>
                  </a:extLst>
                </p:cNvPr>
                <p:cNvSpPr txBox="1"/>
                <p:nvPr/>
              </p:nvSpPr>
              <p:spPr>
                <a:xfrm>
                  <a:off x="7612456" y="4035338"/>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40" name="TextBox 139">
                  <a:extLst>
                    <a:ext uri="{FF2B5EF4-FFF2-40B4-BE49-F238E27FC236}">
                      <a16:creationId xmlns:a16="http://schemas.microsoft.com/office/drawing/2014/main" id="{8DC94A39-DAE8-E741-ABC7-CFC0FAE4F120}"/>
                    </a:ext>
                  </a:extLst>
                </p:cNvPr>
                <p:cNvSpPr txBox="1">
                  <a:spLocks noRot="1" noChangeAspect="1" noMove="1" noResize="1" noEditPoints="1" noAdjustHandles="1" noChangeArrowheads="1" noChangeShapeType="1" noTextEdit="1"/>
                </p:cNvSpPr>
                <p:nvPr/>
              </p:nvSpPr>
              <p:spPr>
                <a:xfrm>
                  <a:off x="7612456" y="4035338"/>
                  <a:ext cx="1500570" cy="369332"/>
                </a:xfrm>
                <a:prstGeom prst="rect">
                  <a:avLst/>
                </a:prstGeom>
                <a:blipFill>
                  <a:blip r:embed="rId8"/>
                  <a:stretch>
                    <a:fillRect/>
                  </a:stretch>
                </a:blipFill>
              </p:spPr>
              <p:txBody>
                <a:bodyPr/>
                <a:lstStyle/>
                <a:p>
                  <a:r>
                    <a:rPr lang="en-US">
                      <a:noFill/>
                    </a:rPr>
                    <a:t> </a:t>
                  </a:r>
                </a:p>
              </p:txBody>
            </p:sp>
          </mc:Fallback>
        </mc:AlternateContent>
      </p:grpSp>
      <p:sp>
        <p:nvSpPr>
          <p:cNvPr id="141" name="Oval 140">
            <a:extLst>
              <a:ext uri="{FF2B5EF4-FFF2-40B4-BE49-F238E27FC236}">
                <a16:creationId xmlns:a16="http://schemas.microsoft.com/office/drawing/2014/main" id="{D7A740C6-EE39-F64F-9E28-2292BC9B6F03}"/>
              </a:ext>
            </a:extLst>
          </p:cNvPr>
          <p:cNvSpPr>
            <a:spLocks noChangeAspect="1"/>
          </p:cNvSpPr>
          <p:nvPr/>
        </p:nvSpPr>
        <p:spPr>
          <a:xfrm>
            <a:off x="11226428" y="231515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452B22AB-F313-2D4E-9C35-2C4D43D79858}"/>
              </a:ext>
            </a:extLst>
          </p:cNvPr>
          <p:cNvSpPr>
            <a:spLocks noChangeAspect="1"/>
          </p:cNvSpPr>
          <p:nvPr/>
        </p:nvSpPr>
        <p:spPr>
          <a:xfrm>
            <a:off x="11519948" y="225266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EA8A8791-022D-AF47-8C74-BDBCB759A06D}"/>
              </a:ext>
            </a:extLst>
          </p:cNvPr>
          <p:cNvSpPr>
            <a:spLocks noChangeAspect="1"/>
          </p:cNvSpPr>
          <p:nvPr/>
        </p:nvSpPr>
        <p:spPr>
          <a:xfrm>
            <a:off x="11531228" y="261995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DC60EFA-38CB-7B4E-9DC1-B12123F214B5}"/>
              </a:ext>
            </a:extLst>
          </p:cNvPr>
          <p:cNvSpPr>
            <a:spLocks noChangeAspect="1"/>
          </p:cNvSpPr>
          <p:nvPr/>
        </p:nvSpPr>
        <p:spPr>
          <a:xfrm>
            <a:off x="11813469" y="240296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CB0B5A4F-DF71-BF43-B957-B016702420A8}"/>
              </a:ext>
            </a:extLst>
          </p:cNvPr>
          <p:cNvSpPr>
            <a:spLocks noChangeAspect="1"/>
          </p:cNvSpPr>
          <p:nvPr/>
        </p:nvSpPr>
        <p:spPr>
          <a:xfrm>
            <a:off x="11686920" y="260024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5CCC8C5F-D176-A543-A2F5-BED81503BAC4}"/>
              </a:ext>
            </a:extLst>
          </p:cNvPr>
          <p:cNvSpPr>
            <a:spLocks noChangeAspect="1"/>
          </p:cNvSpPr>
          <p:nvPr/>
        </p:nvSpPr>
        <p:spPr>
          <a:xfrm>
            <a:off x="11766863" y="220037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099266A-1942-034B-8F64-3EDDF3B45EBD}"/>
              </a:ext>
            </a:extLst>
          </p:cNvPr>
          <p:cNvSpPr>
            <a:spLocks noChangeAspect="1"/>
          </p:cNvSpPr>
          <p:nvPr/>
        </p:nvSpPr>
        <p:spPr>
          <a:xfrm>
            <a:off x="11317868" y="201102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0B713C3F-C4C7-1E43-B2A6-E9AB89C1AA62}"/>
              </a:ext>
            </a:extLst>
          </p:cNvPr>
          <p:cNvSpPr>
            <a:spLocks noChangeAspect="1"/>
          </p:cNvSpPr>
          <p:nvPr/>
        </p:nvSpPr>
        <p:spPr>
          <a:xfrm>
            <a:off x="11029492" y="260380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F73DD348-EC2A-754B-AB75-1079CF3FEADC}"/>
              </a:ext>
            </a:extLst>
          </p:cNvPr>
          <p:cNvSpPr>
            <a:spLocks noChangeAspect="1"/>
          </p:cNvSpPr>
          <p:nvPr/>
        </p:nvSpPr>
        <p:spPr>
          <a:xfrm>
            <a:off x="11323013" y="252784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F4DC1FE0-A839-A345-B52F-7CF9E76B905A}"/>
              </a:ext>
            </a:extLst>
          </p:cNvPr>
          <p:cNvSpPr>
            <a:spLocks noChangeAspect="1"/>
          </p:cNvSpPr>
          <p:nvPr/>
        </p:nvSpPr>
        <p:spPr>
          <a:xfrm>
            <a:off x="11691744" y="190664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7A104F9-0911-2D47-8F73-E6E58EC51D20}"/>
              </a:ext>
            </a:extLst>
          </p:cNvPr>
          <p:cNvSpPr>
            <a:spLocks noChangeAspect="1"/>
          </p:cNvSpPr>
          <p:nvPr/>
        </p:nvSpPr>
        <p:spPr>
          <a:xfrm>
            <a:off x="10986301" y="210893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1D2601EE-DAAF-424D-A4CA-8CA4AD189AC3}"/>
                  </a:ext>
                </a:extLst>
              </p:cNvPr>
              <p:cNvSpPr txBox="1"/>
              <p:nvPr/>
            </p:nvSpPr>
            <p:spPr>
              <a:xfrm>
                <a:off x="10548257" y="4099362"/>
                <a:ext cx="1643743" cy="923330"/>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𝟑</m:t>
                        </m:r>
                      </m:sub>
                    </m:sSub>
                  </m:oMath>
                </a14:m>
                <a:r>
                  <a:rPr lang="en-US" dirty="0"/>
                  <a:t>: Population returns to steady state</a:t>
                </a:r>
              </a:p>
            </p:txBody>
          </p:sp>
        </mc:Choice>
        <mc:Fallback xmlns="">
          <p:sp>
            <p:nvSpPr>
              <p:cNvPr id="152" name="TextBox 151">
                <a:extLst>
                  <a:ext uri="{FF2B5EF4-FFF2-40B4-BE49-F238E27FC236}">
                    <a16:creationId xmlns:a16="http://schemas.microsoft.com/office/drawing/2014/main" id="{1D2601EE-DAAF-424D-A4CA-8CA4AD189AC3}"/>
                  </a:ext>
                </a:extLst>
              </p:cNvPr>
              <p:cNvSpPr txBox="1">
                <a:spLocks noRot="1" noChangeAspect="1" noMove="1" noResize="1" noEditPoints="1" noAdjustHandles="1" noChangeArrowheads="1" noChangeShapeType="1" noTextEdit="1"/>
              </p:cNvSpPr>
              <p:nvPr/>
            </p:nvSpPr>
            <p:spPr>
              <a:xfrm>
                <a:off x="10548257" y="4099362"/>
                <a:ext cx="1643743" cy="923330"/>
              </a:xfrm>
              <a:prstGeom prst="rect">
                <a:avLst/>
              </a:prstGeom>
              <a:blipFill>
                <a:blip r:embed="rId9"/>
                <a:stretch>
                  <a:fillRect t="-2740" r="-1538" b="-9589"/>
                </a:stretch>
              </a:blipFill>
            </p:spPr>
            <p:txBody>
              <a:bodyPr/>
              <a:lstStyle/>
              <a:p>
                <a:r>
                  <a:rPr lang="en-US">
                    <a:noFill/>
                  </a:rPr>
                  <a:t> </a:t>
                </a:r>
              </a:p>
            </p:txBody>
          </p:sp>
        </mc:Fallback>
      </mc:AlternateContent>
      <p:sp>
        <p:nvSpPr>
          <p:cNvPr id="153" name="TextBox 152">
            <a:extLst>
              <a:ext uri="{FF2B5EF4-FFF2-40B4-BE49-F238E27FC236}">
                <a16:creationId xmlns:a16="http://schemas.microsoft.com/office/drawing/2014/main" id="{D10AEA4E-A07F-1649-98D7-701753FDE58A}"/>
              </a:ext>
            </a:extLst>
          </p:cNvPr>
          <p:cNvSpPr txBox="1"/>
          <p:nvPr/>
        </p:nvSpPr>
        <p:spPr>
          <a:xfrm>
            <a:off x="184436" y="5740173"/>
            <a:ext cx="8854386" cy="646331"/>
          </a:xfrm>
          <a:prstGeom prst="rect">
            <a:avLst/>
          </a:prstGeom>
          <a:noFill/>
        </p:spPr>
        <p:txBody>
          <a:bodyPr wrap="square" rtlCol="0">
            <a:spAutoFit/>
          </a:bodyPr>
          <a:lstStyle/>
          <a:p>
            <a:r>
              <a:rPr lang="en-US" u="sng" dirty="0"/>
              <a:t>Hypothesis</a:t>
            </a:r>
            <a:r>
              <a:rPr lang="en-US" dirty="0"/>
              <a:t>: Leaky eddies are a “bump in the rug”, where induced blooms are rapidly dispersed, and the eddies have limited capacity to transport populations.</a:t>
            </a:r>
          </a:p>
        </p:txBody>
      </p:sp>
      <p:sp>
        <p:nvSpPr>
          <p:cNvPr id="154" name="TextBox 153">
            <a:extLst>
              <a:ext uri="{FF2B5EF4-FFF2-40B4-BE49-F238E27FC236}">
                <a16:creationId xmlns:a16="http://schemas.microsoft.com/office/drawing/2014/main" id="{7A8C7493-F31E-7A43-9598-CE550EFBD707}"/>
              </a:ext>
            </a:extLst>
          </p:cNvPr>
          <p:cNvSpPr txBox="1"/>
          <p:nvPr/>
        </p:nvSpPr>
        <p:spPr>
          <a:xfrm>
            <a:off x="9765562" y="5914479"/>
            <a:ext cx="2441477" cy="523220"/>
          </a:xfrm>
          <a:prstGeom prst="rect">
            <a:avLst/>
          </a:prstGeom>
          <a:noFill/>
        </p:spPr>
        <p:txBody>
          <a:bodyPr wrap="square" rtlCol="0">
            <a:spAutoFit/>
          </a:bodyPr>
          <a:lstStyle/>
          <a:p>
            <a:r>
              <a:rPr lang="en-US" sz="1400" dirty="0"/>
              <a:t>(Thank you, John Cullen, for the bump in the rug metaphor)</a:t>
            </a:r>
          </a:p>
        </p:txBody>
      </p:sp>
      <p:cxnSp>
        <p:nvCxnSpPr>
          <p:cNvPr id="156" name="Straight Arrow Connector 155">
            <a:extLst>
              <a:ext uri="{FF2B5EF4-FFF2-40B4-BE49-F238E27FC236}">
                <a16:creationId xmlns:a16="http://schemas.microsoft.com/office/drawing/2014/main" id="{F44EEE20-BD90-DD45-A5C0-4339B943B253}"/>
              </a:ext>
            </a:extLst>
          </p:cNvPr>
          <p:cNvCxnSpPr>
            <a:cxnSpLocks/>
          </p:cNvCxnSpPr>
          <p:nvPr/>
        </p:nvCxnSpPr>
        <p:spPr>
          <a:xfrm>
            <a:off x="378019" y="2004997"/>
            <a:ext cx="0" cy="189516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B0461663-B8FB-2644-8B24-171DF65CE8F6}"/>
                  </a:ext>
                </a:extLst>
              </p:cNvPr>
              <p:cNvSpPr txBox="1"/>
              <p:nvPr/>
            </p:nvSpPr>
            <p:spPr>
              <a:xfrm>
                <a:off x="-446268" y="2278262"/>
                <a:ext cx="141071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157" name="TextBox 156">
                <a:extLst>
                  <a:ext uri="{FF2B5EF4-FFF2-40B4-BE49-F238E27FC236}">
                    <a16:creationId xmlns:a16="http://schemas.microsoft.com/office/drawing/2014/main" id="{B0461663-B8FB-2644-8B24-171DF65CE8F6}"/>
                  </a:ext>
                </a:extLst>
              </p:cNvPr>
              <p:cNvSpPr txBox="1">
                <a:spLocks noRot="1" noChangeAspect="1" noMove="1" noResize="1" noEditPoints="1" noAdjustHandles="1" noChangeArrowheads="1" noChangeShapeType="1" noTextEdit="1"/>
              </p:cNvSpPr>
              <p:nvPr/>
            </p:nvSpPr>
            <p:spPr>
              <a:xfrm>
                <a:off x="-446268" y="2278262"/>
                <a:ext cx="1410714" cy="369332"/>
              </a:xfrm>
              <a:prstGeom prst="rect">
                <a:avLst/>
              </a:prstGeom>
              <a:blipFill>
                <a:blip r:embed="rId10"/>
                <a:stretch>
                  <a:fillRect/>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DCAAF887-13C1-BA49-97CF-50076FB56D73}"/>
              </a:ext>
            </a:extLst>
          </p:cNvPr>
          <p:cNvSpPr txBox="1"/>
          <p:nvPr/>
        </p:nvSpPr>
        <p:spPr>
          <a:xfrm>
            <a:off x="11869800" y="-10510"/>
            <a:ext cx="322200" cy="369332"/>
          </a:xfrm>
          <a:prstGeom prst="rect">
            <a:avLst/>
          </a:prstGeom>
          <a:noFill/>
        </p:spPr>
        <p:txBody>
          <a:bodyPr wrap="square" rtlCol="0">
            <a:spAutoFit/>
          </a:bodyPr>
          <a:lstStyle/>
          <a:p>
            <a:r>
              <a:rPr lang="en-US" dirty="0"/>
              <a:t>8</a:t>
            </a:r>
          </a:p>
        </p:txBody>
      </p:sp>
      <p:graphicFrame>
        <p:nvGraphicFramePr>
          <p:cNvPr id="114" name="Diagram 113">
            <a:extLst>
              <a:ext uri="{FF2B5EF4-FFF2-40B4-BE49-F238E27FC236}">
                <a16:creationId xmlns:a16="http://schemas.microsoft.com/office/drawing/2014/main" id="{B929D527-5FCF-C24D-9814-7A380A64F7FA}"/>
              </a:ext>
            </a:extLst>
          </p:cNvPr>
          <p:cNvGraphicFramePr/>
          <p:nvPr>
            <p:extLst>
              <p:ext uri="{D42A27DB-BD31-4B8C-83A1-F6EECF244321}">
                <p14:modId xmlns:p14="http://schemas.microsoft.com/office/powerpoint/2010/main" val="3368518479"/>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9240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3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4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4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4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4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4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5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5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5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3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53"/>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29" grpId="0"/>
      <p:bldP spid="134" grpId="0"/>
      <p:bldP spid="135" grpId="0"/>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p:bldP spid="153" grpId="0"/>
      <p:bldP spid="1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F0B780D8-A8D9-A24F-B0D6-4E97E2763D49}"/>
              </a:ext>
            </a:extLst>
          </p:cNvPr>
          <p:cNvGrpSpPr>
            <a:grpSpLocks noChangeAspect="1"/>
          </p:cNvGrpSpPr>
          <p:nvPr/>
        </p:nvGrpSpPr>
        <p:grpSpPr>
          <a:xfrm>
            <a:off x="9796760" y="2026335"/>
            <a:ext cx="2191582" cy="2093977"/>
            <a:chOff x="0" y="2712463"/>
            <a:chExt cx="2405257" cy="2298135"/>
          </a:xfrm>
        </p:grpSpPr>
        <p:grpSp>
          <p:nvGrpSpPr>
            <p:cNvPr id="133" name="Group 132">
              <a:extLst>
                <a:ext uri="{FF2B5EF4-FFF2-40B4-BE49-F238E27FC236}">
                  <a16:creationId xmlns:a16="http://schemas.microsoft.com/office/drawing/2014/main" id="{A7D87C37-3F33-CC4E-B535-0BB6008C3FE4}"/>
                </a:ext>
              </a:extLst>
            </p:cNvPr>
            <p:cNvGrpSpPr>
              <a:grpSpLocks noChangeAspect="1"/>
            </p:cNvGrpSpPr>
            <p:nvPr/>
          </p:nvGrpSpPr>
          <p:grpSpPr>
            <a:xfrm>
              <a:off x="0" y="2712463"/>
              <a:ext cx="2405257" cy="2298135"/>
              <a:chOff x="442677" y="2667000"/>
              <a:chExt cx="2708679" cy="2588043"/>
            </a:xfrm>
          </p:grpSpPr>
          <p:pic>
            <p:nvPicPr>
              <p:cNvPr id="135" name="Picture 2" descr="An Isolated Jar With An Open Lid High-Res Stock Photo - Getty Images">
                <a:extLst>
                  <a:ext uri="{FF2B5EF4-FFF2-40B4-BE49-F238E27FC236}">
                    <a16:creationId xmlns:a16="http://schemas.microsoft.com/office/drawing/2014/main" id="{DED5EFBA-53F6-8C47-9E41-E8FB7D5EB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06" r="23784"/>
              <a:stretch/>
            </p:blipFill>
            <p:spPr bwMode="auto">
              <a:xfrm>
                <a:off x="442677" y="2667000"/>
                <a:ext cx="2708679" cy="2588043"/>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a:extLst>
                  <a:ext uri="{FF2B5EF4-FFF2-40B4-BE49-F238E27FC236}">
                    <a16:creationId xmlns:a16="http://schemas.microsoft.com/office/drawing/2014/main" id="{744DCAD2-C0E4-C94D-A187-5896C6C6C737}"/>
                  </a:ext>
                </a:extLst>
              </p:cNvPr>
              <p:cNvGrpSpPr/>
              <p:nvPr/>
            </p:nvGrpSpPr>
            <p:grpSpPr>
              <a:xfrm>
                <a:off x="442677" y="4218763"/>
                <a:ext cx="2708679" cy="1008612"/>
                <a:chOff x="442677" y="4218763"/>
                <a:chExt cx="2708679" cy="1008612"/>
              </a:xfrm>
            </p:grpSpPr>
            <p:sp>
              <p:nvSpPr>
                <p:cNvPr id="137" name="TextBox 136">
                  <a:extLst>
                    <a:ext uri="{FF2B5EF4-FFF2-40B4-BE49-F238E27FC236}">
                      <a16:creationId xmlns:a16="http://schemas.microsoft.com/office/drawing/2014/main" id="{7DEBA5D2-05B3-924A-BC85-181A6B2FA57E}"/>
                    </a:ext>
                  </a:extLst>
                </p:cNvPr>
                <p:cNvSpPr txBox="1"/>
                <p:nvPr/>
              </p:nvSpPr>
              <p:spPr>
                <a:xfrm>
                  <a:off x="442677" y="4858043"/>
                  <a:ext cx="376767" cy="369332"/>
                </a:xfrm>
                <a:prstGeom prst="rect">
                  <a:avLst/>
                </a:prstGeom>
                <a:solidFill>
                  <a:schemeClr val="bg1"/>
                </a:solidFill>
              </p:spPr>
              <p:txBody>
                <a:bodyPr wrap="square" rtlCol="0">
                  <a:spAutoFit/>
                </a:bodyPr>
                <a:lstStyle/>
                <a:p>
                  <a:endParaRPr lang="en-US" dirty="0"/>
                </a:p>
              </p:txBody>
            </p:sp>
            <p:sp>
              <p:nvSpPr>
                <p:cNvPr id="138" name="TextBox 137">
                  <a:extLst>
                    <a:ext uri="{FF2B5EF4-FFF2-40B4-BE49-F238E27FC236}">
                      <a16:creationId xmlns:a16="http://schemas.microsoft.com/office/drawing/2014/main" id="{FD40ADAD-BEA9-C845-BA87-E9F7D9C2DE51}"/>
                    </a:ext>
                  </a:extLst>
                </p:cNvPr>
                <p:cNvSpPr txBox="1"/>
                <p:nvPr/>
              </p:nvSpPr>
              <p:spPr>
                <a:xfrm>
                  <a:off x="2812755" y="4218763"/>
                  <a:ext cx="338601" cy="369331"/>
                </a:xfrm>
                <a:prstGeom prst="rect">
                  <a:avLst/>
                </a:prstGeom>
                <a:solidFill>
                  <a:schemeClr val="bg1"/>
                </a:solidFill>
              </p:spPr>
              <p:txBody>
                <a:bodyPr wrap="square" rtlCol="0">
                  <a:spAutoFit/>
                </a:bodyPr>
                <a:lstStyle/>
                <a:p>
                  <a:endParaRPr lang="en-US" dirty="0"/>
                </a:p>
              </p:txBody>
            </p:sp>
            <p:sp>
              <p:nvSpPr>
                <p:cNvPr id="139" name="TextBox 138">
                  <a:extLst>
                    <a:ext uri="{FF2B5EF4-FFF2-40B4-BE49-F238E27FC236}">
                      <a16:creationId xmlns:a16="http://schemas.microsoft.com/office/drawing/2014/main" id="{2D3DE91B-A14D-0548-80A5-2948C0F3E4F4}"/>
                    </a:ext>
                  </a:extLst>
                </p:cNvPr>
                <p:cNvSpPr txBox="1"/>
                <p:nvPr/>
              </p:nvSpPr>
              <p:spPr>
                <a:xfrm>
                  <a:off x="1533920" y="4234933"/>
                  <a:ext cx="1265774" cy="369332"/>
                </a:xfrm>
                <a:prstGeom prst="rect">
                  <a:avLst/>
                </a:prstGeom>
                <a:solidFill>
                  <a:schemeClr val="bg1"/>
                </a:solidFill>
              </p:spPr>
              <p:txBody>
                <a:bodyPr wrap="square" rtlCol="0">
                  <a:spAutoFit/>
                </a:bodyPr>
                <a:lstStyle/>
                <a:p>
                  <a:endParaRPr lang="en-US" dirty="0"/>
                </a:p>
              </p:txBody>
            </p:sp>
          </p:grpSp>
        </p:grpSp>
        <p:sp>
          <p:nvSpPr>
            <p:cNvPr id="134" name="Freeform 133">
              <a:extLst>
                <a:ext uri="{FF2B5EF4-FFF2-40B4-BE49-F238E27FC236}">
                  <a16:creationId xmlns:a16="http://schemas.microsoft.com/office/drawing/2014/main" id="{B0FE923D-4DA0-1E42-9A5E-D15136321BC3}"/>
                </a:ext>
              </a:extLst>
            </p:cNvPr>
            <p:cNvSpPr/>
            <p:nvPr/>
          </p:nvSpPr>
          <p:spPr>
            <a:xfrm>
              <a:off x="881862" y="4469724"/>
              <a:ext cx="1211126" cy="194537"/>
            </a:xfrm>
            <a:custGeom>
              <a:avLst/>
              <a:gdLst>
                <a:gd name="connsiteX0" fmla="*/ 0 w 1211126"/>
                <a:gd name="connsiteY0" fmla="*/ 682278 h 682278"/>
                <a:gd name="connsiteX1" fmla="*/ 381504 w 1211126"/>
                <a:gd name="connsiteY1" fmla="*/ 106993 h 682278"/>
                <a:gd name="connsiteX2" fmla="*/ 750898 w 1211126"/>
                <a:gd name="connsiteY2" fmla="*/ 22214 h 682278"/>
                <a:gd name="connsiteX3" fmla="*/ 1059735 w 1211126"/>
                <a:gd name="connsiteY3" fmla="*/ 373440 h 682278"/>
                <a:gd name="connsiteX4" fmla="*/ 1211126 w 1211126"/>
                <a:gd name="connsiteY4" fmla="*/ 676222 h 68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6" h="682278">
                  <a:moveTo>
                    <a:pt x="0" y="682278"/>
                  </a:moveTo>
                  <a:cubicBezTo>
                    <a:pt x="128177" y="449641"/>
                    <a:pt x="256354" y="217004"/>
                    <a:pt x="381504" y="106993"/>
                  </a:cubicBezTo>
                  <a:cubicBezTo>
                    <a:pt x="506654" y="-3018"/>
                    <a:pt x="637860" y="-22194"/>
                    <a:pt x="750898" y="22214"/>
                  </a:cubicBezTo>
                  <a:cubicBezTo>
                    <a:pt x="863936" y="66622"/>
                    <a:pt x="983030" y="264439"/>
                    <a:pt x="1059735" y="373440"/>
                  </a:cubicBezTo>
                  <a:cubicBezTo>
                    <a:pt x="1136440" y="482441"/>
                    <a:pt x="1173783" y="579331"/>
                    <a:pt x="1211126" y="67622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0" name="Content Placeholder 4" descr="KORKEN Jar with lid, clear glass, 1.9 qt - IKEA">
            <a:extLst>
              <a:ext uri="{FF2B5EF4-FFF2-40B4-BE49-F238E27FC236}">
                <a16:creationId xmlns:a16="http://schemas.microsoft.com/office/drawing/2014/main" id="{082A16F7-7D0C-1F48-97AE-FC7F0E630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55412" y="1957047"/>
            <a:ext cx="2116676" cy="2116676"/>
          </a:xfrm>
          <a:prstGeom prst="rect">
            <a:avLst/>
          </a:prstGeom>
          <a:noFill/>
          <a:extLst>
            <a:ext uri="{909E8E84-426E-40DD-AFC4-6F175D3DCCD1}">
              <a14:hiddenFill xmlns:a14="http://schemas.microsoft.com/office/drawing/2010/main">
                <a:solidFill>
                  <a:srgbClr val="FFFFFF"/>
                </a:solidFill>
              </a14:hiddenFill>
            </a:ext>
          </a:extLst>
        </p:spPr>
      </p:pic>
      <p:pic>
        <p:nvPicPr>
          <p:cNvPr id="128" name="Content Placeholder 4" descr="KORKEN Jar with lid, clear glass, 1.9 qt - IKEA">
            <a:extLst>
              <a:ext uri="{FF2B5EF4-FFF2-40B4-BE49-F238E27FC236}">
                <a16:creationId xmlns:a16="http://schemas.microsoft.com/office/drawing/2014/main" id="{09896410-28D2-4745-A69D-37A9D67EA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16781" y="1957047"/>
            <a:ext cx="2116676" cy="2116676"/>
          </a:xfrm>
          <a:prstGeom prst="rect">
            <a:avLst/>
          </a:prstGeom>
          <a:noFill/>
          <a:extLst>
            <a:ext uri="{909E8E84-426E-40DD-AFC4-6F175D3DCCD1}">
              <a14:hiddenFill xmlns:a14="http://schemas.microsoft.com/office/drawing/2010/main">
                <a:solidFill>
                  <a:srgbClr val="FFFFFF"/>
                </a:solidFill>
              </a14:hiddenFill>
            </a:ext>
          </a:extLst>
        </p:spPr>
      </p:pic>
      <p:sp>
        <p:nvSpPr>
          <p:cNvPr id="129" name="Freeform 128">
            <a:extLst>
              <a:ext uri="{FF2B5EF4-FFF2-40B4-BE49-F238E27FC236}">
                <a16:creationId xmlns:a16="http://schemas.microsoft.com/office/drawing/2014/main" id="{5F89BB0E-1A53-E944-9421-8DCE23BC39BD}"/>
              </a:ext>
            </a:extLst>
          </p:cNvPr>
          <p:cNvSpPr/>
          <p:nvPr/>
        </p:nvSpPr>
        <p:spPr>
          <a:xfrm>
            <a:off x="5403077" y="3235470"/>
            <a:ext cx="952146" cy="434378"/>
          </a:xfrm>
          <a:custGeom>
            <a:avLst/>
            <a:gdLst>
              <a:gd name="connsiteX0" fmla="*/ 0 w 1211126"/>
              <a:gd name="connsiteY0" fmla="*/ 682278 h 682278"/>
              <a:gd name="connsiteX1" fmla="*/ 381504 w 1211126"/>
              <a:gd name="connsiteY1" fmla="*/ 106993 h 682278"/>
              <a:gd name="connsiteX2" fmla="*/ 750898 w 1211126"/>
              <a:gd name="connsiteY2" fmla="*/ 22214 h 682278"/>
              <a:gd name="connsiteX3" fmla="*/ 1059735 w 1211126"/>
              <a:gd name="connsiteY3" fmla="*/ 373440 h 682278"/>
              <a:gd name="connsiteX4" fmla="*/ 1211126 w 1211126"/>
              <a:gd name="connsiteY4" fmla="*/ 676222 h 68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6" h="682278">
                <a:moveTo>
                  <a:pt x="0" y="682278"/>
                </a:moveTo>
                <a:cubicBezTo>
                  <a:pt x="128177" y="449641"/>
                  <a:pt x="256354" y="217004"/>
                  <a:pt x="381504" y="106993"/>
                </a:cubicBezTo>
                <a:cubicBezTo>
                  <a:pt x="506654" y="-3018"/>
                  <a:pt x="637860" y="-22194"/>
                  <a:pt x="750898" y="22214"/>
                </a:cubicBezTo>
                <a:cubicBezTo>
                  <a:pt x="863936" y="66622"/>
                  <a:pt x="983030" y="264439"/>
                  <a:pt x="1059735" y="373440"/>
                </a:cubicBezTo>
                <a:cubicBezTo>
                  <a:pt x="1136440" y="482441"/>
                  <a:pt x="1173783" y="579331"/>
                  <a:pt x="1211126" y="67622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13230D6C-A6E9-B04E-A17B-338BFF51E316}"/>
              </a:ext>
            </a:extLst>
          </p:cNvPr>
          <p:cNvGrpSpPr>
            <a:grpSpLocks noChangeAspect="1"/>
          </p:cNvGrpSpPr>
          <p:nvPr/>
        </p:nvGrpSpPr>
        <p:grpSpPr>
          <a:xfrm>
            <a:off x="1002" y="1945880"/>
            <a:ext cx="2941755" cy="2095706"/>
            <a:chOff x="0" y="2712463"/>
            <a:chExt cx="3228570" cy="2300034"/>
          </a:xfrm>
        </p:grpSpPr>
        <p:grpSp>
          <p:nvGrpSpPr>
            <p:cNvPr id="40" name="Group 39">
              <a:extLst>
                <a:ext uri="{FF2B5EF4-FFF2-40B4-BE49-F238E27FC236}">
                  <a16:creationId xmlns:a16="http://schemas.microsoft.com/office/drawing/2014/main" id="{9CDBBB3B-8CCE-1142-9A0E-7A919EBFD0D2}"/>
                </a:ext>
              </a:extLst>
            </p:cNvPr>
            <p:cNvGrpSpPr>
              <a:grpSpLocks noChangeAspect="1"/>
            </p:cNvGrpSpPr>
            <p:nvPr/>
          </p:nvGrpSpPr>
          <p:grpSpPr>
            <a:xfrm>
              <a:off x="0" y="2712463"/>
              <a:ext cx="3228570" cy="2300034"/>
              <a:chOff x="442677" y="2667000"/>
              <a:chExt cx="3635852" cy="2590182"/>
            </a:xfrm>
          </p:grpSpPr>
          <p:pic>
            <p:nvPicPr>
              <p:cNvPr id="2050" name="Picture 2" descr="An Isolated Jar With An Open Lid High-Res Stock Photo - Getty Images">
                <a:extLst>
                  <a:ext uri="{FF2B5EF4-FFF2-40B4-BE49-F238E27FC236}">
                    <a16:creationId xmlns:a16="http://schemas.microsoft.com/office/drawing/2014/main" id="{443E2BAF-99CD-B443-BEFB-A007E2BE3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06"/>
              <a:stretch/>
            </p:blipFill>
            <p:spPr bwMode="auto">
              <a:xfrm>
                <a:off x="442677" y="2667000"/>
                <a:ext cx="3635852" cy="259018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E42CF5F-E634-F24A-B7C2-957BB2DF67F0}"/>
                  </a:ext>
                </a:extLst>
              </p:cNvPr>
              <p:cNvGrpSpPr/>
              <p:nvPr/>
            </p:nvGrpSpPr>
            <p:grpSpPr>
              <a:xfrm>
                <a:off x="442677" y="4218763"/>
                <a:ext cx="3635852" cy="1008612"/>
                <a:chOff x="442677" y="4218763"/>
                <a:chExt cx="3635852" cy="1008612"/>
              </a:xfrm>
            </p:grpSpPr>
            <p:sp>
              <p:nvSpPr>
                <p:cNvPr id="3" name="TextBox 2">
                  <a:extLst>
                    <a:ext uri="{FF2B5EF4-FFF2-40B4-BE49-F238E27FC236}">
                      <a16:creationId xmlns:a16="http://schemas.microsoft.com/office/drawing/2014/main" id="{93A55532-4A34-CD41-9134-6175D144AE4F}"/>
                    </a:ext>
                  </a:extLst>
                </p:cNvPr>
                <p:cNvSpPr txBox="1"/>
                <p:nvPr/>
              </p:nvSpPr>
              <p:spPr>
                <a:xfrm>
                  <a:off x="442677" y="4858043"/>
                  <a:ext cx="376767" cy="369332"/>
                </a:xfrm>
                <a:prstGeom prst="rect">
                  <a:avLst/>
                </a:prstGeom>
                <a:solidFill>
                  <a:schemeClr val="bg1"/>
                </a:solidFill>
              </p:spPr>
              <p:txBody>
                <a:bodyPr wrap="square" rtlCol="0">
                  <a:spAutoFit/>
                </a:bodyPr>
                <a:lstStyle/>
                <a:p>
                  <a:endParaRPr lang="en-US" dirty="0"/>
                </a:p>
              </p:txBody>
            </p:sp>
            <p:sp>
              <p:nvSpPr>
                <p:cNvPr id="38" name="TextBox 37">
                  <a:extLst>
                    <a:ext uri="{FF2B5EF4-FFF2-40B4-BE49-F238E27FC236}">
                      <a16:creationId xmlns:a16="http://schemas.microsoft.com/office/drawing/2014/main" id="{DB77EE43-8783-B941-B098-6A5717FA8917}"/>
                    </a:ext>
                  </a:extLst>
                </p:cNvPr>
                <p:cNvSpPr txBox="1"/>
                <p:nvPr/>
              </p:nvSpPr>
              <p:spPr>
                <a:xfrm>
                  <a:off x="2812755" y="4218763"/>
                  <a:ext cx="1265774" cy="369332"/>
                </a:xfrm>
                <a:prstGeom prst="rect">
                  <a:avLst/>
                </a:prstGeom>
                <a:solidFill>
                  <a:schemeClr val="bg1"/>
                </a:solidFill>
              </p:spPr>
              <p:txBody>
                <a:bodyPr wrap="square" rtlCol="0">
                  <a:spAutoFit/>
                </a:bodyPr>
                <a:lstStyle/>
                <a:p>
                  <a:endParaRPr lang="en-US" dirty="0"/>
                </a:p>
              </p:txBody>
            </p:sp>
            <p:sp>
              <p:nvSpPr>
                <p:cNvPr id="39" name="TextBox 38">
                  <a:extLst>
                    <a:ext uri="{FF2B5EF4-FFF2-40B4-BE49-F238E27FC236}">
                      <a16:creationId xmlns:a16="http://schemas.microsoft.com/office/drawing/2014/main" id="{D3E9D2FC-C151-0D45-ACEF-F9E1463C9784}"/>
                    </a:ext>
                  </a:extLst>
                </p:cNvPr>
                <p:cNvSpPr txBox="1"/>
                <p:nvPr/>
              </p:nvSpPr>
              <p:spPr>
                <a:xfrm>
                  <a:off x="1533920" y="4234933"/>
                  <a:ext cx="1265774" cy="369332"/>
                </a:xfrm>
                <a:prstGeom prst="rect">
                  <a:avLst/>
                </a:prstGeom>
                <a:solidFill>
                  <a:schemeClr val="bg1"/>
                </a:solidFill>
              </p:spPr>
              <p:txBody>
                <a:bodyPr wrap="square" rtlCol="0">
                  <a:spAutoFit/>
                </a:bodyPr>
                <a:lstStyle/>
                <a:p>
                  <a:endParaRPr lang="en-US" dirty="0"/>
                </a:p>
              </p:txBody>
            </p:sp>
          </p:grpSp>
        </p:grpSp>
        <p:sp>
          <p:nvSpPr>
            <p:cNvPr id="78" name="Freeform 77">
              <a:extLst>
                <a:ext uri="{FF2B5EF4-FFF2-40B4-BE49-F238E27FC236}">
                  <a16:creationId xmlns:a16="http://schemas.microsoft.com/office/drawing/2014/main" id="{EE2EC17A-89A6-AE4A-BAB7-7254B53BD5EC}"/>
                </a:ext>
              </a:extLst>
            </p:cNvPr>
            <p:cNvSpPr/>
            <p:nvPr/>
          </p:nvSpPr>
          <p:spPr>
            <a:xfrm>
              <a:off x="881862" y="4469724"/>
              <a:ext cx="1211126" cy="194537"/>
            </a:xfrm>
            <a:custGeom>
              <a:avLst/>
              <a:gdLst>
                <a:gd name="connsiteX0" fmla="*/ 0 w 1211126"/>
                <a:gd name="connsiteY0" fmla="*/ 682278 h 682278"/>
                <a:gd name="connsiteX1" fmla="*/ 381504 w 1211126"/>
                <a:gd name="connsiteY1" fmla="*/ 106993 h 682278"/>
                <a:gd name="connsiteX2" fmla="*/ 750898 w 1211126"/>
                <a:gd name="connsiteY2" fmla="*/ 22214 h 682278"/>
                <a:gd name="connsiteX3" fmla="*/ 1059735 w 1211126"/>
                <a:gd name="connsiteY3" fmla="*/ 373440 h 682278"/>
                <a:gd name="connsiteX4" fmla="*/ 1211126 w 1211126"/>
                <a:gd name="connsiteY4" fmla="*/ 676222 h 68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6" h="682278">
                  <a:moveTo>
                    <a:pt x="0" y="682278"/>
                  </a:moveTo>
                  <a:cubicBezTo>
                    <a:pt x="128177" y="449641"/>
                    <a:pt x="256354" y="217004"/>
                    <a:pt x="381504" y="106993"/>
                  </a:cubicBezTo>
                  <a:cubicBezTo>
                    <a:pt x="506654" y="-3018"/>
                    <a:pt x="637860" y="-22194"/>
                    <a:pt x="750898" y="22214"/>
                  </a:cubicBezTo>
                  <a:cubicBezTo>
                    <a:pt x="863936" y="66622"/>
                    <a:pt x="983030" y="264439"/>
                    <a:pt x="1059735" y="373440"/>
                  </a:cubicBezTo>
                  <a:cubicBezTo>
                    <a:pt x="1136440" y="482441"/>
                    <a:pt x="1173783" y="579331"/>
                    <a:pt x="1211126" y="67622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587C06E-D66C-DB44-8DAD-36987680C4B0}"/>
              </a:ext>
            </a:extLst>
          </p:cNvPr>
          <p:cNvSpPr>
            <a:spLocks noGrp="1"/>
          </p:cNvSpPr>
          <p:nvPr>
            <p:ph type="title"/>
          </p:nvPr>
        </p:nvSpPr>
        <p:spPr>
          <a:xfrm>
            <a:off x="152399" y="-85610"/>
            <a:ext cx="11783245" cy="1325563"/>
          </a:xfrm>
        </p:spPr>
        <p:txBody>
          <a:bodyPr/>
          <a:lstStyle/>
          <a:p>
            <a:r>
              <a:rPr lang="en-US" dirty="0"/>
              <a:t>Phytoplankton Populations in a Coherent Eddy</a:t>
            </a:r>
          </a:p>
        </p:txBody>
      </p:sp>
      <p:pic>
        <p:nvPicPr>
          <p:cNvPr id="5" name="Content Placeholder 4" descr="KORKEN Jar with lid, clear glass, 1.9 qt - IKEA">
            <a:extLst>
              <a:ext uri="{FF2B5EF4-FFF2-40B4-BE49-F238E27FC236}">
                <a16:creationId xmlns:a16="http://schemas.microsoft.com/office/drawing/2014/main" id="{DFA38624-6C96-2E4C-8010-A2D66C73A2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flipH="1">
            <a:off x="2562109" y="1945881"/>
            <a:ext cx="2116676" cy="211667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1090ADEA-81F0-FF41-A2B5-CE72CD017C2D}"/>
              </a:ext>
            </a:extLst>
          </p:cNvPr>
          <p:cNvSpPr>
            <a:spLocks noChangeAspect="1"/>
          </p:cNvSpPr>
          <p:nvPr/>
        </p:nvSpPr>
        <p:spPr>
          <a:xfrm>
            <a:off x="3595371" y="266682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7A87BE-8FC1-0E47-B9D9-A860C7F47D5A}"/>
              </a:ext>
            </a:extLst>
          </p:cNvPr>
          <p:cNvSpPr>
            <a:spLocks noChangeAspect="1"/>
          </p:cNvSpPr>
          <p:nvPr/>
        </p:nvSpPr>
        <p:spPr>
          <a:xfrm>
            <a:off x="3792394" y="246673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EA9A524-7AC9-F540-A67D-E539B737A159}"/>
              </a:ext>
            </a:extLst>
          </p:cNvPr>
          <p:cNvSpPr>
            <a:spLocks noChangeAspect="1"/>
          </p:cNvSpPr>
          <p:nvPr/>
        </p:nvSpPr>
        <p:spPr>
          <a:xfrm>
            <a:off x="3845476" y="273340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5E77E40-EC9C-D44B-83E1-1EC461410654}"/>
              </a:ext>
            </a:extLst>
          </p:cNvPr>
          <p:cNvSpPr>
            <a:spLocks noChangeAspect="1"/>
          </p:cNvSpPr>
          <p:nvPr/>
        </p:nvSpPr>
        <p:spPr>
          <a:xfrm>
            <a:off x="3690168" y="224430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F10A4F-F969-064E-8EA9-14FADE13E3F9}"/>
              </a:ext>
            </a:extLst>
          </p:cNvPr>
          <p:cNvSpPr>
            <a:spLocks noChangeAspect="1"/>
          </p:cNvSpPr>
          <p:nvPr/>
        </p:nvSpPr>
        <p:spPr>
          <a:xfrm>
            <a:off x="3317145" y="267184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3F23627-E0C2-1045-8849-9D56F63AB938}"/>
              </a:ext>
            </a:extLst>
          </p:cNvPr>
          <p:cNvSpPr>
            <a:spLocks noChangeAspect="1"/>
          </p:cNvSpPr>
          <p:nvPr/>
        </p:nvSpPr>
        <p:spPr>
          <a:xfrm>
            <a:off x="3532098" y="239957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16261B-B0B3-7B4E-9EBC-C04BCB142027}"/>
              </a:ext>
            </a:extLst>
          </p:cNvPr>
          <p:cNvSpPr>
            <a:spLocks noChangeAspect="1"/>
          </p:cNvSpPr>
          <p:nvPr/>
        </p:nvSpPr>
        <p:spPr>
          <a:xfrm>
            <a:off x="3154328" y="247878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841D44-E222-4242-BF27-540408E7EB5E}"/>
              </a:ext>
            </a:extLst>
          </p:cNvPr>
          <p:cNvSpPr>
            <a:spLocks noChangeAspect="1"/>
          </p:cNvSpPr>
          <p:nvPr/>
        </p:nvSpPr>
        <p:spPr>
          <a:xfrm>
            <a:off x="3346484" y="227323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61A8EB4-F74E-5243-AF69-8A11DA8C330A}"/>
              </a:ext>
            </a:extLst>
          </p:cNvPr>
          <p:cNvSpPr>
            <a:spLocks noChangeAspect="1"/>
          </p:cNvSpPr>
          <p:nvPr/>
        </p:nvSpPr>
        <p:spPr>
          <a:xfrm>
            <a:off x="1664346" y="222118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F1D0D89-2669-9B4A-A0B8-246F014420D5}"/>
              </a:ext>
            </a:extLst>
          </p:cNvPr>
          <p:cNvSpPr>
            <a:spLocks noChangeAspect="1"/>
          </p:cNvSpPr>
          <p:nvPr/>
        </p:nvSpPr>
        <p:spPr>
          <a:xfrm>
            <a:off x="2025341" y="193152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5D63CB5-25AA-1949-A71E-84B212099572}"/>
              </a:ext>
            </a:extLst>
          </p:cNvPr>
          <p:cNvSpPr>
            <a:spLocks noChangeAspect="1"/>
          </p:cNvSpPr>
          <p:nvPr/>
        </p:nvSpPr>
        <p:spPr>
          <a:xfrm>
            <a:off x="1573322" y="159117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F4D294B-BF49-994C-A043-BEEBD1442405}"/>
              </a:ext>
            </a:extLst>
          </p:cNvPr>
          <p:cNvSpPr>
            <a:spLocks noChangeAspect="1"/>
          </p:cNvSpPr>
          <p:nvPr/>
        </p:nvSpPr>
        <p:spPr>
          <a:xfrm>
            <a:off x="950747" y="248608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E5E9953-89D1-9B44-BBAB-CF1910262DE6}"/>
              </a:ext>
            </a:extLst>
          </p:cNvPr>
          <p:cNvSpPr>
            <a:spLocks noChangeAspect="1"/>
          </p:cNvSpPr>
          <p:nvPr/>
        </p:nvSpPr>
        <p:spPr>
          <a:xfrm>
            <a:off x="1043940" y="177907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495B7D2-8480-454D-9C10-C83E99A72283}"/>
              </a:ext>
            </a:extLst>
          </p:cNvPr>
          <p:cNvSpPr>
            <a:spLocks noChangeAspect="1"/>
          </p:cNvSpPr>
          <p:nvPr/>
        </p:nvSpPr>
        <p:spPr>
          <a:xfrm>
            <a:off x="1755533" y="180414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3ECB87-8739-684C-8180-677625428534}"/>
              </a:ext>
            </a:extLst>
          </p:cNvPr>
          <p:cNvSpPr>
            <a:spLocks noChangeAspect="1"/>
          </p:cNvSpPr>
          <p:nvPr/>
        </p:nvSpPr>
        <p:spPr>
          <a:xfrm>
            <a:off x="1064263" y="213559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9DE6424-B909-6A41-8EB6-8B2EB87E0333}"/>
              </a:ext>
            </a:extLst>
          </p:cNvPr>
          <p:cNvSpPr>
            <a:spLocks noChangeAspect="1"/>
          </p:cNvSpPr>
          <p:nvPr/>
        </p:nvSpPr>
        <p:spPr>
          <a:xfrm>
            <a:off x="1460246" y="246779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5816783-FBB5-6E49-8005-7FCC0B79F576}"/>
              </a:ext>
            </a:extLst>
          </p:cNvPr>
          <p:cNvSpPr>
            <a:spLocks noChangeAspect="1"/>
          </p:cNvSpPr>
          <p:nvPr/>
        </p:nvSpPr>
        <p:spPr>
          <a:xfrm>
            <a:off x="1534636" y="196617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BB48C3E-80E4-584F-805C-143D4460C054}"/>
              </a:ext>
            </a:extLst>
          </p:cNvPr>
          <p:cNvSpPr>
            <a:spLocks noChangeAspect="1"/>
          </p:cNvSpPr>
          <p:nvPr/>
        </p:nvSpPr>
        <p:spPr>
          <a:xfrm>
            <a:off x="1299442" y="200649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690326E-AC8D-5748-8900-94CCAC84BD05}"/>
              </a:ext>
            </a:extLst>
          </p:cNvPr>
          <p:cNvSpPr>
            <a:spLocks noChangeAspect="1"/>
          </p:cNvSpPr>
          <p:nvPr/>
        </p:nvSpPr>
        <p:spPr>
          <a:xfrm>
            <a:off x="1302005" y="2302922"/>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1E49E632-A324-6942-9B0E-E1D86939648C}"/>
              </a:ext>
            </a:extLst>
          </p:cNvPr>
          <p:cNvGrpSpPr/>
          <p:nvPr/>
        </p:nvGrpSpPr>
        <p:grpSpPr>
          <a:xfrm>
            <a:off x="1846705" y="2780670"/>
            <a:ext cx="1149347" cy="687731"/>
            <a:chOff x="2689172" y="3897102"/>
            <a:chExt cx="1507359" cy="687731"/>
          </a:xfrm>
        </p:grpSpPr>
        <p:sp>
          <p:nvSpPr>
            <p:cNvPr id="54" name="Right Arrow 53">
              <a:extLst>
                <a:ext uri="{FF2B5EF4-FFF2-40B4-BE49-F238E27FC236}">
                  <a16:creationId xmlns:a16="http://schemas.microsoft.com/office/drawing/2014/main" id="{148E1C18-99BF-B74F-A261-1D37627C41AD}"/>
                </a:ext>
              </a:extLst>
            </p:cNvPr>
            <p:cNvSpPr/>
            <p:nvPr/>
          </p:nvSpPr>
          <p:spPr>
            <a:xfrm>
              <a:off x="2797744" y="3897102"/>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E7FEE4E-5C97-8F47-88A5-16F4EEFAC411}"/>
                    </a:ext>
                  </a:extLst>
                </p:cNvPr>
                <p:cNvSpPr txBox="1"/>
                <p:nvPr/>
              </p:nvSpPr>
              <p:spPr>
                <a:xfrm>
                  <a:off x="2689172" y="4068567"/>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55" name="TextBox 54">
                  <a:extLst>
                    <a:ext uri="{FF2B5EF4-FFF2-40B4-BE49-F238E27FC236}">
                      <a16:creationId xmlns:a16="http://schemas.microsoft.com/office/drawing/2014/main" id="{BE7FEE4E-5C97-8F47-88A5-16F4EEFAC411}"/>
                    </a:ext>
                  </a:extLst>
                </p:cNvPr>
                <p:cNvSpPr txBox="1">
                  <a:spLocks noRot="1" noChangeAspect="1" noMove="1" noResize="1" noEditPoints="1" noAdjustHandles="1" noChangeArrowheads="1" noChangeShapeType="1" noTextEdit="1"/>
                </p:cNvSpPr>
                <p:nvPr/>
              </p:nvSpPr>
              <p:spPr>
                <a:xfrm>
                  <a:off x="2689172" y="4068567"/>
                  <a:ext cx="1500570" cy="369332"/>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B7B2BEF-F420-BE45-9FF5-FA35930AD4C5}"/>
                  </a:ext>
                </a:extLst>
              </p:cNvPr>
              <p:cNvSpPr txBox="1"/>
              <p:nvPr/>
            </p:nvSpPr>
            <p:spPr>
              <a:xfrm>
                <a:off x="396750" y="4169885"/>
                <a:ext cx="1660139" cy="646331"/>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𝟎</m:t>
                        </m:r>
                      </m:sub>
                    </m:sSub>
                  </m:oMath>
                </a14:m>
                <a:r>
                  <a:rPr lang="en-US" dirty="0"/>
                  <a:t>: Eddy spin up</a:t>
                </a:r>
              </a:p>
            </p:txBody>
          </p:sp>
        </mc:Choice>
        <mc:Fallback xmlns="">
          <p:sp>
            <p:nvSpPr>
              <p:cNvPr id="56" name="TextBox 55">
                <a:extLst>
                  <a:ext uri="{FF2B5EF4-FFF2-40B4-BE49-F238E27FC236}">
                    <a16:creationId xmlns:a16="http://schemas.microsoft.com/office/drawing/2014/main" id="{7B7B2BEF-F420-BE45-9FF5-FA35930AD4C5}"/>
                  </a:ext>
                </a:extLst>
              </p:cNvPr>
              <p:cNvSpPr txBox="1">
                <a:spLocks noRot="1" noChangeAspect="1" noMove="1" noResize="1" noEditPoints="1" noAdjustHandles="1" noChangeArrowheads="1" noChangeShapeType="1" noTextEdit="1"/>
              </p:cNvSpPr>
              <p:nvPr/>
            </p:nvSpPr>
            <p:spPr>
              <a:xfrm>
                <a:off x="396750" y="4169885"/>
                <a:ext cx="1660139" cy="646331"/>
              </a:xfrm>
              <a:prstGeom prst="rect">
                <a:avLst/>
              </a:prstGeom>
              <a:blipFill>
                <a:blip r:embed="rId6"/>
                <a:stretch>
                  <a:fillRect t="-1923" b="-13462"/>
                </a:stretch>
              </a:blipFill>
            </p:spPr>
            <p:txBody>
              <a:bodyPr/>
              <a:lstStyle/>
              <a:p>
                <a:r>
                  <a:rPr lang="en-US">
                    <a:noFill/>
                  </a:rPr>
                  <a:t> </a:t>
                </a:r>
              </a:p>
            </p:txBody>
          </p:sp>
        </mc:Fallback>
      </mc:AlternateContent>
      <p:sp>
        <p:nvSpPr>
          <p:cNvPr id="57" name="Freeform 56">
            <a:extLst>
              <a:ext uri="{FF2B5EF4-FFF2-40B4-BE49-F238E27FC236}">
                <a16:creationId xmlns:a16="http://schemas.microsoft.com/office/drawing/2014/main" id="{1C08832F-777F-244F-B4AB-DE4EB1EC3106}"/>
              </a:ext>
            </a:extLst>
          </p:cNvPr>
          <p:cNvSpPr/>
          <p:nvPr/>
        </p:nvSpPr>
        <p:spPr>
          <a:xfrm>
            <a:off x="3148405" y="3224304"/>
            <a:ext cx="952146" cy="434378"/>
          </a:xfrm>
          <a:custGeom>
            <a:avLst/>
            <a:gdLst>
              <a:gd name="connsiteX0" fmla="*/ 0 w 1211126"/>
              <a:gd name="connsiteY0" fmla="*/ 682278 h 682278"/>
              <a:gd name="connsiteX1" fmla="*/ 381504 w 1211126"/>
              <a:gd name="connsiteY1" fmla="*/ 106993 h 682278"/>
              <a:gd name="connsiteX2" fmla="*/ 750898 w 1211126"/>
              <a:gd name="connsiteY2" fmla="*/ 22214 h 682278"/>
              <a:gd name="connsiteX3" fmla="*/ 1059735 w 1211126"/>
              <a:gd name="connsiteY3" fmla="*/ 373440 h 682278"/>
              <a:gd name="connsiteX4" fmla="*/ 1211126 w 1211126"/>
              <a:gd name="connsiteY4" fmla="*/ 676222 h 68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6" h="682278">
                <a:moveTo>
                  <a:pt x="0" y="682278"/>
                </a:moveTo>
                <a:cubicBezTo>
                  <a:pt x="128177" y="449641"/>
                  <a:pt x="256354" y="217004"/>
                  <a:pt x="381504" y="106993"/>
                </a:cubicBezTo>
                <a:cubicBezTo>
                  <a:pt x="506654" y="-3018"/>
                  <a:pt x="637860" y="-22194"/>
                  <a:pt x="750898" y="22214"/>
                </a:cubicBezTo>
                <a:cubicBezTo>
                  <a:pt x="863936" y="66622"/>
                  <a:pt x="983030" y="264439"/>
                  <a:pt x="1059735" y="373440"/>
                </a:cubicBezTo>
                <a:cubicBezTo>
                  <a:pt x="1136440" y="482441"/>
                  <a:pt x="1173783" y="579331"/>
                  <a:pt x="1211126" y="67622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2F0B0A0-796A-0F49-AEAC-70FC333E05A3}"/>
              </a:ext>
            </a:extLst>
          </p:cNvPr>
          <p:cNvSpPr>
            <a:spLocks noChangeAspect="1"/>
          </p:cNvSpPr>
          <p:nvPr/>
        </p:nvSpPr>
        <p:spPr>
          <a:xfrm>
            <a:off x="5606338" y="2720367"/>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EBAB87A-B873-3244-ACFE-ADCA8AE4F468}"/>
              </a:ext>
            </a:extLst>
          </p:cNvPr>
          <p:cNvSpPr>
            <a:spLocks noChangeAspect="1"/>
          </p:cNvSpPr>
          <p:nvPr/>
        </p:nvSpPr>
        <p:spPr>
          <a:xfrm>
            <a:off x="5641418" y="287063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650BA9F-D967-E647-9596-6457AE485FDE}"/>
              </a:ext>
            </a:extLst>
          </p:cNvPr>
          <p:cNvSpPr>
            <a:spLocks noChangeAspect="1"/>
          </p:cNvSpPr>
          <p:nvPr/>
        </p:nvSpPr>
        <p:spPr>
          <a:xfrm>
            <a:off x="5788325" y="282877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E1C8F46-D8BC-8443-A665-B92076B2FBC8}"/>
              </a:ext>
            </a:extLst>
          </p:cNvPr>
          <p:cNvSpPr>
            <a:spLocks noChangeAspect="1"/>
          </p:cNvSpPr>
          <p:nvPr/>
        </p:nvSpPr>
        <p:spPr>
          <a:xfrm>
            <a:off x="5646313" y="255212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C5FB27F-DC1C-4E41-A3AE-84123E133F16}"/>
              </a:ext>
            </a:extLst>
          </p:cNvPr>
          <p:cNvSpPr>
            <a:spLocks noChangeAspect="1"/>
          </p:cNvSpPr>
          <p:nvPr/>
        </p:nvSpPr>
        <p:spPr>
          <a:xfrm>
            <a:off x="6129229" y="274542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8E7A520-34A8-5449-B918-F72789A4A367}"/>
              </a:ext>
            </a:extLst>
          </p:cNvPr>
          <p:cNvSpPr>
            <a:spLocks noChangeAspect="1"/>
          </p:cNvSpPr>
          <p:nvPr/>
        </p:nvSpPr>
        <p:spPr>
          <a:xfrm>
            <a:off x="5406294" y="266745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3188FDE-E8DB-234E-AB16-D9E30A9F82B2}"/>
              </a:ext>
            </a:extLst>
          </p:cNvPr>
          <p:cNvSpPr>
            <a:spLocks noChangeAspect="1"/>
          </p:cNvSpPr>
          <p:nvPr/>
        </p:nvSpPr>
        <p:spPr>
          <a:xfrm>
            <a:off x="5483320" y="229921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4F11CAC-F2A1-4C42-884A-9F37FC420DC6}"/>
              </a:ext>
            </a:extLst>
          </p:cNvPr>
          <p:cNvSpPr>
            <a:spLocks noChangeAspect="1"/>
          </p:cNvSpPr>
          <p:nvPr/>
        </p:nvSpPr>
        <p:spPr>
          <a:xfrm>
            <a:off x="5923534" y="244998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77917C7-CEB6-3744-8BF4-8E8C8360FBB1}"/>
              </a:ext>
            </a:extLst>
          </p:cNvPr>
          <p:cNvSpPr>
            <a:spLocks noChangeAspect="1"/>
          </p:cNvSpPr>
          <p:nvPr/>
        </p:nvSpPr>
        <p:spPr>
          <a:xfrm>
            <a:off x="6113814" y="2468441"/>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D40CA77-56E5-2540-B3C4-89B588137DF0}"/>
              </a:ext>
            </a:extLst>
          </p:cNvPr>
          <p:cNvSpPr>
            <a:spLocks noChangeAspect="1"/>
          </p:cNvSpPr>
          <p:nvPr/>
        </p:nvSpPr>
        <p:spPr>
          <a:xfrm>
            <a:off x="5804154" y="226710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AA2FAFA-E1B7-DA4D-9AA1-86673CEF5160}"/>
              </a:ext>
            </a:extLst>
          </p:cNvPr>
          <p:cNvSpPr>
            <a:spLocks noChangeAspect="1"/>
          </p:cNvSpPr>
          <p:nvPr/>
        </p:nvSpPr>
        <p:spPr>
          <a:xfrm>
            <a:off x="5650896" y="235018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D11FD14-3482-1A4A-B7B7-9BC7A665EFDD}"/>
              </a:ext>
            </a:extLst>
          </p:cNvPr>
          <p:cNvSpPr>
            <a:spLocks noChangeAspect="1"/>
          </p:cNvSpPr>
          <p:nvPr/>
        </p:nvSpPr>
        <p:spPr>
          <a:xfrm>
            <a:off x="5952380" y="275684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9468D91-10EF-264A-B18B-854BE68F3D64}"/>
                  </a:ext>
                </a:extLst>
              </p:cNvPr>
              <p:cNvSpPr txBox="1"/>
              <p:nvPr/>
            </p:nvSpPr>
            <p:spPr>
              <a:xfrm>
                <a:off x="2687321" y="4165393"/>
                <a:ext cx="1805955" cy="1200329"/>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𝟏</m:t>
                        </m:r>
                      </m:sub>
                    </m:sSub>
                  </m:oMath>
                </a14:m>
                <a:r>
                  <a:rPr lang="en-US" dirty="0"/>
                  <a:t>: Initial population trapped in the coherent eddy</a:t>
                </a:r>
              </a:p>
            </p:txBody>
          </p:sp>
        </mc:Choice>
        <mc:Fallback xmlns="">
          <p:sp>
            <p:nvSpPr>
              <p:cNvPr id="73" name="TextBox 72">
                <a:extLst>
                  <a:ext uri="{FF2B5EF4-FFF2-40B4-BE49-F238E27FC236}">
                    <a16:creationId xmlns:a16="http://schemas.microsoft.com/office/drawing/2014/main" id="{79468D91-10EF-264A-B18B-854BE68F3D64}"/>
                  </a:ext>
                </a:extLst>
              </p:cNvPr>
              <p:cNvSpPr txBox="1">
                <a:spLocks noRot="1" noChangeAspect="1" noMove="1" noResize="1" noEditPoints="1" noAdjustHandles="1" noChangeArrowheads="1" noChangeShapeType="1" noTextEdit="1"/>
              </p:cNvSpPr>
              <p:nvPr/>
            </p:nvSpPr>
            <p:spPr>
              <a:xfrm>
                <a:off x="2687321" y="4165393"/>
                <a:ext cx="1805955" cy="1200329"/>
              </a:xfrm>
              <a:prstGeom prst="rect">
                <a:avLst/>
              </a:prstGeom>
              <a:blipFill>
                <a:blip r:embed="rId7"/>
                <a:stretch>
                  <a:fillRect t="-2105" b="-7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DB590624-B5CE-1E4A-8FDB-4C8896F2687F}"/>
                  </a:ext>
                </a:extLst>
              </p:cNvPr>
              <p:cNvSpPr txBox="1"/>
              <p:nvPr/>
            </p:nvSpPr>
            <p:spPr>
              <a:xfrm>
                <a:off x="4720371" y="4133283"/>
                <a:ext cx="2226810" cy="1200329"/>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𝟐</m:t>
                        </m:r>
                      </m:sub>
                    </m:sSub>
                  </m:oMath>
                </a14:m>
                <a:r>
                  <a:rPr lang="en-US" dirty="0"/>
                  <a:t>: Bloom in response to altered nutrient environment remains trapped in eddy</a:t>
                </a:r>
              </a:p>
            </p:txBody>
          </p:sp>
        </mc:Choice>
        <mc:Fallback xmlns="">
          <p:sp>
            <p:nvSpPr>
              <p:cNvPr id="77" name="TextBox 76">
                <a:extLst>
                  <a:ext uri="{FF2B5EF4-FFF2-40B4-BE49-F238E27FC236}">
                    <a16:creationId xmlns:a16="http://schemas.microsoft.com/office/drawing/2014/main" id="{DB590624-B5CE-1E4A-8FDB-4C8896F2687F}"/>
                  </a:ext>
                </a:extLst>
              </p:cNvPr>
              <p:cNvSpPr txBox="1">
                <a:spLocks noRot="1" noChangeAspect="1" noMove="1" noResize="1" noEditPoints="1" noAdjustHandles="1" noChangeArrowheads="1" noChangeShapeType="1" noTextEdit="1"/>
              </p:cNvSpPr>
              <p:nvPr/>
            </p:nvSpPr>
            <p:spPr>
              <a:xfrm>
                <a:off x="4720371" y="4133283"/>
                <a:ext cx="2226810" cy="1200329"/>
              </a:xfrm>
              <a:prstGeom prst="rect">
                <a:avLst/>
              </a:prstGeom>
              <a:blipFill>
                <a:blip r:embed="rId8"/>
                <a:stretch>
                  <a:fillRect l="-1714" t="-1042" r="-4000" b="-7292"/>
                </a:stretch>
              </a:blipFill>
            </p:spPr>
            <p:txBody>
              <a:bodyPr/>
              <a:lstStyle/>
              <a:p>
                <a:r>
                  <a:rPr lang="en-US">
                    <a:noFill/>
                  </a:rPr>
                  <a:t> </a:t>
                </a:r>
              </a:p>
            </p:txBody>
          </p:sp>
        </mc:Fallback>
      </mc:AlternateContent>
      <p:sp>
        <p:nvSpPr>
          <p:cNvPr id="79" name="TextBox 78">
            <a:extLst>
              <a:ext uri="{FF2B5EF4-FFF2-40B4-BE49-F238E27FC236}">
                <a16:creationId xmlns:a16="http://schemas.microsoft.com/office/drawing/2014/main" id="{A0E2209F-E936-CD43-9C18-5A00C54ED155}"/>
              </a:ext>
            </a:extLst>
          </p:cNvPr>
          <p:cNvSpPr txBox="1"/>
          <p:nvPr/>
        </p:nvSpPr>
        <p:spPr>
          <a:xfrm>
            <a:off x="529886" y="2601658"/>
            <a:ext cx="1660139" cy="646331"/>
          </a:xfrm>
          <a:prstGeom prst="rect">
            <a:avLst/>
          </a:prstGeom>
          <a:noFill/>
        </p:spPr>
        <p:txBody>
          <a:bodyPr wrap="square" rtlCol="0">
            <a:spAutoFit/>
          </a:bodyPr>
          <a:lstStyle/>
          <a:p>
            <a:pPr algn="ctr"/>
            <a:r>
              <a:rPr lang="en-US" dirty="0"/>
              <a:t>Isopycnal surface</a:t>
            </a:r>
          </a:p>
        </p:txBody>
      </p:sp>
      <p:cxnSp>
        <p:nvCxnSpPr>
          <p:cNvPr id="80" name="Straight Arrow Connector 79">
            <a:extLst>
              <a:ext uri="{FF2B5EF4-FFF2-40B4-BE49-F238E27FC236}">
                <a16:creationId xmlns:a16="http://schemas.microsoft.com/office/drawing/2014/main" id="{FA7CA7E5-5F83-7645-A8C6-7A5284131786}"/>
              </a:ext>
            </a:extLst>
          </p:cNvPr>
          <p:cNvCxnSpPr>
            <a:cxnSpLocks/>
          </p:cNvCxnSpPr>
          <p:nvPr/>
        </p:nvCxnSpPr>
        <p:spPr>
          <a:xfrm>
            <a:off x="1362631" y="3181328"/>
            <a:ext cx="0" cy="32416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4" name="Oval 83">
            <a:extLst>
              <a:ext uri="{FF2B5EF4-FFF2-40B4-BE49-F238E27FC236}">
                <a16:creationId xmlns:a16="http://schemas.microsoft.com/office/drawing/2014/main" id="{05BCDB45-6E9B-D140-8BCA-14A76F09DFCD}"/>
              </a:ext>
            </a:extLst>
          </p:cNvPr>
          <p:cNvSpPr>
            <a:spLocks noChangeAspect="1"/>
          </p:cNvSpPr>
          <p:nvPr/>
        </p:nvSpPr>
        <p:spPr>
          <a:xfrm>
            <a:off x="6002941" y="229522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03EDEB5-18B3-BB4C-943D-BE49029604BC}"/>
              </a:ext>
            </a:extLst>
          </p:cNvPr>
          <p:cNvSpPr>
            <a:spLocks noChangeAspect="1"/>
          </p:cNvSpPr>
          <p:nvPr/>
        </p:nvSpPr>
        <p:spPr>
          <a:xfrm>
            <a:off x="5436261" y="279282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C70AADF2-1948-C041-8E1A-5B95E173A969}"/>
              </a:ext>
            </a:extLst>
          </p:cNvPr>
          <p:cNvSpPr>
            <a:spLocks noChangeAspect="1"/>
          </p:cNvSpPr>
          <p:nvPr/>
        </p:nvSpPr>
        <p:spPr>
          <a:xfrm>
            <a:off x="5913010" y="258257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4E8B50F4-4273-3742-8152-A4AC61302A6F}"/>
              </a:ext>
            </a:extLst>
          </p:cNvPr>
          <p:cNvSpPr>
            <a:spLocks noChangeAspect="1"/>
          </p:cNvSpPr>
          <p:nvPr/>
        </p:nvSpPr>
        <p:spPr>
          <a:xfrm>
            <a:off x="5800555" y="270379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99A9856E-B132-AC44-B322-4655F49AB911}"/>
              </a:ext>
            </a:extLst>
          </p:cNvPr>
          <p:cNvSpPr>
            <a:spLocks noChangeAspect="1"/>
          </p:cNvSpPr>
          <p:nvPr/>
        </p:nvSpPr>
        <p:spPr>
          <a:xfrm>
            <a:off x="5490092" y="252471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1EF7C0D4-2488-1F4A-9E25-4F5F254C735B}"/>
              </a:ext>
            </a:extLst>
          </p:cNvPr>
          <p:cNvSpPr>
            <a:spLocks noChangeAspect="1"/>
          </p:cNvSpPr>
          <p:nvPr/>
        </p:nvSpPr>
        <p:spPr>
          <a:xfrm>
            <a:off x="6075934" y="260238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6ABF23CC-0B7B-7745-BF11-F1C477A3345E}"/>
              </a:ext>
            </a:extLst>
          </p:cNvPr>
          <p:cNvSpPr>
            <a:spLocks noChangeAspect="1"/>
          </p:cNvSpPr>
          <p:nvPr/>
        </p:nvSpPr>
        <p:spPr>
          <a:xfrm>
            <a:off x="5993482" y="285668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F0F9455-6235-2D4E-AFE4-DC8B10F638DD}"/>
              </a:ext>
            </a:extLst>
          </p:cNvPr>
          <p:cNvSpPr>
            <a:spLocks noChangeAspect="1"/>
          </p:cNvSpPr>
          <p:nvPr/>
        </p:nvSpPr>
        <p:spPr>
          <a:xfrm>
            <a:off x="5956554" y="241950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22329836-0E9E-1145-B479-C56D46823E3F}"/>
              </a:ext>
            </a:extLst>
          </p:cNvPr>
          <p:cNvSpPr>
            <a:spLocks noChangeAspect="1"/>
          </p:cNvSpPr>
          <p:nvPr/>
        </p:nvSpPr>
        <p:spPr>
          <a:xfrm>
            <a:off x="5803296" y="250258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8480B4B6-FB02-0D4C-B87C-D3AC64C52BF4}"/>
                  </a:ext>
                </a:extLst>
              </p:cNvPr>
              <p:cNvSpPr txBox="1"/>
              <p:nvPr/>
            </p:nvSpPr>
            <p:spPr>
              <a:xfrm>
                <a:off x="9991787" y="4174025"/>
                <a:ext cx="2103322" cy="1200329"/>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𝟒</m:t>
                        </m:r>
                      </m:sub>
                    </m:sSub>
                  </m:oMath>
                </a14:m>
                <a:r>
                  <a:rPr lang="en-US" dirty="0"/>
                  <a:t>: Eddy relaxes, and population returns to steady state</a:t>
                </a:r>
              </a:p>
            </p:txBody>
          </p:sp>
        </mc:Choice>
        <mc:Fallback xmlns="">
          <p:sp>
            <p:nvSpPr>
              <p:cNvPr id="106" name="TextBox 105">
                <a:extLst>
                  <a:ext uri="{FF2B5EF4-FFF2-40B4-BE49-F238E27FC236}">
                    <a16:creationId xmlns:a16="http://schemas.microsoft.com/office/drawing/2014/main" id="{8480B4B6-FB02-0D4C-B87C-D3AC64C52BF4}"/>
                  </a:ext>
                </a:extLst>
              </p:cNvPr>
              <p:cNvSpPr txBox="1">
                <a:spLocks noRot="1" noChangeAspect="1" noMove="1" noResize="1" noEditPoints="1" noAdjustHandles="1" noChangeArrowheads="1" noChangeShapeType="1" noTextEdit="1"/>
              </p:cNvSpPr>
              <p:nvPr/>
            </p:nvSpPr>
            <p:spPr>
              <a:xfrm>
                <a:off x="9991787" y="4174025"/>
                <a:ext cx="2103322" cy="1200329"/>
              </a:xfrm>
              <a:prstGeom prst="rect">
                <a:avLst/>
              </a:prstGeom>
              <a:blipFill>
                <a:blip r:embed="rId9"/>
                <a:stretch>
                  <a:fillRect t="-2105" b="-7368"/>
                </a:stretch>
              </a:blipFill>
            </p:spPr>
            <p:txBody>
              <a:bodyPr/>
              <a:lstStyle/>
              <a:p>
                <a:r>
                  <a:rPr lang="en-US">
                    <a:noFill/>
                  </a:rPr>
                  <a:t> </a:t>
                </a:r>
              </a:p>
            </p:txBody>
          </p:sp>
        </mc:Fallback>
      </mc:AlternateContent>
      <p:sp>
        <p:nvSpPr>
          <p:cNvPr id="118" name="Oval 117">
            <a:extLst>
              <a:ext uri="{FF2B5EF4-FFF2-40B4-BE49-F238E27FC236}">
                <a16:creationId xmlns:a16="http://schemas.microsoft.com/office/drawing/2014/main" id="{8B9F6587-5F51-AD4D-832D-D750D8AFC008}"/>
              </a:ext>
            </a:extLst>
          </p:cNvPr>
          <p:cNvSpPr>
            <a:spLocks noChangeAspect="1"/>
          </p:cNvSpPr>
          <p:nvPr/>
        </p:nvSpPr>
        <p:spPr>
          <a:xfrm>
            <a:off x="11332631" y="2195988"/>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3ADAC7E-8BBA-1349-BC21-9C6D11E8DD5F}"/>
              </a:ext>
            </a:extLst>
          </p:cNvPr>
          <p:cNvSpPr>
            <a:spLocks noChangeAspect="1"/>
          </p:cNvSpPr>
          <p:nvPr/>
        </p:nvSpPr>
        <p:spPr>
          <a:xfrm>
            <a:off x="11064208" y="2264149"/>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2CDB6533-BC6E-F943-AA78-4632672AB9C1}"/>
              </a:ext>
            </a:extLst>
          </p:cNvPr>
          <p:cNvSpPr>
            <a:spLocks noChangeAspect="1"/>
          </p:cNvSpPr>
          <p:nvPr/>
        </p:nvSpPr>
        <p:spPr>
          <a:xfrm>
            <a:off x="11488831" y="1779070"/>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13B58050-B4D5-CB4C-8A76-1AD25880E8FF}"/>
              </a:ext>
            </a:extLst>
          </p:cNvPr>
          <p:cNvSpPr>
            <a:spLocks noChangeAspect="1"/>
          </p:cNvSpPr>
          <p:nvPr/>
        </p:nvSpPr>
        <p:spPr>
          <a:xfrm>
            <a:off x="7977407" y="235854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EB6FEBFB-D84E-C84D-8A31-00CFCDA8CECB}"/>
              </a:ext>
            </a:extLst>
          </p:cNvPr>
          <p:cNvSpPr>
            <a:spLocks noChangeAspect="1"/>
          </p:cNvSpPr>
          <p:nvPr/>
        </p:nvSpPr>
        <p:spPr>
          <a:xfrm>
            <a:off x="11294936" y="199303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1A96819C-3E1F-F64C-969A-3E14C0E0F156}"/>
              </a:ext>
            </a:extLst>
          </p:cNvPr>
          <p:cNvSpPr>
            <a:spLocks noChangeAspect="1"/>
          </p:cNvSpPr>
          <p:nvPr/>
        </p:nvSpPr>
        <p:spPr>
          <a:xfrm>
            <a:off x="8282512" y="250344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47F2DF39-9B54-5647-8B04-7369592BB240}"/>
              </a:ext>
            </a:extLst>
          </p:cNvPr>
          <p:cNvSpPr>
            <a:spLocks noChangeAspect="1"/>
          </p:cNvSpPr>
          <p:nvPr/>
        </p:nvSpPr>
        <p:spPr>
          <a:xfrm>
            <a:off x="7804838" y="254142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990476AC-39D5-E448-B0BA-C29CF90DF2B9}"/>
              </a:ext>
            </a:extLst>
          </p:cNvPr>
          <p:cNvSpPr>
            <a:spLocks noChangeAspect="1"/>
          </p:cNvSpPr>
          <p:nvPr/>
        </p:nvSpPr>
        <p:spPr>
          <a:xfrm>
            <a:off x="10928470" y="1832783"/>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1" name="Freeform 130">
            <a:extLst>
              <a:ext uri="{FF2B5EF4-FFF2-40B4-BE49-F238E27FC236}">
                <a16:creationId xmlns:a16="http://schemas.microsoft.com/office/drawing/2014/main" id="{0A4FCC9C-6364-5C45-A936-3A667E562278}"/>
              </a:ext>
            </a:extLst>
          </p:cNvPr>
          <p:cNvSpPr/>
          <p:nvPr/>
        </p:nvSpPr>
        <p:spPr>
          <a:xfrm>
            <a:off x="7633772" y="3277785"/>
            <a:ext cx="952146" cy="434378"/>
          </a:xfrm>
          <a:custGeom>
            <a:avLst/>
            <a:gdLst>
              <a:gd name="connsiteX0" fmla="*/ 0 w 1211126"/>
              <a:gd name="connsiteY0" fmla="*/ 682278 h 682278"/>
              <a:gd name="connsiteX1" fmla="*/ 381504 w 1211126"/>
              <a:gd name="connsiteY1" fmla="*/ 106993 h 682278"/>
              <a:gd name="connsiteX2" fmla="*/ 750898 w 1211126"/>
              <a:gd name="connsiteY2" fmla="*/ 22214 h 682278"/>
              <a:gd name="connsiteX3" fmla="*/ 1059735 w 1211126"/>
              <a:gd name="connsiteY3" fmla="*/ 373440 h 682278"/>
              <a:gd name="connsiteX4" fmla="*/ 1211126 w 1211126"/>
              <a:gd name="connsiteY4" fmla="*/ 676222 h 68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6" h="682278">
                <a:moveTo>
                  <a:pt x="0" y="682278"/>
                </a:moveTo>
                <a:cubicBezTo>
                  <a:pt x="128177" y="449641"/>
                  <a:pt x="256354" y="217004"/>
                  <a:pt x="381504" y="106993"/>
                </a:cubicBezTo>
                <a:cubicBezTo>
                  <a:pt x="506654" y="-3018"/>
                  <a:pt x="637860" y="-22194"/>
                  <a:pt x="750898" y="22214"/>
                </a:cubicBezTo>
                <a:cubicBezTo>
                  <a:pt x="863936" y="66622"/>
                  <a:pt x="983030" y="264439"/>
                  <a:pt x="1059735" y="373440"/>
                </a:cubicBezTo>
                <a:cubicBezTo>
                  <a:pt x="1136440" y="482441"/>
                  <a:pt x="1173783" y="579331"/>
                  <a:pt x="1211126" y="67622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22D973D0-6C3D-D542-B933-38AEE787F013}"/>
              </a:ext>
            </a:extLst>
          </p:cNvPr>
          <p:cNvGrpSpPr/>
          <p:nvPr/>
        </p:nvGrpSpPr>
        <p:grpSpPr>
          <a:xfrm>
            <a:off x="4094430" y="2785755"/>
            <a:ext cx="1149347" cy="687731"/>
            <a:chOff x="2689172" y="3897102"/>
            <a:chExt cx="1507359" cy="687731"/>
          </a:xfrm>
        </p:grpSpPr>
        <p:sp>
          <p:nvSpPr>
            <p:cNvPr id="141" name="Right Arrow 140">
              <a:extLst>
                <a:ext uri="{FF2B5EF4-FFF2-40B4-BE49-F238E27FC236}">
                  <a16:creationId xmlns:a16="http://schemas.microsoft.com/office/drawing/2014/main" id="{E4A0FC9C-8A82-2741-B583-0DEC3C26B3E6}"/>
                </a:ext>
              </a:extLst>
            </p:cNvPr>
            <p:cNvSpPr/>
            <p:nvPr/>
          </p:nvSpPr>
          <p:spPr>
            <a:xfrm>
              <a:off x="2797744" y="3897102"/>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77A57380-3BD6-DF40-A9E9-313A325A807E}"/>
                    </a:ext>
                  </a:extLst>
                </p:cNvPr>
                <p:cNvSpPr txBox="1"/>
                <p:nvPr/>
              </p:nvSpPr>
              <p:spPr>
                <a:xfrm>
                  <a:off x="2689172" y="4068567"/>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42" name="TextBox 141">
                  <a:extLst>
                    <a:ext uri="{FF2B5EF4-FFF2-40B4-BE49-F238E27FC236}">
                      <a16:creationId xmlns:a16="http://schemas.microsoft.com/office/drawing/2014/main" id="{77A57380-3BD6-DF40-A9E9-313A325A807E}"/>
                    </a:ext>
                  </a:extLst>
                </p:cNvPr>
                <p:cNvSpPr txBox="1">
                  <a:spLocks noRot="1" noChangeAspect="1" noMove="1" noResize="1" noEditPoints="1" noAdjustHandles="1" noChangeArrowheads="1" noChangeShapeType="1" noTextEdit="1"/>
                </p:cNvSpPr>
                <p:nvPr/>
              </p:nvSpPr>
              <p:spPr>
                <a:xfrm>
                  <a:off x="2689172" y="4068567"/>
                  <a:ext cx="1500570" cy="369332"/>
                </a:xfrm>
                <a:prstGeom prst="rect">
                  <a:avLst/>
                </a:prstGeom>
                <a:blipFill>
                  <a:blip r:embed="rId10"/>
                  <a:stretch>
                    <a:fillRect/>
                  </a:stretch>
                </a:blipFill>
              </p:spPr>
              <p:txBody>
                <a:bodyPr/>
                <a:lstStyle/>
                <a:p>
                  <a:r>
                    <a:rPr lang="en-US">
                      <a:noFill/>
                    </a:rPr>
                    <a:t> </a:t>
                  </a:r>
                </a:p>
              </p:txBody>
            </p:sp>
          </mc:Fallback>
        </mc:AlternateContent>
      </p:grpSp>
      <p:grpSp>
        <p:nvGrpSpPr>
          <p:cNvPr id="143" name="Group 142">
            <a:extLst>
              <a:ext uri="{FF2B5EF4-FFF2-40B4-BE49-F238E27FC236}">
                <a16:creationId xmlns:a16="http://schemas.microsoft.com/office/drawing/2014/main" id="{FD049B65-CAFA-614D-AD14-93A64C386C1C}"/>
              </a:ext>
            </a:extLst>
          </p:cNvPr>
          <p:cNvGrpSpPr/>
          <p:nvPr/>
        </p:nvGrpSpPr>
        <p:grpSpPr>
          <a:xfrm>
            <a:off x="6347258" y="2818343"/>
            <a:ext cx="1149347" cy="687731"/>
            <a:chOff x="2689172" y="3897102"/>
            <a:chExt cx="1507359" cy="687731"/>
          </a:xfrm>
        </p:grpSpPr>
        <p:sp>
          <p:nvSpPr>
            <p:cNvPr id="144" name="Right Arrow 143">
              <a:extLst>
                <a:ext uri="{FF2B5EF4-FFF2-40B4-BE49-F238E27FC236}">
                  <a16:creationId xmlns:a16="http://schemas.microsoft.com/office/drawing/2014/main" id="{97F6FE31-ED04-7441-A788-25794F686274}"/>
                </a:ext>
              </a:extLst>
            </p:cNvPr>
            <p:cNvSpPr/>
            <p:nvPr/>
          </p:nvSpPr>
          <p:spPr>
            <a:xfrm>
              <a:off x="2797744" y="3897102"/>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04637143-42A8-214C-AE5B-EBA92018768E}"/>
                    </a:ext>
                  </a:extLst>
                </p:cNvPr>
                <p:cNvSpPr txBox="1"/>
                <p:nvPr/>
              </p:nvSpPr>
              <p:spPr>
                <a:xfrm>
                  <a:off x="2689172" y="4068567"/>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45" name="TextBox 144">
                  <a:extLst>
                    <a:ext uri="{FF2B5EF4-FFF2-40B4-BE49-F238E27FC236}">
                      <a16:creationId xmlns:a16="http://schemas.microsoft.com/office/drawing/2014/main" id="{04637143-42A8-214C-AE5B-EBA92018768E}"/>
                    </a:ext>
                  </a:extLst>
                </p:cNvPr>
                <p:cNvSpPr txBox="1">
                  <a:spLocks noRot="1" noChangeAspect="1" noMove="1" noResize="1" noEditPoints="1" noAdjustHandles="1" noChangeArrowheads="1" noChangeShapeType="1" noTextEdit="1"/>
                </p:cNvSpPr>
                <p:nvPr/>
              </p:nvSpPr>
              <p:spPr>
                <a:xfrm>
                  <a:off x="2689172" y="4068567"/>
                  <a:ext cx="1500570" cy="369332"/>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8687D888-15B7-AF40-837C-9427A062362F}"/>
                  </a:ext>
                </a:extLst>
              </p:cNvPr>
              <p:cNvSpPr txBox="1"/>
              <p:nvPr/>
            </p:nvSpPr>
            <p:spPr>
              <a:xfrm>
                <a:off x="7255973" y="4155423"/>
                <a:ext cx="2027306" cy="1200329"/>
              </a:xfrm>
              <a:prstGeom prst="rect">
                <a:avLst/>
              </a:prstGeom>
              <a:noFill/>
            </p:spPr>
            <p:txBody>
              <a:bodyPr wrap="square" rtlCol="0">
                <a:spAutoFit/>
              </a:bodyPr>
              <a:lstStyle/>
              <a:p>
                <a:pPr algn="ct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𝒕</m:t>
                        </m:r>
                      </m:e>
                      <m:sub>
                        <m:r>
                          <a:rPr lang="en-US" b="1" i="1" dirty="0" smtClean="0">
                            <a:latin typeface="Cambria Math" panose="02040503050406030204" pitchFamily="18" charset="0"/>
                            <a:ea typeface="Cambria Math" panose="02040503050406030204" pitchFamily="18" charset="0"/>
                          </a:rPr>
                          <m:t>𝟑</m:t>
                        </m:r>
                      </m:sub>
                    </m:sSub>
                  </m:oMath>
                </a14:m>
                <a:r>
                  <a:rPr lang="en-US" dirty="0"/>
                  <a:t>: Bloom decay due to nutrient depletion and predation</a:t>
                </a:r>
              </a:p>
            </p:txBody>
          </p:sp>
        </mc:Choice>
        <mc:Fallback xmlns="">
          <p:sp>
            <p:nvSpPr>
              <p:cNvPr id="146" name="TextBox 145">
                <a:extLst>
                  <a:ext uri="{FF2B5EF4-FFF2-40B4-BE49-F238E27FC236}">
                    <a16:creationId xmlns:a16="http://schemas.microsoft.com/office/drawing/2014/main" id="{8687D888-15B7-AF40-837C-9427A062362F}"/>
                  </a:ext>
                </a:extLst>
              </p:cNvPr>
              <p:cNvSpPr txBox="1">
                <a:spLocks noRot="1" noChangeAspect="1" noMove="1" noResize="1" noEditPoints="1" noAdjustHandles="1" noChangeArrowheads="1" noChangeShapeType="1" noTextEdit="1"/>
              </p:cNvSpPr>
              <p:nvPr/>
            </p:nvSpPr>
            <p:spPr>
              <a:xfrm>
                <a:off x="7255973" y="4155423"/>
                <a:ext cx="2027306" cy="1200329"/>
              </a:xfrm>
              <a:prstGeom prst="rect">
                <a:avLst/>
              </a:prstGeom>
              <a:blipFill>
                <a:blip r:embed="rId12"/>
                <a:stretch>
                  <a:fillRect t="-2083" b="-7292"/>
                </a:stretch>
              </a:blipFill>
            </p:spPr>
            <p:txBody>
              <a:bodyPr/>
              <a:lstStyle/>
              <a:p>
                <a:r>
                  <a:rPr lang="en-US">
                    <a:noFill/>
                  </a:rPr>
                  <a:t> </a:t>
                </a:r>
              </a:p>
            </p:txBody>
          </p:sp>
        </mc:Fallback>
      </mc:AlternateContent>
      <p:grpSp>
        <p:nvGrpSpPr>
          <p:cNvPr id="150" name="Group 149">
            <a:extLst>
              <a:ext uri="{FF2B5EF4-FFF2-40B4-BE49-F238E27FC236}">
                <a16:creationId xmlns:a16="http://schemas.microsoft.com/office/drawing/2014/main" id="{3F653032-9A3F-A840-9386-9CA576842CC4}"/>
              </a:ext>
            </a:extLst>
          </p:cNvPr>
          <p:cNvGrpSpPr/>
          <p:nvPr/>
        </p:nvGrpSpPr>
        <p:grpSpPr>
          <a:xfrm>
            <a:off x="8619254" y="2830608"/>
            <a:ext cx="1149347" cy="687731"/>
            <a:chOff x="2689172" y="3897102"/>
            <a:chExt cx="1507359" cy="687731"/>
          </a:xfrm>
        </p:grpSpPr>
        <p:sp>
          <p:nvSpPr>
            <p:cNvPr id="151" name="Right Arrow 150">
              <a:extLst>
                <a:ext uri="{FF2B5EF4-FFF2-40B4-BE49-F238E27FC236}">
                  <a16:creationId xmlns:a16="http://schemas.microsoft.com/office/drawing/2014/main" id="{E6BB8C3D-5700-C945-9752-0BA6FC1B9555}"/>
                </a:ext>
              </a:extLst>
            </p:cNvPr>
            <p:cNvSpPr/>
            <p:nvPr/>
          </p:nvSpPr>
          <p:spPr>
            <a:xfrm>
              <a:off x="2797744" y="3897102"/>
              <a:ext cx="1398787" cy="687731"/>
            </a:xfrm>
            <a:prstGeom prst="rightArrow">
              <a:avLst/>
            </a:prstGeom>
            <a:solidFill>
              <a:schemeClr val="bg1"/>
            </a:solidFill>
            <a:ln w="539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33117D31-AB18-1A45-B208-6447E6D1D88A}"/>
                    </a:ext>
                  </a:extLst>
                </p:cNvPr>
                <p:cNvSpPr txBox="1"/>
                <p:nvPr/>
              </p:nvSpPr>
              <p:spPr>
                <a:xfrm>
                  <a:off x="2689172" y="4068567"/>
                  <a:ext cx="150057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52" name="TextBox 151">
                  <a:extLst>
                    <a:ext uri="{FF2B5EF4-FFF2-40B4-BE49-F238E27FC236}">
                      <a16:creationId xmlns:a16="http://schemas.microsoft.com/office/drawing/2014/main" id="{33117D31-AB18-1A45-B208-6447E6D1D88A}"/>
                    </a:ext>
                  </a:extLst>
                </p:cNvPr>
                <p:cNvSpPr txBox="1">
                  <a:spLocks noRot="1" noChangeAspect="1" noMove="1" noResize="1" noEditPoints="1" noAdjustHandles="1" noChangeArrowheads="1" noChangeShapeType="1" noTextEdit="1"/>
                </p:cNvSpPr>
                <p:nvPr/>
              </p:nvSpPr>
              <p:spPr>
                <a:xfrm>
                  <a:off x="2689172" y="4068567"/>
                  <a:ext cx="1500570" cy="369332"/>
                </a:xfrm>
                <a:prstGeom prst="rect">
                  <a:avLst/>
                </a:prstGeom>
                <a:blipFill>
                  <a:blip r:embed="rId13"/>
                  <a:stretch>
                    <a:fillRect/>
                  </a:stretch>
                </a:blipFill>
              </p:spPr>
              <p:txBody>
                <a:bodyPr/>
                <a:lstStyle/>
                <a:p>
                  <a:r>
                    <a:rPr lang="en-US">
                      <a:noFill/>
                    </a:rPr>
                    <a:t> </a:t>
                  </a:r>
                </a:p>
              </p:txBody>
            </p:sp>
          </mc:Fallback>
        </mc:AlternateContent>
      </p:grpSp>
      <p:sp>
        <p:nvSpPr>
          <p:cNvPr id="153" name="Oval 152">
            <a:extLst>
              <a:ext uri="{FF2B5EF4-FFF2-40B4-BE49-F238E27FC236}">
                <a16:creationId xmlns:a16="http://schemas.microsoft.com/office/drawing/2014/main" id="{E1D24B35-6E5F-C345-A264-0CBCB3511FC7}"/>
              </a:ext>
            </a:extLst>
          </p:cNvPr>
          <p:cNvSpPr>
            <a:spLocks noChangeAspect="1"/>
          </p:cNvSpPr>
          <p:nvPr/>
        </p:nvSpPr>
        <p:spPr>
          <a:xfrm>
            <a:off x="11305951" y="2449986"/>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ADC856A-9569-744F-AE29-203140A75EDE}"/>
              </a:ext>
            </a:extLst>
          </p:cNvPr>
          <p:cNvSpPr>
            <a:spLocks noChangeAspect="1"/>
          </p:cNvSpPr>
          <p:nvPr/>
        </p:nvSpPr>
        <p:spPr>
          <a:xfrm>
            <a:off x="10695271" y="2175915"/>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6A8976C3-76CE-2E4E-B745-D4030A6E7B20}"/>
              </a:ext>
            </a:extLst>
          </p:cNvPr>
          <p:cNvSpPr>
            <a:spLocks noChangeAspect="1"/>
          </p:cNvSpPr>
          <p:nvPr/>
        </p:nvSpPr>
        <p:spPr>
          <a:xfrm>
            <a:off x="10775960" y="2465464"/>
            <a:ext cx="182880" cy="182880"/>
          </a:xfrm>
          <a:prstGeom prst="ellipse">
            <a:avLst/>
          </a:prstGeom>
          <a:ln w="508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8DDDA249-ED4B-B143-93BF-0A037ADBCFC2}"/>
              </a:ext>
            </a:extLst>
          </p:cNvPr>
          <p:cNvSpPr txBox="1"/>
          <p:nvPr/>
        </p:nvSpPr>
        <p:spPr>
          <a:xfrm>
            <a:off x="249349" y="5701231"/>
            <a:ext cx="8735163" cy="646331"/>
          </a:xfrm>
          <a:prstGeom prst="rect">
            <a:avLst/>
          </a:prstGeom>
          <a:noFill/>
        </p:spPr>
        <p:txBody>
          <a:bodyPr wrap="square" rtlCol="0">
            <a:spAutoFit/>
          </a:bodyPr>
          <a:lstStyle/>
          <a:p>
            <a:r>
              <a:rPr lang="en-US" u="sng" dirty="0"/>
              <a:t>Hypothesis</a:t>
            </a:r>
            <a:r>
              <a:rPr lang="en-US" dirty="0"/>
              <a:t>: Coherent eddies foster an environment for phytoplankton to bloom in a concentrated ocean patch (”closed jar”) and transport populations through time and space. </a:t>
            </a:r>
          </a:p>
        </p:txBody>
      </p:sp>
      <p:cxnSp>
        <p:nvCxnSpPr>
          <p:cNvPr id="177" name="Straight Arrow Connector 176">
            <a:extLst>
              <a:ext uri="{FF2B5EF4-FFF2-40B4-BE49-F238E27FC236}">
                <a16:creationId xmlns:a16="http://schemas.microsoft.com/office/drawing/2014/main" id="{5291B3A3-9BA2-964D-8BC4-236DBBE0CE34}"/>
              </a:ext>
            </a:extLst>
          </p:cNvPr>
          <p:cNvCxnSpPr>
            <a:cxnSpLocks/>
          </p:cNvCxnSpPr>
          <p:nvPr/>
        </p:nvCxnSpPr>
        <p:spPr>
          <a:xfrm flipH="1">
            <a:off x="378019" y="1857192"/>
            <a:ext cx="3906" cy="204296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F2FBCE32-61D3-0942-B080-721F4A0102DA}"/>
                  </a:ext>
                </a:extLst>
              </p:cNvPr>
              <p:cNvSpPr txBox="1"/>
              <p:nvPr/>
            </p:nvSpPr>
            <p:spPr>
              <a:xfrm>
                <a:off x="-447039" y="2344126"/>
                <a:ext cx="141071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𝑧</m:t>
                      </m:r>
                    </m:oMath>
                  </m:oMathPara>
                </a14:m>
                <a:endParaRPr lang="en-US" dirty="0"/>
              </a:p>
            </p:txBody>
          </p:sp>
        </mc:Choice>
        <mc:Fallback xmlns="">
          <p:sp>
            <p:nvSpPr>
              <p:cNvPr id="178" name="TextBox 177">
                <a:extLst>
                  <a:ext uri="{FF2B5EF4-FFF2-40B4-BE49-F238E27FC236}">
                    <a16:creationId xmlns:a16="http://schemas.microsoft.com/office/drawing/2014/main" id="{F2FBCE32-61D3-0942-B080-721F4A0102DA}"/>
                  </a:ext>
                </a:extLst>
              </p:cNvPr>
              <p:cNvSpPr txBox="1">
                <a:spLocks noRot="1" noChangeAspect="1" noMove="1" noResize="1" noEditPoints="1" noAdjustHandles="1" noChangeArrowheads="1" noChangeShapeType="1" noTextEdit="1"/>
              </p:cNvSpPr>
              <p:nvPr/>
            </p:nvSpPr>
            <p:spPr>
              <a:xfrm>
                <a:off x="-447039" y="2344126"/>
                <a:ext cx="1410714" cy="369332"/>
              </a:xfrm>
              <a:prstGeom prst="rect">
                <a:avLst/>
              </a:prstGeom>
              <a:blipFill>
                <a:blip r:embed="rId14"/>
                <a:stretch>
                  <a:fillRect/>
                </a:stretch>
              </a:blipFill>
            </p:spPr>
            <p:txBody>
              <a:bodyPr/>
              <a:lstStyle/>
              <a:p>
                <a:r>
                  <a:rPr lang="en-US">
                    <a:noFill/>
                  </a:rPr>
                  <a:t> </a:t>
                </a:r>
              </a:p>
            </p:txBody>
          </p:sp>
        </mc:Fallback>
      </mc:AlternateContent>
      <p:sp>
        <p:nvSpPr>
          <p:cNvPr id="98" name="TextBox 97">
            <a:extLst>
              <a:ext uri="{FF2B5EF4-FFF2-40B4-BE49-F238E27FC236}">
                <a16:creationId xmlns:a16="http://schemas.microsoft.com/office/drawing/2014/main" id="{A1536708-39FE-674E-B6D5-64809F8E75EF}"/>
              </a:ext>
            </a:extLst>
          </p:cNvPr>
          <p:cNvSpPr txBox="1"/>
          <p:nvPr/>
        </p:nvSpPr>
        <p:spPr>
          <a:xfrm>
            <a:off x="11871232" y="0"/>
            <a:ext cx="273962" cy="369332"/>
          </a:xfrm>
          <a:prstGeom prst="rect">
            <a:avLst/>
          </a:prstGeom>
          <a:noFill/>
        </p:spPr>
        <p:txBody>
          <a:bodyPr wrap="square" rtlCol="0">
            <a:spAutoFit/>
          </a:bodyPr>
          <a:lstStyle/>
          <a:p>
            <a:r>
              <a:rPr lang="en-US" dirty="0"/>
              <a:t>9</a:t>
            </a:r>
          </a:p>
        </p:txBody>
      </p:sp>
      <p:graphicFrame>
        <p:nvGraphicFramePr>
          <p:cNvPr id="99" name="Diagram 98">
            <a:extLst>
              <a:ext uri="{FF2B5EF4-FFF2-40B4-BE49-F238E27FC236}">
                <a16:creationId xmlns:a16="http://schemas.microsoft.com/office/drawing/2014/main" id="{2725F9A8-9179-C748-A2BA-E58F34009E57}"/>
              </a:ext>
            </a:extLst>
          </p:cNvPr>
          <p:cNvGraphicFramePr/>
          <p:nvPr>
            <p:extLst>
              <p:ext uri="{D42A27DB-BD31-4B8C-83A1-F6EECF244321}">
                <p14:modId xmlns:p14="http://schemas.microsoft.com/office/powerpoint/2010/main" val="3250404644"/>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6763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2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5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5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5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8" grpId="0" animBg="1"/>
      <p:bldP spid="9" grpId="0" animBg="1"/>
      <p:bldP spid="12" grpId="0" animBg="1"/>
      <p:bldP spid="13" grpId="0" animBg="1"/>
      <p:bldP spid="15" grpId="0" animBg="1"/>
      <p:bldP spid="16" grpId="0" animBg="1"/>
      <p:bldP spid="20" grpId="0" animBg="1"/>
      <p:bldP spid="21" grpId="0" animBg="1"/>
      <p:bldP spid="5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3" grpId="0"/>
      <p:bldP spid="77" grpId="0"/>
      <p:bldP spid="84" grpId="0" animBg="1"/>
      <p:bldP spid="85" grpId="0" animBg="1"/>
      <p:bldP spid="86" grpId="0" animBg="1"/>
      <p:bldP spid="87" grpId="0" animBg="1"/>
      <p:bldP spid="88" grpId="0" animBg="1"/>
      <p:bldP spid="89" grpId="0" animBg="1"/>
      <p:bldP spid="90" grpId="0" animBg="1"/>
      <p:bldP spid="91" grpId="0" animBg="1"/>
      <p:bldP spid="92" grpId="0" animBg="1"/>
      <p:bldP spid="106" grpId="0"/>
      <p:bldP spid="118" grpId="0" animBg="1"/>
      <p:bldP spid="119" grpId="0" animBg="1"/>
      <p:bldP spid="120" grpId="0" animBg="1"/>
      <p:bldP spid="121" grpId="0" animBg="1"/>
      <p:bldP spid="122" grpId="0" animBg="1"/>
      <p:bldP spid="124" grpId="0" animBg="1"/>
      <p:bldP spid="125" grpId="0" animBg="1"/>
      <p:bldP spid="126" grpId="0" animBg="1"/>
      <p:bldP spid="131" grpId="0" animBg="1"/>
      <p:bldP spid="146" grpId="0"/>
      <p:bldP spid="153" grpId="0" animBg="1"/>
      <p:bldP spid="154" grpId="0" animBg="1"/>
      <p:bldP spid="155" grpId="0" animBg="1"/>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3FD3-529B-234C-BDF4-9F919EF8E926}"/>
              </a:ext>
            </a:extLst>
          </p:cNvPr>
          <p:cNvSpPr>
            <a:spLocks noGrp="1"/>
          </p:cNvSpPr>
          <p:nvPr>
            <p:ph type="title"/>
          </p:nvPr>
        </p:nvSpPr>
        <p:spPr>
          <a:xfrm>
            <a:off x="233766" y="18255"/>
            <a:ext cx="10515600" cy="1325563"/>
          </a:xfrm>
        </p:spPr>
        <p:txBody>
          <a:bodyPr/>
          <a:lstStyle/>
          <a:p>
            <a:r>
              <a:rPr lang="en-US" dirty="0"/>
              <a:t>Sea Level Anomaly Eddy Boundaries</a:t>
            </a:r>
          </a:p>
        </p:txBody>
      </p:sp>
      <p:graphicFrame>
        <p:nvGraphicFramePr>
          <p:cNvPr id="4" name="Diagram 3">
            <a:extLst>
              <a:ext uri="{FF2B5EF4-FFF2-40B4-BE49-F238E27FC236}">
                <a16:creationId xmlns:a16="http://schemas.microsoft.com/office/drawing/2014/main" id="{382413B8-941A-E546-9699-B27850CBCABD}"/>
              </a:ext>
            </a:extLst>
          </p:cNvPr>
          <p:cNvGraphicFramePr/>
          <p:nvPr>
            <p:extLst>
              <p:ext uri="{D42A27DB-BD31-4B8C-83A1-F6EECF244321}">
                <p14:modId xmlns:p14="http://schemas.microsoft.com/office/powerpoint/2010/main" val="548721800"/>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B77BF0F-5F5E-A14F-B2F9-1A6E7EC43E91}"/>
              </a:ext>
            </a:extLst>
          </p:cNvPr>
          <p:cNvSpPr txBox="1"/>
          <p:nvPr/>
        </p:nvSpPr>
        <p:spPr>
          <a:xfrm>
            <a:off x="504824" y="2008501"/>
            <a:ext cx="4774485" cy="2769989"/>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MATLAB software </a:t>
            </a:r>
            <a:r>
              <a:rPr lang="en-US" sz="2000" dirty="0" err="1"/>
              <a:t>OceanEddies</a:t>
            </a:r>
            <a:r>
              <a:rPr lang="en-US" sz="2000" dirty="0"/>
              <a:t> used to track and identify SSH eddies</a:t>
            </a:r>
            <a:r>
              <a:rPr lang="en-US" sz="1400" dirty="0"/>
              <a:t> (</a:t>
            </a:r>
            <a:r>
              <a:rPr lang="en-US" sz="1400" dirty="0" err="1"/>
              <a:t>Faghmous</a:t>
            </a:r>
            <a:r>
              <a:rPr lang="en-US" sz="1400" dirty="0"/>
              <a:t> et al., 2015)</a:t>
            </a:r>
          </a:p>
          <a:p>
            <a:endParaRPr lang="en-US" sz="2000" dirty="0"/>
          </a:p>
          <a:p>
            <a:endParaRPr lang="en-US" sz="2000" dirty="0"/>
          </a:p>
          <a:p>
            <a:endParaRPr lang="en-US" sz="2000" dirty="0"/>
          </a:p>
          <a:p>
            <a:pPr marL="342900" indent="-342900">
              <a:buFont typeface="Arial" panose="020B0604020202020204" pitchFamily="34" charset="0"/>
              <a:buChar char="•"/>
            </a:pPr>
            <a:r>
              <a:rPr lang="en-US" sz="2000" dirty="0"/>
              <a:t>Boundaries identified as closed contours surrounding a local SLA extremum</a:t>
            </a:r>
          </a:p>
        </p:txBody>
      </p:sp>
      <p:grpSp>
        <p:nvGrpSpPr>
          <p:cNvPr id="6" name="Group 5">
            <a:extLst>
              <a:ext uri="{FF2B5EF4-FFF2-40B4-BE49-F238E27FC236}">
                <a16:creationId xmlns:a16="http://schemas.microsoft.com/office/drawing/2014/main" id="{20510FA5-FBEE-C64A-8A2A-4E49DB8160EF}"/>
              </a:ext>
            </a:extLst>
          </p:cNvPr>
          <p:cNvGrpSpPr/>
          <p:nvPr/>
        </p:nvGrpSpPr>
        <p:grpSpPr>
          <a:xfrm>
            <a:off x="655911" y="3385026"/>
            <a:ext cx="4623398" cy="539290"/>
            <a:chOff x="360136" y="3263150"/>
            <a:chExt cx="4623398" cy="539290"/>
          </a:xfrm>
        </p:grpSpPr>
        <p:sp>
          <p:nvSpPr>
            <p:cNvPr id="7" name="Rectangle 6">
              <a:extLst>
                <a:ext uri="{FF2B5EF4-FFF2-40B4-BE49-F238E27FC236}">
                  <a16:creationId xmlns:a16="http://schemas.microsoft.com/office/drawing/2014/main" id="{F57BD87E-812E-5043-906D-17C7381A6E1B}"/>
                </a:ext>
              </a:extLst>
            </p:cNvPr>
            <p:cNvSpPr/>
            <p:nvPr/>
          </p:nvSpPr>
          <p:spPr>
            <a:xfrm>
              <a:off x="1612571" y="3353804"/>
              <a:ext cx="3370963" cy="369332"/>
            </a:xfrm>
            <a:prstGeom prst="rect">
              <a:avLst/>
            </a:prstGeom>
          </p:spPr>
          <p:txBody>
            <a:bodyPr wrap="square">
              <a:spAutoFit/>
            </a:bodyPr>
            <a:lstStyle/>
            <a:p>
              <a:r>
                <a:rPr lang="en-US" dirty="0" err="1"/>
                <a:t>github.com</a:t>
              </a:r>
              <a:r>
                <a:rPr lang="en-US" dirty="0"/>
                <a:t>/</a:t>
              </a:r>
              <a:r>
                <a:rPr lang="en-US" dirty="0" err="1"/>
                <a:t>ifrenger</a:t>
              </a:r>
              <a:r>
                <a:rPr lang="en-US" dirty="0"/>
                <a:t>/</a:t>
              </a:r>
              <a:r>
                <a:rPr lang="en-US" dirty="0" err="1"/>
                <a:t>OceanEddies</a:t>
              </a:r>
              <a:r>
                <a:rPr lang="en-US" dirty="0"/>
                <a:t> </a:t>
              </a:r>
            </a:p>
          </p:txBody>
        </p:sp>
        <p:pic>
          <p:nvPicPr>
            <p:cNvPr id="8" name="Picture 7" descr="Icon&#10;&#10;Description automatically generated">
              <a:extLst>
                <a:ext uri="{FF2B5EF4-FFF2-40B4-BE49-F238E27FC236}">
                  <a16:creationId xmlns:a16="http://schemas.microsoft.com/office/drawing/2014/main" id="{7170DC46-1ABF-C640-9AD5-A307E2054C34}"/>
                </a:ext>
              </a:extLst>
            </p:cNvPr>
            <p:cNvPicPr>
              <a:picLocks noChangeAspect="1"/>
            </p:cNvPicPr>
            <p:nvPr/>
          </p:nvPicPr>
          <p:blipFill rotWithShape="1">
            <a:blip r:embed="rId7"/>
            <a:srcRect l="15244"/>
            <a:stretch/>
          </p:blipFill>
          <p:spPr>
            <a:xfrm>
              <a:off x="1050833" y="3263150"/>
              <a:ext cx="581734" cy="539290"/>
            </a:xfrm>
            <a:prstGeom prst="rect">
              <a:avLst/>
            </a:prstGeom>
          </p:spPr>
        </p:pic>
        <p:pic>
          <p:nvPicPr>
            <p:cNvPr id="9" name="Picture 2" descr="MathWorks - Wikipedia">
              <a:extLst>
                <a:ext uri="{FF2B5EF4-FFF2-40B4-BE49-F238E27FC236}">
                  <a16:creationId xmlns:a16="http://schemas.microsoft.com/office/drawing/2014/main" id="{CCFA91AC-CCF7-1740-BCCD-356AB66302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136" y="3263150"/>
              <a:ext cx="600210" cy="53929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8BCDA92F-2A1E-CA47-8F8C-6AA9B85E1B3C}"/>
              </a:ext>
            </a:extLst>
          </p:cNvPr>
          <p:cNvPicPr>
            <a:picLocks noChangeAspect="1"/>
          </p:cNvPicPr>
          <p:nvPr/>
        </p:nvPicPr>
        <p:blipFill>
          <a:blip r:embed="rId9"/>
          <a:stretch>
            <a:fillRect/>
          </a:stretch>
        </p:blipFill>
        <p:spPr>
          <a:xfrm>
            <a:off x="5661878" y="1088080"/>
            <a:ext cx="6512725" cy="5133182"/>
          </a:xfrm>
          <a:prstGeom prst="rect">
            <a:avLst/>
          </a:prstGeom>
        </p:spPr>
      </p:pic>
      <p:sp>
        <p:nvSpPr>
          <p:cNvPr id="14" name="TextBox 13">
            <a:extLst>
              <a:ext uri="{FF2B5EF4-FFF2-40B4-BE49-F238E27FC236}">
                <a16:creationId xmlns:a16="http://schemas.microsoft.com/office/drawing/2014/main" id="{80854C11-D1B3-E744-B93E-87C6E77EA4E9}"/>
              </a:ext>
            </a:extLst>
          </p:cNvPr>
          <p:cNvSpPr txBox="1"/>
          <p:nvPr/>
        </p:nvSpPr>
        <p:spPr>
          <a:xfrm>
            <a:off x="11740055" y="-10510"/>
            <a:ext cx="451945"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1528439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705B-F4CD-0640-BD05-DA61E5D22987}"/>
              </a:ext>
            </a:extLst>
          </p:cNvPr>
          <p:cNvSpPr>
            <a:spLocks noGrp="1"/>
          </p:cNvSpPr>
          <p:nvPr>
            <p:ph type="title"/>
          </p:nvPr>
        </p:nvSpPr>
        <p:spPr>
          <a:xfrm>
            <a:off x="110318" y="-215873"/>
            <a:ext cx="9795638" cy="1114380"/>
          </a:xfrm>
        </p:spPr>
        <p:txBody>
          <a:bodyPr vert="horz" lIns="91440" tIns="45720" rIns="91440" bIns="45720" rtlCol="0" anchor="b">
            <a:normAutofit/>
          </a:bodyPr>
          <a:lstStyle/>
          <a:p>
            <a:r>
              <a:rPr lang="en-US" dirty="0" err="1"/>
              <a:t>Lagrangain</a:t>
            </a:r>
            <a:r>
              <a:rPr lang="en-US" dirty="0"/>
              <a:t> Average Vorticity Deviation</a:t>
            </a:r>
          </a:p>
        </p:txBody>
      </p:sp>
      <p:pic>
        <p:nvPicPr>
          <p:cNvPr id="5" name="Content Placeholder 4" descr="Background pattern&#10;&#10;Description automatically generated">
            <a:extLst>
              <a:ext uri="{FF2B5EF4-FFF2-40B4-BE49-F238E27FC236}">
                <a16:creationId xmlns:a16="http://schemas.microsoft.com/office/drawing/2014/main" id="{3EB90CDF-541D-4649-A87B-B286691F6C42}"/>
              </a:ext>
            </a:extLst>
          </p:cNvPr>
          <p:cNvPicPr>
            <a:picLocks noGrp="1" noChangeAspect="1"/>
          </p:cNvPicPr>
          <p:nvPr>
            <p:ph idx="1"/>
          </p:nvPr>
        </p:nvPicPr>
        <p:blipFill rotWithShape="1">
          <a:blip r:embed="rId5"/>
          <a:srcRect l="6161" b="7498"/>
          <a:stretch/>
        </p:blipFill>
        <p:spPr>
          <a:xfrm>
            <a:off x="6750424" y="3065028"/>
            <a:ext cx="5418036" cy="3295431"/>
          </a:xfrm>
          <a:prstGeom prst="rect">
            <a:avLst/>
          </a:prstGeom>
        </p:spPr>
      </p:pic>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2FF2D338-870A-CC4A-A9E1-DFCBDA173D2F}"/>
                  </a:ext>
                </a:extLst>
              </p:cNvPr>
              <p:cNvSpPr/>
              <p:nvPr/>
            </p:nvSpPr>
            <p:spPr>
              <a:xfrm>
                <a:off x="2881413" y="788600"/>
                <a:ext cx="7806891" cy="3577518"/>
              </a:xfrm>
              <a:prstGeom prst="rect">
                <a:avLst/>
              </a:prstGeom>
            </p:spPr>
            <p:txBody>
              <a:bodyPr wrap="square">
                <a:spAutoFit/>
              </a:bodyPr>
              <a:lstStyle/>
              <a:p>
                <a:pPr marL="285750" indent="-285750">
                  <a:buFont typeface="Arial" panose="020B0604020202020204" pitchFamily="34" charset="0"/>
                  <a:buChar char="•"/>
                </a:pPr>
                <a:r>
                  <a:rPr lang="en-US" dirty="0"/>
                  <a:t>Relative vorticity measures the ‘swirl’ of fluid: </a:t>
                </a:r>
                <a14:m>
                  <m:oMath xmlns:m="http://schemas.openxmlformats.org/officeDocument/2006/math">
                    <m:r>
                      <a:rPr lang="en-US" i="1">
                        <a:latin typeface="Cambria Math" panose="02040503050406030204" pitchFamily="18" charset="0"/>
                        <a:ea typeface="Cambria Math" panose="02040503050406030204" pitchFamily="18" charset="0"/>
                      </a:rPr>
                      <m:t>𝜁</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𝑢</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den>
                    </m:f>
                  </m:oMath>
                </a14:m>
                <a:endParaRPr lang="en-US" dirty="0"/>
              </a:p>
              <a:p>
                <a:pPr marL="285750" indent="-285750">
                  <a:buFont typeface="Arial" panose="020B0604020202020204" pitchFamily="34" charset="0"/>
                  <a:buChar char="•"/>
                </a:pPr>
                <a:r>
                  <a:rPr lang="en-US" dirty="0"/>
                  <a:t>Lagrangian Averaged Vorticity Deviation (LAVD; </a:t>
                </a:r>
                <a:r>
                  <a:rPr lang="en-US" sz="1400" dirty="0"/>
                  <a:t>Haller et al., 2016</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mc:Choice>
        <mc:Fallback xmlns="">
          <p:sp>
            <p:nvSpPr>
              <p:cNvPr id="25" name="Rectangle 24">
                <a:extLst>
                  <a:ext uri="{FF2B5EF4-FFF2-40B4-BE49-F238E27FC236}">
                    <a16:creationId xmlns:a16="http://schemas.microsoft.com/office/drawing/2014/main" id="{2FF2D338-870A-CC4A-A9E1-DFCBDA173D2F}"/>
                  </a:ext>
                </a:extLst>
              </p:cNvPr>
              <p:cNvSpPr>
                <a:spLocks noRot="1" noChangeAspect="1" noMove="1" noResize="1" noEditPoints="1" noAdjustHandles="1" noChangeArrowheads="1" noChangeShapeType="1" noTextEdit="1"/>
              </p:cNvSpPr>
              <p:nvPr/>
            </p:nvSpPr>
            <p:spPr>
              <a:xfrm>
                <a:off x="2881413" y="788600"/>
                <a:ext cx="7806891" cy="3577518"/>
              </a:xfrm>
              <a:prstGeom prst="rect">
                <a:avLst/>
              </a:prstGeom>
              <a:blipFill>
                <a:blip r:embed="rId6"/>
                <a:stretch>
                  <a:fillRect l="-487"/>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91519444-FE18-754B-9B53-CC0DDDC9D372}"/>
              </a:ext>
            </a:extLst>
          </p:cNvPr>
          <p:cNvGrpSpPr>
            <a:grpSpLocks noChangeAspect="1"/>
          </p:cNvGrpSpPr>
          <p:nvPr/>
        </p:nvGrpSpPr>
        <p:grpSpPr>
          <a:xfrm>
            <a:off x="3375859" y="1629160"/>
            <a:ext cx="6686688" cy="1659313"/>
            <a:chOff x="1205852" y="4657168"/>
            <a:chExt cx="8443769" cy="2096951"/>
          </a:xfrm>
        </p:grpSpPr>
        <p:pic>
          <p:nvPicPr>
            <p:cNvPr id="27" name="Picture 26">
              <a:extLst>
                <a:ext uri="{FF2B5EF4-FFF2-40B4-BE49-F238E27FC236}">
                  <a16:creationId xmlns:a16="http://schemas.microsoft.com/office/drawing/2014/main" id="{EBB25754-995A-E948-8200-30A2C904C83D}"/>
                </a:ext>
              </a:extLst>
            </p:cNvPr>
            <p:cNvPicPr>
              <a:picLocks noChangeAspect="1"/>
            </p:cNvPicPr>
            <p:nvPr/>
          </p:nvPicPr>
          <p:blipFill rotWithShape="1">
            <a:blip r:embed="rId7"/>
            <a:srcRect t="10246" b="6557"/>
            <a:stretch/>
          </p:blipFill>
          <p:spPr>
            <a:xfrm>
              <a:off x="1205852" y="4657168"/>
              <a:ext cx="6992274" cy="773354"/>
            </a:xfrm>
            <a:prstGeom prst="rect">
              <a:avLst/>
            </a:prstGeom>
          </p:spPr>
        </p:pic>
        <p:grpSp>
          <p:nvGrpSpPr>
            <p:cNvPr id="28" name="Group 27">
              <a:extLst>
                <a:ext uri="{FF2B5EF4-FFF2-40B4-BE49-F238E27FC236}">
                  <a16:creationId xmlns:a16="http://schemas.microsoft.com/office/drawing/2014/main" id="{9D24BFD7-76E0-F545-9135-50F6731B797A}"/>
                </a:ext>
              </a:extLst>
            </p:cNvPr>
            <p:cNvGrpSpPr/>
            <p:nvPr/>
          </p:nvGrpSpPr>
          <p:grpSpPr>
            <a:xfrm>
              <a:off x="2314446" y="5359704"/>
              <a:ext cx="4409995" cy="1394415"/>
              <a:chOff x="2314446" y="5359704"/>
              <a:chExt cx="4409995" cy="1394415"/>
            </a:xfrm>
          </p:grpSpPr>
          <p:sp>
            <p:nvSpPr>
              <p:cNvPr id="32" name="Left Brace 31">
                <a:extLst>
                  <a:ext uri="{FF2B5EF4-FFF2-40B4-BE49-F238E27FC236}">
                    <a16:creationId xmlns:a16="http://schemas.microsoft.com/office/drawing/2014/main" id="{1D6FDA05-1A8A-0247-A13A-D801ACCB725F}"/>
                  </a:ext>
                </a:extLst>
              </p:cNvPr>
              <p:cNvSpPr/>
              <p:nvPr/>
            </p:nvSpPr>
            <p:spPr>
              <a:xfrm rot="16200000">
                <a:off x="5673240" y="4568025"/>
                <a:ext cx="245442" cy="1828800"/>
              </a:xfrm>
              <a:prstGeom prst="leftBrace">
                <a:avLst>
                  <a:gd name="adj1" fmla="val 7107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a:extLst>
                  <a:ext uri="{FF2B5EF4-FFF2-40B4-BE49-F238E27FC236}">
                    <a16:creationId xmlns:a16="http://schemas.microsoft.com/office/drawing/2014/main" id="{FB5E3A4C-B9F6-CF4B-9DC1-4A24FF3646F5}"/>
                  </a:ext>
                </a:extLst>
              </p:cNvPr>
              <p:cNvGrpSpPr/>
              <p:nvPr/>
            </p:nvGrpSpPr>
            <p:grpSpPr>
              <a:xfrm>
                <a:off x="2314446" y="5425106"/>
                <a:ext cx="1905208" cy="1013548"/>
                <a:chOff x="2314446" y="5425106"/>
                <a:chExt cx="1905208" cy="1013548"/>
              </a:xfrm>
            </p:grpSpPr>
            <p:sp>
              <p:nvSpPr>
                <p:cNvPr id="35" name="Left Brace 34">
                  <a:extLst>
                    <a:ext uri="{FF2B5EF4-FFF2-40B4-BE49-F238E27FC236}">
                      <a16:creationId xmlns:a16="http://schemas.microsoft.com/office/drawing/2014/main" id="{D589FBDA-7A53-5645-BED9-D838619C042E}"/>
                    </a:ext>
                  </a:extLst>
                </p:cNvPr>
                <p:cNvSpPr/>
                <p:nvPr/>
              </p:nvSpPr>
              <p:spPr>
                <a:xfrm rot="16200000">
                  <a:off x="3503707" y="5110936"/>
                  <a:ext cx="245442" cy="873781"/>
                </a:xfrm>
                <a:prstGeom prst="leftBrace">
                  <a:avLst>
                    <a:gd name="adj1" fmla="val 7107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E5371C01-54D8-8346-9376-B73D14720239}"/>
                    </a:ext>
                  </a:extLst>
                </p:cNvPr>
                <p:cNvSpPr txBox="1"/>
                <p:nvPr/>
              </p:nvSpPr>
              <p:spPr>
                <a:xfrm>
                  <a:off x="2314446" y="5699645"/>
                  <a:ext cx="1905208" cy="739009"/>
                </a:xfrm>
                <a:prstGeom prst="rect">
                  <a:avLst/>
                </a:prstGeom>
                <a:noFill/>
              </p:spPr>
              <p:txBody>
                <a:bodyPr wrap="square" rtlCol="0">
                  <a:spAutoFit/>
                </a:bodyPr>
                <a:lstStyle/>
                <a:p>
                  <a:pPr algn="ctr"/>
                  <a:r>
                    <a:rPr lang="en-US" sz="1600" dirty="0"/>
                    <a:t>Average over the time steps</a:t>
                  </a:r>
                </a:p>
              </p:txBody>
            </p:sp>
          </p:grpSp>
          <p:sp>
            <p:nvSpPr>
              <p:cNvPr id="34" name="TextBox 33">
                <a:extLst>
                  <a:ext uri="{FF2B5EF4-FFF2-40B4-BE49-F238E27FC236}">
                    <a16:creationId xmlns:a16="http://schemas.microsoft.com/office/drawing/2014/main" id="{CA23F010-687E-DE4A-927F-A7977BCB2C68}"/>
                  </a:ext>
                </a:extLst>
              </p:cNvPr>
              <p:cNvSpPr txBox="1"/>
              <p:nvPr/>
            </p:nvSpPr>
            <p:spPr>
              <a:xfrm>
                <a:off x="4296851" y="5703950"/>
                <a:ext cx="2427590" cy="1050169"/>
              </a:xfrm>
              <a:prstGeom prst="rect">
                <a:avLst/>
              </a:prstGeom>
              <a:noFill/>
            </p:spPr>
            <p:txBody>
              <a:bodyPr wrap="square" rtlCol="0">
                <a:spAutoFit/>
              </a:bodyPr>
              <a:lstStyle/>
              <a:p>
                <a:pPr algn="ctr"/>
                <a:r>
                  <a:rPr lang="en-US" sz="1600" dirty="0"/>
                  <a:t>Vorticity of a particle at a given location and timestep</a:t>
                </a:r>
              </a:p>
            </p:txBody>
          </p:sp>
        </p:grpSp>
        <p:grpSp>
          <p:nvGrpSpPr>
            <p:cNvPr id="29" name="Group 28">
              <a:extLst>
                <a:ext uri="{FF2B5EF4-FFF2-40B4-BE49-F238E27FC236}">
                  <a16:creationId xmlns:a16="http://schemas.microsoft.com/office/drawing/2014/main" id="{F37488A0-19D4-624F-9290-F7AB53DB76CF}"/>
                </a:ext>
              </a:extLst>
            </p:cNvPr>
            <p:cNvGrpSpPr/>
            <p:nvPr/>
          </p:nvGrpSpPr>
          <p:grpSpPr>
            <a:xfrm>
              <a:off x="6801637" y="5359703"/>
              <a:ext cx="2847984" cy="1372146"/>
              <a:chOff x="6801637" y="5359703"/>
              <a:chExt cx="2847984" cy="1372146"/>
            </a:xfrm>
          </p:grpSpPr>
          <p:sp>
            <p:nvSpPr>
              <p:cNvPr id="30" name="Left Brace 29">
                <a:extLst>
                  <a:ext uri="{FF2B5EF4-FFF2-40B4-BE49-F238E27FC236}">
                    <a16:creationId xmlns:a16="http://schemas.microsoft.com/office/drawing/2014/main" id="{E7D249B0-CA81-BA46-90CA-3AA8AD1E789C}"/>
                  </a:ext>
                </a:extLst>
              </p:cNvPr>
              <p:cNvSpPr/>
              <p:nvPr/>
            </p:nvSpPr>
            <p:spPr>
              <a:xfrm rot="16200000">
                <a:off x="7293189" y="5179723"/>
                <a:ext cx="245443" cy="605403"/>
              </a:xfrm>
              <a:prstGeom prst="leftBrace">
                <a:avLst>
                  <a:gd name="adj1" fmla="val 7107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7DAD5662-6EBD-DB45-8520-7E863081320A}"/>
                  </a:ext>
                </a:extLst>
              </p:cNvPr>
              <p:cNvSpPr txBox="1"/>
              <p:nvPr/>
            </p:nvSpPr>
            <p:spPr>
              <a:xfrm>
                <a:off x="6801637" y="5681680"/>
                <a:ext cx="2847984" cy="1050169"/>
              </a:xfrm>
              <a:prstGeom prst="rect">
                <a:avLst/>
              </a:prstGeom>
              <a:solidFill>
                <a:schemeClr val="bg1"/>
              </a:solidFill>
            </p:spPr>
            <p:txBody>
              <a:bodyPr wrap="square" rtlCol="0">
                <a:spAutoFit/>
              </a:bodyPr>
              <a:lstStyle/>
              <a:p>
                <a:pPr algn="ctr"/>
                <a:r>
                  <a:rPr lang="en-US" sz="1600" dirty="0"/>
                  <a:t>Average vorticity across the spatial domain at the timestep</a:t>
                </a:r>
              </a:p>
            </p:txBody>
          </p:sp>
        </p:grpSp>
      </p:grpSp>
      <p:pic>
        <p:nvPicPr>
          <p:cNvPr id="37" name="Picture 36">
            <a:extLst>
              <a:ext uri="{FF2B5EF4-FFF2-40B4-BE49-F238E27FC236}">
                <a16:creationId xmlns:a16="http://schemas.microsoft.com/office/drawing/2014/main" id="{E3E0D7DF-E67C-EF41-8A0F-940EF8997109}"/>
              </a:ext>
            </a:extLst>
          </p:cNvPr>
          <p:cNvPicPr>
            <a:picLocks noChangeAspect="1"/>
          </p:cNvPicPr>
          <p:nvPr/>
        </p:nvPicPr>
        <p:blipFill>
          <a:blip r:embed="rId8"/>
          <a:stretch>
            <a:fillRect/>
          </a:stretch>
        </p:blipFill>
        <p:spPr>
          <a:xfrm>
            <a:off x="362499" y="1004970"/>
            <a:ext cx="1804201" cy="1958847"/>
          </a:xfrm>
          <a:prstGeom prst="rect">
            <a:avLst/>
          </a:prstGeom>
        </p:spPr>
      </p:pic>
      <p:pic>
        <p:nvPicPr>
          <p:cNvPr id="18" name="example_eddy_trajectories" descr="example_eddy_trajectories">
            <a:hlinkClick r:id="" action="ppaction://media"/>
            <a:extLst>
              <a:ext uri="{FF2B5EF4-FFF2-40B4-BE49-F238E27FC236}">
                <a16:creationId xmlns:a16="http://schemas.microsoft.com/office/drawing/2014/main" id="{105B4E44-E0FF-CC44-AEB2-080C15B501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6409" t="8198" r="7607" b="4390"/>
          <a:stretch/>
        </p:blipFill>
        <p:spPr>
          <a:xfrm>
            <a:off x="222422" y="3311497"/>
            <a:ext cx="6195773" cy="3149341"/>
          </a:xfrm>
          <a:prstGeom prst="rect">
            <a:avLst/>
          </a:prstGeom>
        </p:spPr>
      </p:pic>
      <p:sp>
        <p:nvSpPr>
          <p:cNvPr id="3" name="TextBox 2">
            <a:extLst>
              <a:ext uri="{FF2B5EF4-FFF2-40B4-BE49-F238E27FC236}">
                <a16:creationId xmlns:a16="http://schemas.microsoft.com/office/drawing/2014/main" id="{EE06759F-DBB3-F849-BAF1-15B2F69934D8}"/>
              </a:ext>
            </a:extLst>
          </p:cNvPr>
          <p:cNvSpPr txBox="1"/>
          <p:nvPr/>
        </p:nvSpPr>
        <p:spPr>
          <a:xfrm>
            <a:off x="555785" y="1217896"/>
            <a:ext cx="1417628" cy="369332"/>
          </a:xfrm>
          <a:prstGeom prst="rect">
            <a:avLst/>
          </a:prstGeom>
          <a:noFill/>
        </p:spPr>
        <p:txBody>
          <a:bodyPr wrap="square" rtlCol="0">
            <a:spAutoFit/>
          </a:bodyPr>
          <a:lstStyle/>
          <a:p>
            <a:r>
              <a:rPr lang="en-US" dirty="0"/>
              <a:t>Vorticity</a:t>
            </a:r>
          </a:p>
        </p:txBody>
      </p:sp>
      <p:sp>
        <p:nvSpPr>
          <p:cNvPr id="24" name="TextBox 23">
            <a:extLst>
              <a:ext uri="{FF2B5EF4-FFF2-40B4-BE49-F238E27FC236}">
                <a16:creationId xmlns:a16="http://schemas.microsoft.com/office/drawing/2014/main" id="{C5C17556-6D5A-6C41-97DA-5C861D5E8BA2}"/>
              </a:ext>
            </a:extLst>
          </p:cNvPr>
          <p:cNvSpPr txBox="1"/>
          <p:nvPr/>
        </p:nvSpPr>
        <p:spPr>
          <a:xfrm>
            <a:off x="11729545" y="-10510"/>
            <a:ext cx="462455" cy="369332"/>
          </a:xfrm>
          <a:prstGeom prst="rect">
            <a:avLst/>
          </a:prstGeom>
          <a:noFill/>
        </p:spPr>
        <p:txBody>
          <a:bodyPr wrap="square" rtlCol="0">
            <a:spAutoFit/>
          </a:bodyPr>
          <a:lstStyle/>
          <a:p>
            <a:r>
              <a:rPr lang="en-US" dirty="0"/>
              <a:t>11</a:t>
            </a:r>
          </a:p>
        </p:txBody>
      </p:sp>
      <p:graphicFrame>
        <p:nvGraphicFramePr>
          <p:cNvPr id="20" name="Diagram 19">
            <a:extLst>
              <a:ext uri="{FF2B5EF4-FFF2-40B4-BE49-F238E27FC236}">
                <a16:creationId xmlns:a16="http://schemas.microsoft.com/office/drawing/2014/main" id="{11559FC2-164B-2B41-B387-1C13446CDF10}"/>
              </a:ext>
            </a:extLst>
          </p:cNvPr>
          <p:cNvGraphicFramePr/>
          <p:nvPr>
            <p:extLst>
              <p:ext uri="{D42A27DB-BD31-4B8C-83A1-F6EECF244321}">
                <p14:modId xmlns:p14="http://schemas.microsoft.com/office/powerpoint/2010/main" val="3932913905"/>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27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
                                        </p:tgtEl>
                                      </p:cBhvr>
                                    </p:cmd>
                                  </p:childTnLst>
                                </p:cTn>
                              </p:par>
                            </p:childTnLst>
                          </p:cTn>
                        </p:par>
                      </p:childTnLst>
                    </p:cTn>
                  </p:par>
                </p:childTnLst>
              </p:cTn>
              <p:nextCondLst>
                <p:cond evt="onClick" delay="0">
                  <p:tgtEl>
                    <p:spTgt spid="18"/>
                  </p:tgtEl>
                </p:cond>
              </p:nextCondLst>
            </p:seq>
            <p:video>
              <p:cMediaNode vol="80000">
                <p:cTn id="16" fill="hold" display="0">
                  <p:stCondLst>
                    <p:cond delay="indefinite"/>
                  </p:stCondLst>
                </p:cTn>
                <p:tgtEl>
                  <p:spTgt spid="1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C4500FF0-9999-D640-A1FD-36EE4C3BFBB7}"/>
              </a:ext>
            </a:extLst>
          </p:cNvPr>
          <p:cNvPicPr>
            <a:picLocks noChangeAspect="1"/>
          </p:cNvPicPr>
          <p:nvPr/>
        </p:nvPicPr>
        <p:blipFill>
          <a:blip r:embed="rId2"/>
          <a:stretch>
            <a:fillRect/>
          </a:stretch>
        </p:blipFill>
        <p:spPr>
          <a:xfrm>
            <a:off x="5042193" y="0"/>
            <a:ext cx="6604805" cy="6561677"/>
          </a:xfrm>
          <a:prstGeom prst="rect">
            <a:avLst/>
          </a:prstGeom>
        </p:spPr>
      </p:pic>
      <p:sp>
        <p:nvSpPr>
          <p:cNvPr id="7" name="TextBox 6">
            <a:extLst>
              <a:ext uri="{FF2B5EF4-FFF2-40B4-BE49-F238E27FC236}">
                <a16:creationId xmlns:a16="http://schemas.microsoft.com/office/drawing/2014/main" id="{BA58FDE3-052C-3F4F-B0D5-7D06A3922830}"/>
              </a:ext>
            </a:extLst>
          </p:cNvPr>
          <p:cNvSpPr txBox="1"/>
          <p:nvPr/>
        </p:nvSpPr>
        <p:spPr>
          <a:xfrm>
            <a:off x="364047" y="1769279"/>
            <a:ext cx="4133144" cy="378565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000" dirty="0"/>
              <a:t>30-day particle simulation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a:p>
            <a:pPr marL="342900" indent="-342900">
              <a:buFont typeface="Arial" panose="020B0604020202020204" pitchFamily="34" charset="0"/>
              <a:buChar char="•"/>
            </a:pPr>
            <a:r>
              <a:rPr lang="en-US" sz="2000" dirty="0"/>
              <a:t>Yellow circles represent consistently high-vorticity fluid patches</a:t>
            </a:r>
          </a:p>
        </p:txBody>
      </p:sp>
      <p:sp>
        <p:nvSpPr>
          <p:cNvPr id="6" name="Title 1">
            <a:extLst>
              <a:ext uri="{FF2B5EF4-FFF2-40B4-BE49-F238E27FC236}">
                <a16:creationId xmlns:a16="http://schemas.microsoft.com/office/drawing/2014/main" id="{E21D56FD-D70C-F049-9BE6-87DFF8DD1843}"/>
              </a:ext>
            </a:extLst>
          </p:cNvPr>
          <p:cNvSpPr txBox="1">
            <a:spLocks/>
          </p:cNvSpPr>
          <p:nvPr/>
        </p:nvSpPr>
        <p:spPr>
          <a:xfrm>
            <a:off x="349646" y="0"/>
            <a:ext cx="4692547" cy="1769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North Pacific LAVD</a:t>
            </a:r>
          </a:p>
        </p:txBody>
      </p:sp>
      <p:grpSp>
        <p:nvGrpSpPr>
          <p:cNvPr id="2" name="Group 1">
            <a:extLst>
              <a:ext uri="{FF2B5EF4-FFF2-40B4-BE49-F238E27FC236}">
                <a16:creationId xmlns:a16="http://schemas.microsoft.com/office/drawing/2014/main" id="{DF8EC07C-19DA-A245-8A52-A1C72902DBA0}"/>
              </a:ext>
            </a:extLst>
          </p:cNvPr>
          <p:cNvGrpSpPr/>
          <p:nvPr/>
        </p:nvGrpSpPr>
        <p:grpSpPr>
          <a:xfrm>
            <a:off x="715689" y="2605097"/>
            <a:ext cx="3401059" cy="1241409"/>
            <a:chOff x="729187" y="2772366"/>
            <a:chExt cx="3401059" cy="1241409"/>
          </a:xfrm>
        </p:grpSpPr>
        <p:pic>
          <p:nvPicPr>
            <p:cNvPr id="10" name="Picture 9" descr="A picture containing Petri dish, tableware, dishware&#10;&#10;Description automatically generated">
              <a:extLst>
                <a:ext uri="{FF2B5EF4-FFF2-40B4-BE49-F238E27FC236}">
                  <a16:creationId xmlns:a16="http://schemas.microsoft.com/office/drawing/2014/main" id="{51DEE035-5C19-4C4B-839D-03A6B18EBF62}"/>
                </a:ext>
              </a:extLst>
            </p:cNvPr>
            <p:cNvPicPr>
              <a:picLocks noChangeAspect="1"/>
            </p:cNvPicPr>
            <p:nvPr/>
          </p:nvPicPr>
          <p:blipFill rotWithShape="1">
            <a:blip r:embed="rId3"/>
            <a:srcRect l="7488" r="3866"/>
            <a:stretch/>
          </p:blipFill>
          <p:spPr>
            <a:xfrm>
              <a:off x="1812060" y="2915147"/>
              <a:ext cx="677410" cy="478762"/>
            </a:xfrm>
            <a:prstGeom prst="rect">
              <a:avLst/>
            </a:prstGeom>
          </p:spPr>
        </p:pic>
        <p:sp>
          <p:nvSpPr>
            <p:cNvPr id="11" name="Rectangle 10">
              <a:extLst>
                <a:ext uri="{FF2B5EF4-FFF2-40B4-BE49-F238E27FC236}">
                  <a16:creationId xmlns:a16="http://schemas.microsoft.com/office/drawing/2014/main" id="{377D7F66-FCE9-B342-BC8E-578066C47B55}"/>
                </a:ext>
              </a:extLst>
            </p:cNvPr>
            <p:cNvSpPr/>
            <p:nvPr/>
          </p:nvSpPr>
          <p:spPr>
            <a:xfrm>
              <a:off x="729187" y="3429000"/>
              <a:ext cx="3401059" cy="584775"/>
            </a:xfrm>
            <a:prstGeom prst="rect">
              <a:avLst/>
            </a:prstGeom>
          </p:spPr>
          <p:txBody>
            <a:bodyPr wrap="none">
              <a:spAutoFit/>
            </a:bodyPr>
            <a:lstStyle/>
            <a:p>
              <a:r>
                <a:rPr lang="en-US" dirty="0" err="1"/>
                <a:t>github.com</a:t>
              </a:r>
              <a:r>
                <a:rPr lang="en-US" dirty="0"/>
                <a:t>/</a:t>
              </a:r>
              <a:r>
                <a:rPr lang="en-US" dirty="0" err="1"/>
                <a:t>OceanParcels</a:t>
              </a:r>
              <a:r>
                <a:rPr lang="en-US" dirty="0"/>
                <a:t>/parcels </a:t>
              </a:r>
            </a:p>
            <a:p>
              <a:r>
                <a:rPr lang="en-US" sz="1400" dirty="0"/>
                <a:t>(</a:t>
              </a:r>
              <a:r>
                <a:rPr lang="en-US" sz="1400" dirty="0" err="1"/>
                <a:t>Delandmeter</a:t>
              </a:r>
              <a:r>
                <a:rPr lang="en-US" sz="1400" dirty="0"/>
                <a:t> and van </a:t>
              </a:r>
              <a:r>
                <a:rPr lang="en-US" sz="1400" dirty="0" err="1"/>
                <a:t>Sebille</a:t>
              </a:r>
              <a:r>
                <a:rPr lang="en-US" sz="1400" dirty="0"/>
                <a:t>, 2019)</a:t>
              </a:r>
              <a:endParaRPr lang="en-US" sz="2000" dirty="0"/>
            </a:p>
          </p:txBody>
        </p:sp>
        <p:pic>
          <p:nvPicPr>
            <p:cNvPr id="12" name="Picture 6" descr="What is Python Coding? | Coding for Kids Ages 11+ | Juni Learning">
              <a:extLst>
                <a:ext uri="{FF2B5EF4-FFF2-40B4-BE49-F238E27FC236}">
                  <a16:creationId xmlns:a16="http://schemas.microsoft.com/office/drawing/2014/main" id="{55021BED-A2DC-9A45-99D4-95594BDF2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77" t="17334" r="16755" b="17334"/>
            <a:stretch/>
          </p:blipFill>
          <p:spPr bwMode="auto">
            <a:xfrm>
              <a:off x="1087307" y="2772366"/>
              <a:ext cx="677921" cy="66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a:extLst>
                <a:ext uri="{FF2B5EF4-FFF2-40B4-BE49-F238E27FC236}">
                  <a16:creationId xmlns:a16="http://schemas.microsoft.com/office/drawing/2014/main" id="{08AFECAB-CFB0-F34E-8C28-B021C9A7F8F8}"/>
                </a:ext>
              </a:extLst>
            </p:cNvPr>
            <p:cNvPicPr>
              <a:picLocks noChangeAspect="1"/>
            </p:cNvPicPr>
            <p:nvPr/>
          </p:nvPicPr>
          <p:blipFill rotWithShape="1">
            <a:blip r:embed="rId5"/>
            <a:srcRect l="15244"/>
            <a:stretch/>
          </p:blipFill>
          <p:spPr>
            <a:xfrm>
              <a:off x="2641349" y="2915147"/>
              <a:ext cx="493036" cy="457064"/>
            </a:xfrm>
            <a:prstGeom prst="rect">
              <a:avLst/>
            </a:prstGeom>
          </p:spPr>
        </p:pic>
      </p:grpSp>
      <p:sp>
        <p:nvSpPr>
          <p:cNvPr id="14" name="TextBox 13">
            <a:extLst>
              <a:ext uri="{FF2B5EF4-FFF2-40B4-BE49-F238E27FC236}">
                <a16:creationId xmlns:a16="http://schemas.microsoft.com/office/drawing/2014/main" id="{FF886F37-8381-6442-82A4-A082F5B33DEC}"/>
              </a:ext>
            </a:extLst>
          </p:cNvPr>
          <p:cNvSpPr txBox="1"/>
          <p:nvPr/>
        </p:nvSpPr>
        <p:spPr>
          <a:xfrm>
            <a:off x="11761076" y="-10510"/>
            <a:ext cx="430924" cy="369332"/>
          </a:xfrm>
          <a:prstGeom prst="rect">
            <a:avLst/>
          </a:prstGeom>
          <a:noFill/>
        </p:spPr>
        <p:txBody>
          <a:bodyPr wrap="square" rtlCol="0">
            <a:spAutoFit/>
          </a:bodyPr>
          <a:lstStyle/>
          <a:p>
            <a:r>
              <a:rPr lang="en-US" dirty="0"/>
              <a:t>12</a:t>
            </a:r>
          </a:p>
        </p:txBody>
      </p:sp>
      <p:graphicFrame>
        <p:nvGraphicFramePr>
          <p:cNvPr id="18" name="Diagram 17">
            <a:extLst>
              <a:ext uri="{FF2B5EF4-FFF2-40B4-BE49-F238E27FC236}">
                <a16:creationId xmlns:a16="http://schemas.microsoft.com/office/drawing/2014/main" id="{D8A67875-36A4-4F47-BFE0-F770C99C3246}"/>
              </a:ext>
            </a:extLst>
          </p:cNvPr>
          <p:cNvGraphicFramePr/>
          <p:nvPr>
            <p:extLst>
              <p:ext uri="{D42A27DB-BD31-4B8C-83A1-F6EECF244321}">
                <p14:modId xmlns:p14="http://schemas.microsoft.com/office/powerpoint/2010/main" val="414577401"/>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23616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8292-79C1-FB46-B292-72AD4644A5F8}"/>
              </a:ext>
            </a:extLst>
          </p:cNvPr>
          <p:cNvSpPr>
            <a:spLocks noGrp="1"/>
          </p:cNvSpPr>
          <p:nvPr>
            <p:ph type="title"/>
          </p:nvPr>
        </p:nvSpPr>
        <p:spPr>
          <a:xfrm>
            <a:off x="252626" y="-115069"/>
            <a:ext cx="10515600" cy="1325563"/>
          </a:xfrm>
        </p:spPr>
        <p:txBody>
          <a:bodyPr/>
          <a:lstStyle/>
          <a:p>
            <a:r>
              <a:rPr lang="en-US" dirty="0"/>
              <a:t>Coherent Eddies</a:t>
            </a:r>
          </a:p>
        </p:txBody>
      </p:sp>
      <p:sp>
        <p:nvSpPr>
          <p:cNvPr id="3" name="Content Placeholder 2">
            <a:extLst>
              <a:ext uri="{FF2B5EF4-FFF2-40B4-BE49-F238E27FC236}">
                <a16:creationId xmlns:a16="http://schemas.microsoft.com/office/drawing/2014/main" id="{8B35E7BE-E9D8-6747-9556-EB8ADCBE64E2}"/>
              </a:ext>
            </a:extLst>
          </p:cNvPr>
          <p:cNvSpPr>
            <a:spLocks noGrp="1"/>
          </p:cNvSpPr>
          <p:nvPr>
            <p:ph idx="1"/>
          </p:nvPr>
        </p:nvSpPr>
        <p:spPr>
          <a:xfrm>
            <a:off x="343405" y="1638826"/>
            <a:ext cx="5203047" cy="3740417"/>
          </a:xfrm>
        </p:spPr>
        <p:txBody>
          <a:bodyPr>
            <a:normAutofit/>
          </a:bodyPr>
          <a:lstStyle/>
          <a:p>
            <a:r>
              <a:rPr lang="en-US" sz="2400" dirty="0"/>
              <a:t>Rotationally coherent </a:t>
            </a:r>
            <a:r>
              <a:rPr lang="en-US" sz="2400" dirty="0" err="1"/>
              <a:t>Lagrangian</a:t>
            </a:r>
            <a:r>
              <a:rPr lang="en-US" sz="2400" dirty="0"/>
              <a:t> vortex (RCLV) definition: “impermeable material region marked by a high concentration of vorticity” </a:t>
            </a:r>
            <a:r>
              <a:rPr lang="en-US" sz="2000" dirty="0"/>
              <a:t>(Haller et al. 2016)</a:t>
            </a:r>
          </a:p>
          <a:p>
            <a:pPr marL="0" indent="0">
              <a:buNone/>
            </a:pPr>
            <a:endParaRPr lang="en-US" sz="2000" dirty="0"/>
          </a:p>
          <a:p>
            <a:r>
              <a:rPr lang="en-US" sz="2400" dirty="0"/>
              <a:t>The boundaries identified as closed circular contours surrounding a local LAVD maxima</a:t>
            </a:r>
          </a:p>
        </p:txBody>
      </p:sp>
      <p:pic>
        <p:nvPicPr>
          <p:cNvPr id="6" name="Picture 5">
            <a:extLst>
              <a:ext uri="{FF2B5EF4-FFF2-40B4-BE49-F238E27FC236}">
                <a16:creationId xmlns:a16="http://schemas.microsoft.com/office/drawing/2014/main" id="{92D7C443-7E16-0C41-B350-E2910C163D22}"/>
              </a:ext>
            </a:extLst>
          </p:cNvPr>
          <p:cNvPicPr>
            <a:picLocks noChangeAspect="1"/>
          </p:cNvPicPr>
          <p:nvPr/>
        </p:nvPicPr>
        <p:blipFill>
          <a:blip r:embed="rId3"/>
          <a:stretch>
            <a:fillRect/>
          </a:stretch>
        </p:blipFill>
        <p:spPr>
          <a:xfrm>
            <a:off x="6564356" y="365125"/>
            <a:ext cx="5448349" cy="5528620"/>
          </a:xfrm>
          <a:prstGeom prst="rect">
            <a:avLst/>
          </a:prstGeom>
        </p:spPr>
      </p:pic>
      <p:pic>
        <p:nvPicPr>
          <p:cNvPr id="12" name="Picture 11" descr="Icon&#10;&#10;Description automatically generated">
            <a:extLst>
              <a:ext uri="{FF2B5EF4-FFF2-40B4-BE49-F238E27FC236}">
                <a16:creationId xmlns:a16="http://schemas.microsoft.com/office/drawing/2014/main" id="{1F3E7282-55F4-7949-885D-928EB502A6DF}"/>
              </a:ext>
            </a:extLst>
          </p:cNvPr>
          <p:cNvPicPr>
            <a:picLocks noChangeAspect="1"/>
          </p:cNvPicPr>
          <p:nvPr/>
        </p:nvPicPr>
        <p:blipFill rotWithShape="1">
          <a:blip r:embed="rId4"/>
          <a:srcRect l="15244"/>
          <a:stretch/>
        </p:blipFill>
        <p:spPr>
          <a:xfrm>
            <a:off x="1148651" y="5573530"/>
            <a:ext cx="753475" cy="698500"/>
          </a:xfrm>
          <a:prstGeom prst="rect">
            <a:avLst/>
          </a:prstGeom>
        </p:spPr>
      </p:pic>
      <p:sp>
        <p:nvSpPr>
          <p:cNvPr id="14" name="Rectangle 13">
            <a:extLst>
              <a:ext uri="{FF2B5EF4-FFF2-40B4-BE49-F238E27FC236}">
                <a16:creationId xmlns:a16="http://schemas.microsoft.com/office/drawing/2014/main" id="{257E019A-B6E8-BF4B-AD10-6FFBD3780B79}"/>
              </a:ext>
            </a:extLst>
          </p:cNvPr>
          <p:cNvSpPr/>
          <p:nvPr/>
        </p:nvSpPr>
        <p:spPr>
          <a:xfrm>
            <a:off x="1912833" y="5722725"/>
            <a:ext cx="4981028" cy="400110"/>
          </a:xfrm>
          <a:prstGeom prst="rect">
            <a:avLst/>
          </a:prstGeom>
        </p:spPr>
        <p:txBody>
          <a:bodyPr wrap="square">
            <a:spAutoFit/>
          </a:bodyPr>
          <a:lstStyle/>
          <a:p>
            <a:r>
              <a:rPr lang="en-US" sz="2000" dirty="0"/>
              <a:t>https://github.com/ocean-transport/floater</a:t>
            </a:r>
          </a:p>
        </p:txBody>
      </p:sp>
      <p:pic>
        <p:nvPicPr>
          <p:cNvPr id="16" name="Picture 6" descr="What is Python Coding? | Coding for Kids Ages 11+ | Juni Learning">
            <a:extLst>
              <a:ext uri="{FF2B5EF4-FFF2-40B4-BE49-F238E27FC236}">
                <a16:creationId xmlns:a16="http://schemas.microsoft.com/office/drawing/2014/main" id="{A0E58370-8596-274E-B584-88ED51014A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77" t="17334" r="16755" b="17334"/>
          <a:stretch/>
        </p:blipFill>
        <p:spPr bwMode="auto">
          <a:xfrm>
            <a:off x="343405" y="5588000"/>
            <a:ext cx="743106" cy="723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Diagram 17">
            <a:extLst>
              <a:ext uri="{FF2B5EF4-FFF2-40B4-BE49-F238E27FC236}">
                <a16:creationId xmlns:a16="http://schemas.microsoft.com/office/drawing/2014/main" id="{FE121744-883D-1848-B19A-11BF598E58B2}"/>
              </a:ext>
            </a:extLst>
          </p:cNvPr>
          <p:cNvGraphicFramePr/>
          <p:nvPr>
            <p:extLst>
              <p:ext uri="{D42A27DB-BD31-4B8C-83A1-F6EECF244321}">
                <p14:modId xmlns:p14="http://schemas.microsoft.com/office/powerpoint/2010/main" val="1529675413"/>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Rectangle 18">
            <a:extLst>
              <a:ext uri="{FF2B5EF4-FFF2-40B4-BE49-F238E27FC236}">
                <a16:creationId xmlns:a16="http://schemas.microsoft.com/office/drawing/2014/main" id="{3A284E1D-E35D-E440-8CCF-305325C87D61}"/>
              </a:ext>
            </a:extLst>
          </p:cNvPr>
          <p:cNvSpPr/>
          <p:nvPr/>
        </p:nvSpPr>
        <p:spPr>
          <a:xfrm>
            <a:off x="9224682" y="6189806"/>
            <a:ext cx="3225707" cy="369332"/>
          </a:xfrm>
          <a:prstGeom prst="rect">
            <a:avLst/>
          </a:prstGeom>
        </p:spPr>
        <p:txBody>
          <a:bodyPr wrap="square">
            <a:spAutoFit/>
          </a:bodyPr>
          <a:lstStyle/>
          <a:p>
            <a:r>
              <a:rPr lang="en-US" u="sng" dirty="0"/>
              <a:t>Figure</a:t>
            </a:r>
            <a:r>
              <a:rPr lang="en-US" dirty="0"/>
              <a:t>: Tarshish et al., 2018</a:t>
            </a:r>
          </a:p>
        </p:txBody>
      </p:sp>
      <p:sp>
        <p:nvSpPr>
          <p:cNvPr id="20" name="TextBox 19">
            <a:extLst>
              <a:ext uri="{FF2B5EF4-FFF2-40B4-BE49-F238E27FC236}">
                <a16:creationId xmlns:a16="http://schemas.microsoft.com/office/drawing/2014/main" id="{713ED2F7-83FE-C145-B698-46D5E7BCC05E}"/>
              </a:ext>
            </a:extLst>
          </p:cNvPr>
          <p:cNvSpPr txBox="1"/>
          <p:nvPr/>
        </p:nvSpPr>
        <p:spPr>
          <a:xfrm>
            <a:off x="11708524" y="-10510"/>
            <a:ext cx="483476"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226981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F401-DF69-8B40-811E-8272CDE3B620}"/>
              </a:ext>
            </a:extLst>
          </p:cNvPr>
          <p:cNvSpPr>
            <a:spLocks noGrp="1"/>
          </p:cNvSpPr>
          <p:nvPr>
            <p:ph type="title"/>
          </p:nvPr>
        </p:nvSpPr>
        <p:spPr>
          <a:xfrm>
            <a:off x="132202" y="-169077"/>
            <a:ext cx="10515600" cy="1325563"/>
          </a:xfrm>
        </p:spPr>
        <p:txBody>
          <a:bodyPr>
            <a:normAutofit/>
          </a:bodyPr>
          <a:lstStyle/>
          <a:p>
            <a:r>
              <a:rPr lang="en-US" sz="4000" dirty="0"/>
              <a:t>Eddy Boundaries</a:t>
            </a:r>
          </a:p>
        </p:txBody>
      </p:sp>
      <p:pic>
        <p:nvPicPr>
          <p:cNvPr id="5" name="Content Placeholder 4">
            <a:extLst>
              <a:ext uri="{FF2B5EF4-FFF2-40B4-BE49-F238E27FC236}">
                <a16:creationId xmlns:a16="http://schemas.microsoft.com/office/drawing/2014/main" id="{22D84848-6240-7D42-9205-B910D065A3E8}"/>
              </a:ext>
            </a:extLst>
          </p:cNvPr>
          <p:cNvPicPr>
            <a:picLocks noGrp="1" noChangeAspect="1"/>
          </p:cNvPicPr>
          <p:nvPr>
            <p:ph idx="1"/>
          </p:nvPr>
        </p:nvPicPr>
        <p:blipFill>
          <a:blip r:embed="rId3"/>
          <a:stretch>
            <a:fillRect/>
          </a:stretch>
        </p:blipFill>
        <p:spPr>
          <a:xfrm>
            <a:off x="132202" y="973802"/>
            <a:ext cx="6131220" cy="2296963"/>
          </a:xfrm>
        </p:spPr>
      </p:pic>
      <p:pic>
        <p:nvPicPr>
          <p:cNvPr id="7" name="Picture 6">
            <a:extLst>
              <a:ext uri="{FF2B5EF4-FFF2-40B4-BE49-F238E27FC236}">
                <a16:creationId xmlns:a16="http://schemas.microsoft.com/office/drawing/2014/main" id="{F24E7E6C-B279-2244-858C-BAD1E5F2F206}"/>
              </a:ext>
            </a:extLst>
          </p:cNvPr>
          <p:cNvPicPr>
            <a:picLocks noChangeAspect="1"/>
          </p:cNvPicPr>
          <p:nvPr/>
        </p:nvPicPr>
        <p:blipFill>
          <a:blip r:embed="rId4"/>
          <a:stretch>
            <a:fillRect/>
          </a:stretch>
        </p:blipFill>
        <p:spPr>
          <a:xfrm>
            <a:off x="6426564" y="1016226"/>
            <a:ext cx="5765436" cy="2217857"/>
          </a:xfrm>
          <a:prstGeom prst="rect">
            <a:avLst/>
          </a:prstGeom>
        </p:spPr>
      </p:pic>
      <p:pic>
        <p:nvPicPr>
          <p:cNvPr id="9" name="Picture 8">
            <a:extLst>
              <a:ext uri="{FF2B5EF4-FFF2-40B4-BE49-F238E27FC236}">
                <a16:creationId xmlns:a16="http://schemas.microsoft.com/office/drawing/2014/main" id="{37491623-15CE-9740-BE25-3DD758303E1D}"/>
              </a:ext>
            </a:extLst>
          </p:cNvPr>
          <p:cNvPicPr>
            <a:picLocks noChangeAspect="1"/>
          </p:cNvPicPr>
          <p:nvPr/>
        </p:nvPicPr>
        <p:blipFill>
          <a:blip r:embed="rId5"/>
          <a:stretch>
            <a:fillRect/>
          </a:stretch>
        </p:blipFill>
        <p:spPr>
          <a:xfrm>
            <a:off x="2264203" y="3429000"/>
            <a:ext cx="7906356" cy="3067322"/>
          </a:xfrm>
          <a:prstGeom prst="rect">
            <a:avLst/>
          </a:prstGeom>
        </p:spPr>
      </p:pic>
      <p:graphicFrame>
        <p:nvGraphicFramePr>
          <p:cNvPr id="10" name="Diagram 9">
            <a:extLst>
              <a:ext uri="{FF2B5EF4-FFF2-40B4-BE49-F238E27FC236}">
                <a16:creationId xmlns:a16="http://schemas.microsoft.com/office/drawing/2014/main" id="{465CC4DA-1613-5E4F-8967-D40C81E03C9E}"/>
              </a:ext>
            </a:extLst>
          </p:cNvPr>
          <p:cNvGraphicFramePr/>
          <p:nvPr>
            <p:extLst>
              <p:ext uri="{D42A27DB-BD31-4B8C-83A1-F6EECF244321}">
                <p14:modId xmlns:p14="http://schemas.microsoft.com/office/powerpoint/2010/main" val="1373744981"/>
              </p:ext>
            </p:extLst>
          </p:nvPr>
        </p:nvGraphicFramePr>
        <p:xfrm>
          <a:off x="0" y="6565206"/>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20" name="Straight Arrow Connector 19">
            <a:extLst>
              <a:ext uri="{FF2B5EF4-FFF2-40B4-BE49-F238E27FC236}">
                <a16:creationId xmlns:a16="http://schemas.microsoft.com/office/drawing/2014/main" id="{DD1A0D57-01E4-4F40-BCBA-7DE190B023A2}"/>
              </a:ext>
            </a:extLst>
          </p:cNvPr>
          <p:cNvCxnSpPr>
            <a:cxnSpLocks/>
          </p:cNvCxnSpPr>
          <p:nvPr/>
        </p:nvCxnSpPr>
        <p:spPr>
          <a:xfrm flipH="1">
            <a:off x="7502289" y="3073152"/>
            <a:ext cx="369959" cy="45775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CA62A8A-4EA8-9E4F-A9EC-A96BFA695E20}"/>
              </a:ext>
            </a:extLst>
          </p:cNvPr>
          <p:cNvCxnSpPr>
            <a:cxnSpLocks/>
          </p:cNvCxnSpPr>
          <p:nvPr/>
        </p:nvCxnSpPr>
        <p:spPr>
          <a:xfrm>
            <a:off x="3993931" y="3073152"/>
            <a:ext cx="403939" cy="45775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E4097AF-4C9F-294C-9F29-D882E418BB52}"/>
              </a:ext>
            </a:extLst>
          </p:cNvPr>
          <p:cNvSpPr txBox="1"/>
          <p:nvPr/>
        </p:nvSpPr>
        <p:spPr>
          <a:xfrm>
            <a:off x="11771586" y="-10510"/>
            <a:ext cx="420414" cy="369332"/>
          </a:xfrm>
          <a:prstGeom prst="rect">
            <a:avLst/>
          </a:prstGeom>
          <a:noFill/>
        </p:spPr>
        <p:txBody>
          <a:bodyPr wrap="square" rtlCol="0">
            <a:spAutoFit/>
          </a:bodyPr>
          <a:lstStyle/>
          <a:p>
            <a:r>
              <a:rPr lang="en-US" dirty="0"/>
              <a:t>14</a:t>
            </a:r>
          </a:p>
        </p:txBody>
      </p:sp>
      <p:sp>
        <p:nvSpPr>
          <p:cNvPr id="27" name="TextBox 26">
            <a:extLst>
              <a:ext uri="{FF2B5EF4-FFF2-40B4-BE49-F238E27FC236}">
                <a16:creationId xmlns:a16="http://schemas.microsoft.com/office/drawing/2014/main" id="{563BD175-ECAB-E847-A89E-F705D23A522C}"/>
              </a:ext>
            </a:extLst>
          </p:cNvPr>
          <p:cNvSpPr txBox="1"/>
          <p:nvPr/>
        </p:nvSpPr>
        <p:spPr>
          <a:xfrm>
            <a:off x="7376573" y="759023"/>
            <a:ext cx="3352800" cy="369332"/>
          </a:xfrm>
          <a:prstGeom prst="rect">
            <a:avLst/>
          </a:prstGeom>
          <a:solidFill>
            <a:schemeClr val="bg1"/>
          </a:solidFill>
        </p:spPr>
        <p:txBody>
          <a:bodyPr wrap="square" rtlCol="0">
            <a:spAutoFit/>
          </a:bodyPr>
          <a:lstStyle/>
          <a:p>
            <a:pPr algn="ctr"/>
            <a:r>
              <a:rPr lang="en-US" dirty="0"/>
              <a:t>LAVD field and Coherent Eddies</a:t>
            </a:r>
          </a:p>
        </p:txBody>
      </p:sp>
      <p:sp>
        <p:nvSpPr>
          <p:cNvPr id="28" name="TextBox 27">
            <a:extLst>
              <a:ext uri="{FF2B5EF4-FFF2-40B4-BE49-F238E27FC236}">
                <a16:creationId xmlns:a16="http://schemas.microsoft.com/office/drawing/2014/main" id="{336C72D4-B403-5A45-9A6A-896C96086FC0}"/>
              </a:ext>
            </a:extLst>
          </p:cNvPr>
          <p:cNvSpPr txBox="1"/>
          <p:nvPr/>
        </p:nvSpPr>
        <p:spPr>
          <a:xfrm>
            <a:off x="1127979" y="733695"/>
            <a:ext cx="3352800" cy="369332"/>
          </a:xfrm>
          <a:prstGeom prst="rect">
            <a:avLst/>
          </a:prstGeom>
          <a:solidFill>
            <a:schemeClr val="bg1"/>
          </a:solidFill>
        </p:spPr>
        <p:txBody>
          <a:bodyPr wrap="square" rtlCol="0">
            <a:spAutoFit/>
          </a:bodyPr>
          <a:lstStyle/>
          <a:p>
            <a:pPr algn="ctr"/>
            <a:r>
              <a:rPr lang="en-US" dirty="0"/>
              <a:t>SLA Eddies</a:t>
            </a:r>
          </a:p>
        </p:txBody>
      </p:sp>
      <p:sp>
        <p:nvSpPr>
          <p:cNvPr id="31" name="TextBox 30">
            <a:extLst>
              <a:ext uri="{FF2B5EF4-FFF2-40B4-BE49-F238E27FC236}">
                <a16:creationId xmlns:a16="http://schemas.microsoft.com/office/drawing/2014/main" id="{A414714D-CBED-0B4E-B5D4-771AF996D04D}"/>
              </a:ext>
            </a:extLst>
          </p:cNvPr>
          <p:cNvSpPr txBox="1"/>
          <p:nvPr/>
        </p:nvSpPr>
        <p:spPr>
          <a:xfrm>
            <a:off x="4975923" y="3244334"/>
            <a:ext cx="1988504" cy="369332"/>
          </a:xfrm>
          <a:prstGeom prst="rect">
            <a:avLst/>
          </a:prstGeom>
          <a:solidFill>
            <a:schemeClr val="bg1"/>
          </a:solidFill>
        </p:spPr>
        <p:txBody>
          <a:bodyPr wrap="square" rtlCol="0">
            <a:spAutoFit/>
          </a:bodyPr>
          <a:lstStyle/>
          <a:p>
            <a:pPr algn="ctr"/>
            <a:r>
              <a:rPr lang="en-US" dirty="0"/>
              <a:t>Eddy Field</a:t>
            </a:r>
          </a:p>
        </p:txBody>
      </p:sp>
    </p:spTree>
    <p:extLst>
      <p:ext uri="{BB962C8B-B14F-4D97-AF65-F5344CB8AC3E}">
        <p14:creationId xmlns:p14="http://schemas.microsoft.com/office/powerpoint/2010/main" val="2688672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7EC9-FD0D-EE40-A051-8E0D3420D1B7}"/>
              </a:ext>
            </a:extLst>
          </p:cNvPr>
          <p:cNvSpPr>
            <a:spLocks noGrp="1"/>
          </p:cNvSpPr>
          <p:nvPr>
            <p:ph type="title"/>
          </p:nvPr>
        </p:nvSpPr>
        <p:spPr>
          <a:xfrm>
            <a:off x="195648" y="-10510"/>
            <a:ext cx="10515600" cy="1325563"/>
          </a:xfrm>
        </p:spPr>
        <p:txBody>
          <a:bodyPr/>
          <a:lstStyle/>
          <a:p>
            <a:r>
              <a:rPr lang="en-US" dirty="0"/>
              <a:t>Eddy Categorization</a:t>
            </a:r>
          </a:p>
        </p:txBody>
      </p:sp>
      <p:sp>
        <p:nvSpPr>
          <p:cNvPr id="3" name="Content Placeholder 2">
            <a:extLst>
              <a:ext uri="{FF2B5EF4-FFF2-40B4-BE49-F238E27FC236}">
                <a16:creationId xmlns:a16="http://schemas.microsoft.com/office/drawing/2014/main" id="{69924D8B-24B6-F244-A3AB-82278C8CCD87}"/>
              </a:ext>
            </a:extLst>
          </p:cNvPr>
          <p:cNvSpPr>
            <a:spLocks noGrp="1"/>
          </p:cNvSpPr>
          <p:nvPr>
            <p:ph idx="1"/>
          </p:nvPr>
        </p:nvSpPr>
        <p:spPr>
          <a:xfrm>
            <a:off x="838200" y="1315053"/>
            <a:ext cx="5257800" cy="1188808"/>
          </a:xfrm>
        </p:spPr>
        <p:txBody>
          <a:bodyPr>
            <a:normAutofit lnSpcReduction="10000"/>
          </a:bodyPr>
          <a:lstStyle/>
          <a:p>
            <a:pPr marL="0" indent="0">
              <a:buNone/>
            </a:pPr>
            <a:r>
              <a:rPr lang="en-US" dirty="0"/>
              <a:t>1. Leaky</a:t>
            </a:r>
          </a:p>
          <a:p>
            <a:pPr lvl="1"/>
            <a:r>
              <a:rPr lang="en-US" dirty="0"/>
              <a:t>Eddy was detected from satellite SLA, but has no coherent structure</a:t>
            </a:r>
          </a:p>
        </p:txBody>
      </p:sp>
      <p:graphicFrame>
        <p:nvGraphicFramePr>
          <p:cNvPr id="4" name="Diagram 3">
            <a:extLst>
              <a:ext uri="{FF2B5EF4-FFF2-40B4-BE49-F238E27FC236}">
                <a16:creationId xmlns:a16="http://schemas.microsoft.com/office/drawing/2014/main" id="{543C3562-0E1D-4347-B4A1-81394AA605F8}"/>
              </a:ext>
            </a:extLst>
          </p:cNvPr>
          <p:cNvGraphicFramePr/>
          <p:nvPr>
            <p:extLst>
              <p:ext uri="{D42A27DB-BD31-4B8C-83A1-F6EECF244321}">
                <p14:modId xmlns:p14="http://schemas.microsoft.com/office/powerpoint/2010/main" val="266183661"/>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04DBEB6-FF3D-344A-89E0-FF6F73D9E10E}"/>
              </a:ext>
            </a:extLst>
          </p:cNvPr>
          <p:cNvSpPr txBox="1"/>
          <p:nvPr/>
        </p:nvSpPr>
        <p:spPr>
          <a:xfrm>
            <a:off x="11740055" y="-10510"/>
            <a:ext cx="451945" cy="369332"/>
          </a:xfrm>
          <a:prstGeom prst="rect">
            <a:avLst/>
          </a:prstGeom>
          <a:noFill/>
        </p:spPr>
        <p:txBody>
          <a:bodyPr wrap="square" rtlCol="0">
            <a:spAutoFit/>
          </a:bodyPr>
          <a:lstStyle/>
          <a:p>
            <a:r>
              <a:rPr lang="en-US" dirty="0"/>
              <a:t>15</a:t>
            </a:r>
          </a:p>
        </p:txBody>
      </p:sp>
      <p:pic>
        <p:nvPicPr>
          <p:cNvPr id="10" name="Picture 9">
            <a:extLst>
              <a:ext uri="{FF2B5EF4-FFF2-40B4-BE49-F238E27FC236}">
                <a16:creationId xmlns:a16="http://schemas.microsoft.com/office/drawing/2014/main" id="{7400CDB1-BEDD-8046-A78A-693BA71E6558}"/>
              </a:ext>
            </a:extLst>
          </p:cNvPr>
          <p:cNvPicPr>
            <a:picLocks noChangeAspect="1"/>
          </p:cNvPicPr>
          <p:nvPr/>
        </p:nvPicPr>
        <p:blipFill rotWithShape="1">
          <a:blip r:embed="rId8"/>
          <a:srcRect l="4868" t="6062" r="4868"/>
          <a:stretch/>
        </p:blipFill>
        <p:spPr>
          <a:xfrm>
            <a:off x="7234933" y="1187666"/>
            <a:ext cx="1239416" cy="1316195"/>
          </a:xfrm>
          <a:prstGeom prst="rect">
            <a:avLst/>
          </a:prstGeom>
          <a:ln w="19050">
            <a:solidFill>
              <a:schemeClr val="tx1"/>
            </a:solidFill>
          </a:ln>
        </p:spPr>
      </p:pic>
      <p:pic>
        <p:nvPicPr>
          <p:cNvPr id="11" name="Picture 10">
            <a:extLst>
              <a:ext uri="{FF2B5EF4-FFF2-40B4-BE49-F238E27FC236}">
                <a16:creationId xmlns:a16="http://schemas.microsoft.com/office/drawing/2014/main" id="{0CF9343C-4F45-3D4F-A5BD-25C3159AF403}"/>
              </a:ext>
            </a:extLst>
          </p:cNvPr>
          <p:cNvPicPr>
            <a:picLocks noChangeAspect="1"/>
          </p:cNvPicPr>
          <p:nvPr/>
        </p:nvPicPr>
        <p:blipFill>
          <a:blip r:embed="rId9"/>
          <a:stretch>
            <a:fillRect/>
          </a:stretch>
        </p:blipFill>
        <p:spPr>
          <a:xfrm>
            <a:off x="8960152" y="1187666"/>
            <a:ext cx="1239416" cy="1316195"/>
          </a:xfrm>
          <a:prstGeom prst="rect">
            <a:avLst/>
          </a:prstGeom>
          <a:ln w="19050">
            <a:solidFill>
              <a:schemeClr val="tx1"/>
            </a:solidFill>
          </a:ln>
        </p:spPr>
      </p:pic>
      <p:sp>
        <p:nvSpPr>
          <p:cNvPr id="12" name="TextBox 11">
            <a:extLst>
              <a:ext uri="{FF2B5EF4-FFF2-40B4-BE49-F238E27FC236}">
                <a16:creationId xmlns:a16="http://schemas.microsoft.com/office/drawing/2014/main" id="{EB15A39A-1E71-7843-AAB5-19EFB57A2244}"/>
              </a:ext>
            </a:extLst>
          </p:cNvPr>
          <p:cNvSpPr txBox="1"/>
          <p:nvPr/>
        </p:nvSpPr>
        <p:spPr>
          <a:xfrm>
            <a:off x="7133197" y="726001"/>
            <a:ext cx="1376043" cy="461665"/>
          </a:xfrm>
          <a:prstGeom prst="rect">
            <a:avLst/>
          </a:prstGeom>
          <a:noFill/>
        </p:spPr>
        <p:txBody>
          <a:bodyPr wrap="square" rtlCol="0">
            <a:spAutoFit/>
          </a:bodyPr>
          <a:lstStyle/>
          <a:p>
            <a:pPr algn="ctr"/>
            <a:r>
              <a:rPr lang="en-US" sz="2400" dirty="0"/>
              <a:t>SLA</a:t>
            </a:r>
          </a:p>
        </p:txBody>
      </p:sp>
      <p:sp>
        <p:nvSpPr>
          <p:cNvPr id="13" name="TextBox 12">
            <a:extLst>
              <a:ext uri="{FF2B5EF4-FFF2-40B4-BE49-F238E27FC236}">
                <a16:creationId xmlns:a16="http://schemas.microsoft.com/office/drawing/2014/main" id="{D84942F9-175C-0647-BD74-D2296702F488}"/>
              </a:ext>
            </a:extLst>
          </p:cNvPr>
          <p:cNvSpPr txBox="1"/>
          <p:nvPr/>
        </p:nvSpPr>
        <p:spPr>
          <a:xfrm>
            <a:off x="8922222" y="726001"/>
            <a:ext cx="1376043" cy="461665"/>
          </a:xfrm>
          <a:prstGeom prst="rect">
            <a:avLst/>
          </a:prstGeom>
          <a:noFill/>
        </p:spPr>
        <p:txBody>
          <a:bodyPr wrap="square" rtlCol="0">
            <a:spAutoFit/>
          </a:bodyPr>
          <a:lstStyle/>
          <a:p>
            <a:pPr algn="ctr"/>
            <a:r>
              <a:rPr lang="en-US" sz="2400" dirty="0"/>
              <a:t>LAVD</a:t>
            </a:r>
          </a:p>
        </p:txBody>
      </p:sp>
    </p:spTree>
    <p:extLst>
      <p:ext uri="{BB962C8B-B14F-4D97-AF65-F5344CB8AC3E}">
        <p14:creationId xmlns:p14="http://schemas.microsoft.com/office/powerpoint/2010/main" val="215943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AE840D-F9BE-0445-BBB2-DEBDA163F7A7}"/>
              </a:ext>
            </a:extLst>
          </p:cNvPr>
          <p:cNvPicPr>
            <a:picLocks noGrp="1" noChangeAspect="1"/>
          </p:cNvPicPr>
          <p:nvPr>
            <p:ph idx="1"/>
          </p:nvPr>
        </p:nvPicPr>
        <p:blipFill>
          <a:blip r:embed="rId2"/>
          <a:stretch>
            <a:fillRect/>
          </a:stretch>
        </p:blipFill>
        <p:spPr>
          <a:xfrm>
            <a:off x="2124986" y="1441299"/>
            <a:ext cx="7532953" cy="5032375"/>
          </a:xfr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Leaky Eddy Backward Particle Trajectories</a:t>
            </a:r>
          </a:p>
        </p:txBody>
      </p:sp>
      <p:pic>
        <p:nvPicPr>
          <p:cNvPr id="17" name="Picture 16">
            <a:extLst>
              <a:ext uri="{FF2B5EF4-FFF2-40B4-BE49-F238E27FC236}">
                <a16:creationId xmlns:a16="http://schemas.microsoft.com/office/drawing/2014/main" id="{0B3723E5-FBB3-7A4E-8DC9-0FE31D37A61E}"/>
              </a:ext>
            </a:extLst>
          </p:cNvPr>
          <p:cNvPicPr>
            <a:picLocks noChangeAspect="1"/>
          </p:cNvPicPr>
          <p:nvPr/>
        </p:nvPicPr>
        <p:blipFill rotWithShape="1">
          <a:blip r:embed="rId3"/>
          <a:srcRect l="4868" t="6062" r="9736"/>
          <a:stretch/>
        </p:blipFill>
        <p:spPr>
          <a:xfrm>
            <a:off x="10371672" y="2285959"/>
            <a:ext cx="1172573" cy="1316195"/>
          </a:xfrm>
          <a:prstGeom prst="rect">
            <a:avLst/>
          </a:prstGeom>
          <a:ln w="19050">
            <a:solidFill>
              <a:schemeClr val="tx1"/>
            </a:solidFill>
          </a:ln>
        </p:spPr>
      </p:pic>
      <p:pic>
        <p:nvPicPr>
          <p:cNvPr id="19" name="Picture 18">
            <a:extLst>
              <a:ext uri="{FF2B5EF4-FFF2-40B4-BE49-F238E27FC236}">
                <a16:creationId xmlns:a16="http://schemas.microsoft.com/office/drawing/2014/main" id="{FF0CDA10-0CBA-A44E-814C-3CCF22E8ACCC}"/>
              </a:ext>
            </a:extLst>
          </p:cNvPr>
          <p:cNvPicPr>
            <a:picLocks noChangeAspect="1"/>
          </p:cNvPicPr>
          <p:nvPr/>
        </p:nvPicPr>
        <p:blipFill>
          <a:blip r:embed="rId4"/>
          <a:stretch>
            <a:fillRect/>
          </a:stretch>
        </p:blipFill>
        <p:spPr>
          <a:xfrm>
            <a:off x="10448336" y="4239881"/>
            <a:ext cx="1172573" cy="1245211"/>
          </a:xfrm>
          <a:prstGeom prst="rect">
            <a:avLst/>
          </a:prstGeom>
          <a:ln w="19050">
            <a:solidFill>
              <a:schemeClr val="tx1"/>
            </a:solidFill>
          </a:ln>
        </p:spPr>
      </p:pic>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sp>
        <p:nvSpPr>
          <p:cNvPr id="23" name="TextBox 22">
            <a:extLst>
              <a:ext uri="{FF2B5EF4-FFF2-40B4-BE49-F238E27FC236}">
                <a16:creationId xmlns:a16="http://schemas.microsoft.com/office/drawing/2014/main" id="{9988AA69-9449-504D-84C2-A64D76E97A65}"/>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5" name="TextBox 24">
            <a:extLst>
              <a:ext uri="{FF2B5EF4-FFF2-40B4-BE49-F238E27FC236}">
                <a16:creationId xmlns:a16="http://schemas.microsoft.com/office/drawing/2014/main" id="{5D97C804-81D7-C342-A3FA-04FBAC64BE56}"/>
              </a:ext>
            </a:extLst>
          </p:cNvPr>
          <p:cNvSpPr txBox="1"/>
          <p:nvPr/>
        </p:nvSpPr>
        <p:spPr>
          <a:xfrm>
            <a:off x="11740055" y="-10510"/>
            <a:ext cx="451945" cy="369332"/>
          </a:xfrm>
          <a:prstGeom prst="rect">
            <a:avLst/>
          </a:prstGeom>
          <a:noFill/>
        </p:spPr>
        <p:txBody>
          <a:bodyPr wrap="square" rtlCol="0">
            <a:spAutoFit/>
          </a:bodyPr>
          <a:lstStyle/>
          <a:p>
            <a:r>
              <a:rPr lang="en-US" dirty="0"/>
              <a:t>16</a:t>
            </a:r>
          </a:p>
        </p:txBody>
      </p:sp>
      <p:graphicFrame>
        <p:nvGraphicFramePr>
          <p:cNvPr id="26" name="Diagram 25">
            <a:extLst>
              <a:ext uri="{FF2B5EF4-FFF2-40B4-BE49-F238E27FC236}">
                <a16:creationId xmlns:a16="http://schemas.microsoft.com/office/drawing/2014/main" id="{E9C8DE95-0409-0543-AC7F-4501E88C861D}"/>
              </a:ext>
            </a:extLst>
          </p:cNvPr>
          <p:cNvGraphicFramePr/>
          <p:nvPr>
            <p:extLst>
              <p:ext uri="{D42A27DB-BD31-4B8C-83A1-F6EECF244321}">
                <p14:modId xmlns:p14="http://schemas.microsoft.com/office/powerpoint/2010/main" val="2817085856"/>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a:extLst>
              <a:ext uri="{FF2B5EF4-FFF2-40B4-BE49-F238E27FC236}">
                <a16:creationId xmlns:a16="http://schemas.microsoft.com/office/drawing/2014/main" id="{B8AF8ED7-59C6-AC4F-8B27-4EF5C271F8B6}"/>
              </a:ext>
            </a:extLst>
          </p:cNvPr>
          <p:cNvGrpSpPr/>
          <p:nvPr/>
        </p:nvGrpSpPr>
        <p:grpSpPr>
          <a:xfrm rot="3250404" flipV="1">
            <a:off x="3901089" y="552620"/>
            <a:ext cx="958760" cy="630783"/>
            <a:chOff x="4795035" y="2732366"/>
            <a:chExt cx="1876819" cy="1069979"/>
          </a:xfrm>
        </p:grpSpPr>
        <p:sp>
          <p:nvSpPr>
            <p:cNvPr id="11" name="Arc 10">
              <a:extLst>
                <a:ext uri="{FF2B5EF4-FFF2-40B4-BE49-F238E27FC236}">
                  <a16:creationId xmlns:a16="http://schemas.microsoft.com/office/drawing/2014/main" id="{02718766-875E-5F40-B3F5-B7A936CF0F1B}"/>
                </a:ext>
              </a:extLst>
            </p:cNvPr>
            <p:cNvSpPr/>
            <p:nvPr/>
          </p:nvSpPr>
          <p:spPr>
            <a:xfrm>
              <a:off x="4795035" y="2905763"/>
              <a:ext cx="1876819" cy="896582"/>
            </a:xfrm>
            <a:prstGeom prst="arc">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riangle 11">
              <a:extLst>
                <a:ext uri="{FF2B5EF4-FFF2-40B4-BE49-F238E27FC236}">
                  <a16:creationId xmlns:a16="http://schemas.microsoft.com/office/drawing/2014/main" id="{8BCF166F-34F8-314F-986A-6F51C10312C8}"/>
                </a:ext>
              </a:extLst>
            </p:cNvPr>
            <p:cNvSpPr/>
            <p:nvPr/>
          </p:nvSpPr>
          <p:spPr>
            <a:xfrm rot="16648582">
              <a:off x="5539430" y="2830193"/>
              <a:ext cx="336007" cy="1403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077FE43D-F929-324C-9EF3-9C276F93C3E4}"/>
              </a:ext>
            </a:extLst>
          </p:cNvPr>
          <p:cNvSpPr txBox="1"/>
          <p:nvPr/>
        </p:nvSpPr>
        <p:spPr>
          <a:xfrm>
            <a:off x="4757351" y="1047971"/>
            <a:ext cx="4473146" cy="369332"/>
          </a:xfrm>
          <a:prstGeom prst="rect">
            <a:avLst/>
          </a:prstGeom>
          <a:noFill/>
        </p:spPr>
        <p:txBody>
          <a:bodyPr wrap="square" rtlCol="0">
            <a:spAutoFit/>
          </a:bodyPr>
          <a:lstStyle/>
          <a:p>
            <a:r>
              <a:rPr lang="en-US" dirty="0"/>
              <a:t>Where did the fluid parcels come from? </a:t>
            </a:r>
          </a:p>
        </p:txBody>
      </p:sp>
    </p:spTree>
    <p:extLst>
      <p:ext uri="{BB962C8B-B14F-4D97-AF65-F5344CB8AC3E}">
        <p14:creationId xmlns:p14="http://schemas.microsoft.com/office/powerpoint/2010/main" val="267175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E88D-5CC7-6B4B-B437-BD13FB8F73E4}"/>
              </a:ext>
            </a:extLst>
          </p:cNvPr>
          <p:cNvSpPr>
            <a:spLocks noGrp="1"/>
          </p:cNvSpPr>
          <p:nvPr>
            <p:ph type="title"/>
          </p:nvPr>
        </p:nvSpPr>
        <p:spPr>
          <a:xfrm>
            <a:off x="4783938" y="1023698"/>
            <a:ext cx="6586491" cy="1286160"/>
          </a:xfrm>
        </p:spPr>
        <p:txBody>
          <a:bodyPr anchor="b">
            <a:normAutofit/>
          </a:bodyPr>
          <a:lstStyle/>
          <a:p>
            <a:r>
              <a:rPr lang="en-US" dirty="0"/>
              <a:t>Phytoplankton</a:t>
            </a:r>
          </a:p>
        </p:txBody>
      </p:sp>
      <p:sp>
        <p:nvSpPr>
          <p:cNvPr id="3" name="Content Placeholder 2">
            <a:extLst>
              <a:ext uri="{FF2B5EF4-FFF2-40B4-BE49-F238E27FC236}">
                <a16:creationId xmlns:a16="http://schemas.microsoft.com/office/drawing/2014/main" id="{14CA8D12-F4D5-DE49-AFF4-67F85A2AE75C}"/>
              </a:ext>
            </a:extLst>
          </p:cNvPr>
          <p:cNvSpPr>
            <a:spLocks noGrp="1"/>
          </p:cNvSpPr>
          <p:nvPr>
            <p:ph idx="1"/>
          </p:nvPr>
        </p:nvSpPr>
        <p:spPr>
          <a:xfrm>
            <a:off x="4992733" y="2695354"/>
            <a:ext cx="6733527" cy="3825477"/>
          </a:xfrm>
        </p:spPr>
        <p:txBody>
          <a:bodyPr>
            <a:normAutofit/>
          </a:bodyPr>
          <a:lstStyle/>
          <a:p>
            <a:r>
              <a:rPr lang="en-US" sz="2400" dirty="0"/>
              <a:t>Underpin the marine food web</a:t>
            </a:r>
          </a:p>
          <a:p>
            <a:pPr marL="0" indent="0">
              <a:buNone/>
            </a:pPr>
            <a:endParaRPr lang="en-US" sz="2400" dirty="0"/>
          </a:p>
          <a:p>
            <a:r>
              <a:rPr lang="en-US" sz="2400" dirty="0"/>
              <a:t>Responsible for ~50% of global primary production</a:t>
            </a:r>
          </a:p>
          <a:p>
            <a:endParaRPr lang="en-US" sz="2400" dirty="0"/>
          </a:p>
          <a:p>
            <a:r>
              <a:rPr lang="en-US" sz="2400" dirty="0"/>
              <a:t>Reduce atmospheric CO</a:t>
            </a:r>
            <a:r>
              <a:rPr lang="en-US" sz="2400" baseline="-25000" dirty="0"/>
              <a:t>2 </a:t>
            </a:r>
            <a:r>
              <a:rPr lang="en-US" sz="2400" dirty="0"/>
              <a:t>and supply oxygen</a:t>
            </a:r>
          </a:p>
          <a:p>
            <a:pPr marL="0" indent="0">
              <a:buNone/>
            </a:pPr>
            <a:endParaRPr lang="en-US" sz="2400" baseline="-25000" dirty="0"/>
          </a:p>
          <a:p>
            <a:r>
              <a:rPr lang="en-US" sz="2400" dirty="0"/>
              <a:t>Mediate large stores of carbon in ocean</a:t>
            </a:r>
          </a:p>
        </p:txBody>
      </p:sp>
      <p:grpSp>
        <p:nvGrpSpPr>
          <p:cNvPr id="5" name="Group 4">
            <a:extLst>
              <a:ext uri="{FF2B5EF4-FFF2-40B4-BE49-F238E27FC236}">
                <a16:creationId xmlns:a16="http://schemas.microsoft.com/office/drawing/2014/main" id="{A216DE9B-752B-544A-BA6D-78FAFE93E111}"/>
              </a:ext>
            </a:extLst>
          </p:cNvPr>
          <p:cNvGrpSpPr>
            <a:grpSpLocks noChangeAspect="1"/>
          </p:cNvGrpSpPr>
          <p:nvPr/>
        </p:nvGrpSpPr>
        <p:grpSpPr>
          <a:xfrm>
            <a:off x="294290" y="329453"/>
            <a:ext cx="4013146" cy="6199094"/>
            <a:chOff x="0" y="10"/>
            <a:chExt cx="4030999" cy="6226671"/>
          </a:xfrm>
        </p:grpSpPr>
        <p:pic>
          <p:nvPicPr>
            <p:cNvPr id="3074" name="Picture 2">
              <a:extLst>
                <a:ext uri="{FF2B5EF4-FFF2-40B4-BE49-F238E27FC236}">
                  <a16:creationId xmlns:a16="http://schemas.microsoft.com/office/drawing/2014/main" id="{1B28601A-7A30-3145-9590-A838B046FE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07"/>
            <a:stretch/>
          </p:blipFill>
          <p:spPr bwMode="auto">
            <a:xfrm>
              <a:off x="0" y="10"/>
              <a:ext cx="4030999" cy="59635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81D309-A797-8143-8ABF-58C4A0CD1112}"/>
                </a:ext>
              </a:extLst>
            </p:cNvPr>
            <p:cNvSpPr txBox="1"/>
            <p:nvPr/>
          </p:nvSpPr>
          <p:spPr>
            <a:xfrm>
              <a:off x="1510011" y="5892006"/>
              <a:ext cx="2520988" cy="334675"/>
            </a:xfrm>
            <a:prstGeom prst="rect">
              <a:avLst/>
            </a:prstGeom>
            <a:noFill/>
          </p:spPr>
          <p:txBody>
            <a:bodyPr wrap="square" rtlCol="0">
              <a:spAutoFit/>
            </a:bodyPr>
            <a:lstStyle/>
            <a:p>
              <a:pPr algn="r"/>
              <a:r>
                <a:rPr lang="en-US" u="sng" dirty="0"/>
                <a:t>Artist</a:t>
              </a:r>
              <a:r>
                <a:rPr lang="en-US" dirty="0"/>
                <a:t>: Rachel </a:t>
              </a:r>
              <a:r>
                <a:rPr lang="en-US" dirty="0" err="1"/>
                <a:t>Ignotofsky</a:t>
              </a:r>
              <a:endParaRPr lang="en-US" dirty="0"/>
            </a:p>
          </p:txBody>
        </p:sp>
      </p:grpSp>
      <p:sp>
        <p:nvSpPr>
          <p:cNvPr id="10" name="TextBox 9">
            <a:extLst>
              <a:ext uri="{FF2B5EF4-FFF2-40B4-BE49-F238E27FC236}">
                <a16:creationId xmlns:a16="http://schemas.microsoft.com/office/drawing/2014/main" id="{0FD425E9-AA2A-E448-8F91-4C144683EFDF}"/>
              </a:ext>
            </a:extLst>
          </p:cNvPr>
          <p:cNvSpPr txBox="1"/>
          <p:nvPr/>
        </p:nvSpPr>
        <p:spPr>
          <a:xfrm>
            <a:off x="11897710" y="-10510"/>
            <a:ext cx="294290" cy="369332"/>
          </a:xfrm>
          <a:prstGeom prst="rect">
            <a:avLst/>
          </a:prstGeom>
          <a:noFill/>
        </p:spPr>
        <p:txBody>
          <a:bodyPr wrap="square" rtlCol="0">
            <a:spAutoFit/>
          </a:bodyPr>
          <a:lstStyle/>
          <a:p>
            <a:r>
              <a:rPr lang="en-US" dirty="0"/>
              <a:t>1</a:t>
            </a:r>
          </a:p>
        </p:txBody>
      </p:sp>
      <p:pic>
        <p:nvPicPr>
          <p:cNvPr id="31" name="Picture 4">
            <a:extLst>
              <a:ext uri="{FF2B5EF4-FFF2-40B4-BE49-F238E27FC236}">
                <a16:creationId xmlns:a16="http://schemas.microsoft.com/office/drawing/2014/main" id="{534170F2-98B6-1647-A5D0-3C0B07CD3C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324"/>
          <a:stretch/>
        </p:blipFill>
        <p:spPr bwMode="auto">
          <a:xfrm>
            <a:off x="8798931" y="329453"/>
            <a:ext cx="3048000" cy="20233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2306EC94-5A7B-684E-A016-82889261A4D3}"/>
              </a:ext>
            </a:extLst>
          </p:cNvPr>
          <p:cNvGraphicFramePr/>
          <p:nvPr>
            <p:extLst>
              <p:ext uri="{D42A27DB-BD31-4B8C-83A1-F6EECF244321}">
                <p14:modId xmlns:p14="http://schemas.microsoft.com/office/powerpoint/2010/main" val="2239828946"/>
              </p:ext>
            </p:extLst>
          </p:nvPr>
        </p:nvGraphicFramePr>
        <p:xfrm>
          <a:off x="0" y="6563754"/>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12564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0DDFB-2A70-514F-979F-628FBA1C83A7}"/>
              </a:ext>
            </a:extLst>
          </p:cNvPr>
          <p:cNvPicPr>
            <a:picLocks noChangeAspect="1"/>
          </p:cNvPicPr>
          <p:nvPr/>
        </p:nvPicPr>
        <p:blipFill>
          <a:blip r:embed="rId2"/>
          <a:stretch>
            <a:fillRect/>
          </a:stretch>
        </p:blipFill>
        <p:spPr>
          <a:xfrm>
            <a:off x="2107028" y="1446904"/>
            <a:ext cx="7622954" cy="5032375"/>
          </a:xfrm>
          <a:prstGeom prst="rect">
            <a:avLst/>
          </a:prstGeom>
        </p:spPr>
      </p:pic>
      <p:pic>
        <p:nvPicPr>
          <p:cNvPr id="17" name="Picture 16">
            <a:extLst>
              <a:ext uri="{FF2B5EF4-FFF2-40B4-BE49-F238E27FC236}">
                <a16:creationId xmlns:a16="http://schemas.microsoft.com/office/drawing/2014/main" id="{0B3723E5-FBB3-7A4E-8DC9-0FE31D37A61E}"/>
              </a:ext>
            </a:extLst>
          </p:cNvPr>
          <p:cNvPicPr>
            <a:picLocks noChangeAspect="1"/>
          </p:cNvPicPr>
          <p:nvPr/>
        </p:nvPicPr>
        <p:blipFill rotWithShape="1">
          <a:blip r:embed="rId3"/>
          <a:srcRect l="4868" t="6062" r="9736"/>
          <a:stretch/>
        </p:blipFill>
        <p:spPr>
          <a:xfrm>
            <a:off x="10371672" y="2285959"/>
            <a:ext cx="1172573" cy="1316195"/>
          </a:xfrm>
          <a:prstGeom prst="rect">
            <a:avLst/>
          </a:prstGeom>
          <a:ln w="19050">
            <a:solidFill>
              <a:schemeClr val="tx1"/>
            </a:solidFill>
          </a:ln>
        </p:spPr>
      </p:pic>
      <p:pic>
        <p:nvPicPr>
          <p:cNvPr id="19" name="Picture 18">
            <a:extLst>
              <a:ext uri="{FF2B5EF4-FFF2-40B4-BE49-F238E27FC236}">
                <a16:creationId xmlns:a16="http://schemas.microsoft.com/office/drawing/2014/main" id="{FF0CDA10-0CBA-A44E-814C-3CCF22E8ACCC}"/>
              </a:ext>
            </a:extLst>
          </p:cNvPr>
          <p:cNvPicPr>
            <a:picLocks noChangeAspect="1"/>
          </p:cNvPicPr>
          <p:nvPr/>
        </p:nvPicPr>
        <p:blipFill>
          <a:blip r:embed="rId4"/>
          <a:stretch>
            <a:fillRect/>
          </a:stretch>
        </p:blipFill>
        <p:spPr>
          <a:xfrm>
            <a:off x="10448336" y="4239881"/>
            <a:ext cx="1172573" cy="1245211"/>
          </a:xfrm>
          <a:prstGeom prst="rect">
            <a:avLst/>
          </a:prstGeom>
          <a:ln w="19050">
            <a:solidFill>
              <a:schemeClr val="tx1"/>
            </a:solidFill>
          </a:ln>
        </p:spPr>
      </p:pic>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sp>
        <p:nvSpPr>
          <p:cNvPr id="9" name="TextBox 8">
            <a:extLst>
              <a:ext uri="{FF2B5EF4-FFF2-40B4-BE49-F238E27FC236}">
                <a16:creationId xmlns:a16="http://schemas.microsoft.com/office/drawing/2014/main" id="{AE11C29C-E889-1241-8A06-2A1C346B11D6}"/>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14" name="Title 1">
            <a:extLst>
              <a:ext uri="{FF2B5EF4-FFF2-40B4-BE49-F238E27FC236}">
                <a16:creationId xmlns:a16="http://schemas.microsoft.com/office/drawing/2014/main" id="{3F2EED6C-EFFB-0448-8B53-0562B4DB76E7}"/>
              </a:ext>
            </a:extLst>
          </p:cNvPr>
          <p:cNvSpPr txBox="1">
            <a:spLocks/>
          </p:cNvSpPr>
          <p:nvPr/>
        </p:nvSpPr>
        <p:spPr>
          <a:xfrm>
            <a:off x="311257" y="382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Leaky Eddy Backward Particle Trajectories</a:t>
            </a:r>
          </a:p>
        </p:txBody>
      </p:sp>
      <p:sp>
        <p:nvSpPr>
          <p:cNvPr id="18" name="TextBox 17">
            <a:extLst>
              <a:ext uri="{FF2B5EF4-FFF2-40B4-BE49-F238E27FC236}">
                <a16:creationId xmlns:a16="http://schemas.microsoft.com/office/drawing/2014/main" id="{CFE4CEBD-CFFD-3548-9E3F-6853FFFF47AD}"/>
              </a:ext>
            </a:extLst>
          </p:cNvPr>
          <p:cNvSpPr txBox="1"/>
          <p:nvPr/>
        </p:nvSpPr>
        <p:spPr>
          <a:xfrm>
            <a:off x="11740055" y="-10510"/>
            <a:ext cx="451945" cy="369332"/>
          </a:xfrm>
          <a:prstGeom prst="rect">
            <a:avLst/>
          </a:prstGeom>
          <a:noFill/>
        </p:spPr>
        <p:txBody>
          <a:bodyPr wrap="square" rtlCol="0">
            <a:spAutoFit/>
          </a:bodyPr>
          <a:lstStyle/>
          <a:p>
            <a:r>
              <a:rPr lang="en-US" dirty="0"/>
              <a:t>17</a:t>
            </a:r>
          </a:p>
        </p:txBody>
      </p:sp>
      <p:graphicFrame>
        <p:nvGraphicFramePr>
          <p:cNvPr id="20" name="Diagram 19">
            <a:extLst>
              <a:ext uri="{FF2B5EF4-FFF2-40B4-BE49-F238E27FC236}">
                <a16:creationId xmlns:a16="http://schemas.microsoft.com/office/drawing/2014/main" id="{BBDE5633-C987-1048-AF74-11B0227F5A5F}"/>
              </a:ext>
            </a:extLst>
          </p:cNvPr>
          <p:cNvGraphicFramePr/>
          <p:nvPr>
            <p:extLst>
              <p:ext uri="{D42A27DB-BD31-4B8C-83A1-F6EECF244321}">
                <p14:modId xmlns:p14="http://schemas.microsoft.com/office/powerpoint/2010/main" val="3368880798"/>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22606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85B2E-4ADF-E348-96A5-F4D695C3B5BE}"/>
              </a:ext>
            </a:extLst>
          </p:cNvPr>
          <p:cNvPicPr>
            <a:picLocks noChangeAspect="1"/>
          </p:cNvPicPr>
          <p:nvPr/>
        </p:nvPicPr>
        <p:blipFill>
          <a:blip r:embed="rId2"/>
          <a:stretch>
            <a:fillRect/>
          </a:stretch>
        </p:blipFill>
        <p:spPr>
          <a:xfrm>
            <a:off x="2054056" y="1425555"/>
            <a:ext cx="7798702" cy="5063863"/>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Leaky Eddy Backward Particle Trajectories</a:t>
            </a:r>
          </a:p>
        </p:txBody>
      </p:sp>
      <p:pic>
        <p:nvPicPr>
          <p:cNvPr id="17" name="Picture 16">
            <a:extLst>
              <a:ext uri="{FF2B5EF4-FFF2-40B4-BE49-F238E27FC236}">
                <a16:creationId xmlns:a16="http://schemas.microsoft.com/office/drawing/2014/main" id="{0B3723E5-FBB3-7A4E-8DC9-0FE31D37A61E}"/>
              </a:ext>
            </a:extLst>
          </p:cNvPr>
          <p:cNvPicPr>
            <a:picLocks noChangeAspect="1"/>
          </p:cNvPicPr>
          <p:nvPr/>
        </p:nvPicPr>
        <p:blipFill rotWithShape="1">
          <a:blip r:embed="rId3"/>
          <a:srcRect l="4868" t="6062" r="9736"/>
          <a:stretch/>
        </p:blipFill>
        <p:spPr>
          <a:xfrm>
            <a:off x="10371672" y="2285959"/>
            <a:ext cx="1172573" cy="1316195"/>
          </a:xfrm>
          <a:prstGeom prst="rect">
            <a:avLst/>
          </a:prstGeom>
          <a:ln w="19050">
            <a:solidFill>
              <a:schemeClr val="tx1"/>
            </a:solidFill>
          </a:ln>
        </p:spPr>
      </p:pic>
      <p:pic>
        <p:nvPicPr>
          <p:cNvPr id="19" name="Picture 18">
            <a:extLst>
              <a:ext uri="{FF2B5EF4-FFF2-40B4-BE49-F238E27FC236}">
                <a16:creationId xmlns:a16="http://schemas.microsoft.com/office/drawing/2014/main" id="{FF0CDA10-0CBA-A44E-814C-3CCF22E8ACCC}"/>
              </a:ext>
            </a:extLst>
          </p:cNvPr>
          <p:cNvPicPr>
            <a:picLocks noChangeAspect="1"/>
          </p:cNvPicPr>
          <p:nvPr/>
        </p:nvPicPr>
        <p:blipFill>
          <a:blip r:embed="rId4"/>
          <a:stretch>
            <a:fillRect/>
          </a:stretch>
        </p:blipFill>
        <p:spPr>
          <a:xfrm>
            <a:off x="10448336" y="4239881"/>
            <a:ext cx="1172573" cy="1245211"/>
          </a:xfrm>
          <a:prstGeom prst="rect">
            <a:avLst/>
          </a:prstGeom>
          <a:ln w="19050">
            <a:solidFill>
              <a:schemeClr val="tx1"/>
            </a:solidFill>
          </a:ln>
        </p:spPr>
      </p:pic>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sp>
        <p:nvSpPr>
          <p:cNvPr id="11" name="TextBox 10">
            <a:extLst>
              <a:ext uri="{FF2B5EF4-FFF2-40B4-BE49-F238E27FC236}">
                <a16:creationId xmlns:a16="http://schemas.microsoft.com/office/drawing/2014/main" id="{56B56181-177D-E345-9305-6E2C313D8267}"/>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15" name="TextBox 14">
            <a:extLst>
              <a:ext uri="{FF2B5EF4-FFF2-40B4-BE49-F238E27FC236}">
                <a16:creationId xmlns:a16="http://schemas.microsoft.com/office/drawing/2014/main" id="{ADFC9A58-5CF0-134B-8FAE-E5EECA35D0D4}"/>
              </a:ext>
            </a:extLst>
          </p:cNvPr>
          <p:cNvSpPr txBox="1"/>
          <p:nvPr/>
        </p:nvSpPr>
        <p:spPr>
          <a:xfrm>
            <a:off x="11740055" y="-10510"/>
            <a:ext cx="451945" cy="369332"/>
          </a:xfrm>
          <a:prstGeom prst="rect">
            <a:avLst/>
          </a:prstGeom>
          <a:noFill/>
        </p:spPr>
        <p:txBody>
          <a:bodyPr wrap="square" rtlCol="0">
            <a:spAutoFit/>
          </a:bodyPr>
          <a:lstStyle/>
          <a:p>
            <a:r>
              <a:rPr lang="en-US" dirty="0"/>
              <a:t>18</a:t>
            </a:r>
          </a:p>
        </p:txBody>
      </p:sp>
      <p:graphicFrame>
        <p:nvGraphicFramePr>
          <p:cNvPr id="16" name="Diagram 15">
            <a:extLst>
              <a:ext uri="{FF2B5EF4-FFF2-40B4-BE49-F238E27FC236}">
                <a16:creationId xmlns:a16="http://schemas.microsoft.com/office/drawing/2014/main" id="{78A99366-C5A8-DF4E-91F9-B00A0F345FE0}"/>
              </a:ext>
            </a:extLst>
          </p:cNvPr>
          <p:cNvGraphicFramePr/>
          <p:nvPr>
            <p:extLst>
              <p:ext uri="{D42A27DB-BD31-4B8C-83A1-F6EECF244321}">
                <p14:modId xmlns:p14="http://schemas.microsoft.com/office/powerpoint/2010/main" val="1519727927"/>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47979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FAD24-F1EE-134E-BDDF-B3248391C5E6}"/>
              </a:ext>
            </a:extLst>
          </p:cNvPr>
          <p:cNvPicPr>
            <a:picLocks noChangeAspect="1"/>
          </p:cNvPicPr>
          <p:nvPr/>
        </p:nvPicPr>
        <p:blipFill>
          <a:blip r:embed="rId2"/>
          <a:stretch>
            <a:fillRect/>
          </a:stretch>
        </p:blipFill>
        <p:spPr>
          <a:xfrm>
            <a:off x="2054990" y="1434573"/>
            <a:ext cx="7797297" cy="5045827"/>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Leaky Eddy Backward Particle Trajectories</a:t>
            </a:r>
          </a:p>
        </p:txBody>
      </p:sp>
      <p:pic>
        <p:nvPicPr>
          <p:cNvPr id="17" name="Picture 16">
            <a:extLst>
              <a:ext uri="{FF2B5EF4-FFF2-40B4-BE49-F238E27FC236}">
                <a16:creationId xmlns:a16="http://schemas.microsoft.com/office/drawing/2014/main" id="{0B3723E5-FBB3-7A4E-8DC9-0FE31D37A61E}"/>
              </a:ext>
            </a:extLst>
          </p:cNvPr>
          <p:cNvPicPr>
            <a:picLocks noChangeAspect="1"/>
          </p:cNvPicPr>
          <p:nvPr/>
        </p:nvPicPr>
        <p:blipFill rotWithShape="1">
          <a:blip r:embed="rId3"/>
          <a:srcRect l="4868" t="6062" r="9736"/>
          <a:stretch/>
        </p:blipFill>
        <p:spPr>
          <a:xfrm>
            <a:off x="10371672" y="2285959"/>
            <a:ext cx="1172573" cy="1316195"/>
          </a:xfrm>
          <a:prstGeom prst="rect">
            <a:avLst/>
          </a:prstGeom>
          <a:ln w="19050">
            <a:solidFill>
              <a:schemeClr val="tx1"/>
            </a:solidFill>
          </a:ln>
        </p:spPr>
      </p:pic>
      <p:pic>
        <p:nvPicPr>
          <p:cNvPr id="19" name="Picture 18">
            <a:extLst>
              <a:ext uri="{FF2B5EF4-FFF2-40B4-BE49-F238E27FC236}">
                <a16:creationId xmlns:a16="http://schemas.microsoft.com/office/drawing/2014/main" id="{FF0CDA10-0CBA-A44E-814C-3CCF22E8ACCC}"/>
              </a:ext>
            </a:extLst>
          </p:cNvPr>
          <p:cNvPicPr>
            <a:picLocks noChangeAspect="1"/>
          </p:cNvPicPr>
          <p:nvPr/>
        </p:nvPicPr>
        <p:blipFill>
          <a:blip r:embed="rId4"/>
          <a:stretch>
            <a:fillRect/>
          </a:stretch>
        </p:blipFill>
        <p:spPr>
          <a:xfrm>
            <a:off x="10448336" y="4239881"/>
            <a:ext cx="1172573" cy="1245211"/>
          </a:xfrm>
          <a:prstGeom prst="rect">
            <a:avLst/>
          </a:prstGeom>
          <a:ln w="19050">
            <a:solidFill>
              <a:schemeClr val="tx1"/>
            </a:solidFill>
          </a:ln>
        </p:spPr>
      </p:pic>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sp>
        <p:nvSpPr>
          <p:cNvPr id="14" name="TextBox 13">
            <a:extLst>
              <a:ext uri="{FF2B5EF4-FFF2-40B4-BE49-F238E27FC236}">
                <a16:creationId xmlns:a16="http://schemas.microsoft.com/office/drawing/2014/main" id="{56CFB96A-E129-0F40-A8C9-EE4E654C6570}"/>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16" name="TextBox 15">
            <a:extLst>
              <a:ext uri="{FF2B5EF4-FFF2-40B4-BE49-F238E27FC236}">
                <a16:creationId xmlns:a16="http://schemas.microsoft.com/office/drawing/2014/main" id="{37B3D712-97A5-044F-B857-9995A7435E5A}"/>
              </a:ext>
            </a:extLst>
          </p:cNvPr>
          <p:cNvSpPr txBox="1"/>
          <p:nvPr/>
        </p:nvSpPr>
        <p:spPr>
          <a:xfrm>
            <a:off x="11740055" y="-10510"/>
            <a:ext cx="451945" cy="369332"/>
          </a:xfrm>
          <a:prstGeom prst="rect">
            <a:avLst/>
          </a:prstGeom>
          <a:noFill/>
        </p:spPr>
        <p:txBody>
          <a:bodyPr wrap="square" rtlCol="0">
            <a:spAutoFit/>
          </a:bodyPr>
          <a:lstStyle/>
          <a:p>
            <a:r>
              <a:rPr lang="en-US" dirty="0"/>
              <a:t>19</a:t>
            </a:r>
          </a:p>
        </p:txBody>
      </p:sp>
      <p:graphicFrame>
        <p:nvGraphicFramePr>
          <p:cNvPr id="18" name="Diagram 17">
            <a:extLst>
              <a:ext uri="{FF2B5EF4-FFF2-40B4-BE49-F238E27FC236}">
                <a16:creationId xmlns:a16="http://schemas.microsoft.com/office/drawing/2014/main" id="{0A984BD5-A778-1647-84C2-BB5B98617173}"/>
              </a:ext>
            </a:extLst>
          </p:cNvPr>
          <p:cNvGraphicFramePr/>
          <p:nvPr>
            <p:extLst>
              <p:ext uri="{D42A27DB-BD31-4B8C-83A1-F6EECF244321}">
                <p14:modId xmlns:p14="http://schemas.microsoft.com/office/powerpoint/2010/main" val="3652296188"/>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09248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A8A273-C5C4-924C-A6D9-039F2413A999}"/>
              </a:ext>
            </a:extLst>
          </p:cNvPr>
          <p:cNvPicPr>
            <a:picLocks noChangeAspect="1"/>
          </p:cNvPicPr>
          <p:nvPr/>
        </p:nvPicPr>
        <p:blipFill>
          <a:blip r:embed="rId2"/>
          <a:stretch>
            <a:fillRect/>
          </a:stretch>
        </p:blipFill>
        <p:spPr>
          <a:xfrm>
            <a:off x="2074310" y="1409810"/>
            <a:ext cx="7723201" cy="5095353"/>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Leaky Eddy Backward Particle Trajectories</a:t>
            </a:r>
          </a:p>
        </p:txBody>
      </p:sp>
      <p:pic>
        <p:nvPicPr>
          <p:cNvPr id="17" name="Picture 16">
            <a:extLst>
              <a:ext uri="{FF2B5EF4-FFF2-40B4-BE49-F238E27FC236}">
                <a16:creationId xmlns:a16="http://schemas.microsoft.com/office/drawing/2014/main" id="{0B3723E5-FBB3-7A4E-8DC9-0FE31D37A61E}"/>
              </a:ext>
            </a:extLst>
          </p:cNvPr>
          <p:cNvPicPr>
            <a:picLocks noChangeAspect="1"/>
          </p:cNvPicPr>
          <p:nvPr/>
        </p:nvPicPr>
        <p:blipFill rotWithShape="1">
          <a:blip r:embed="rId3"/>
          <a:srcRect l="4868" t="6062" r="9736"/>
          <a:stretch/>
        </p:blipFill>
        <p:spPr>
          <a:xfrm>
            <a:off x="10371672" y="2285959"/>
            <a:ext cx="1172573" cy="1316195"/>
          </a:xfrm>
          <a:prstGeom prst="rect">
            <a:avLst/>
          </a:prstGeom>
          <a:ln w="19050">
            <a:solidFill>
              <a:schemeClr val="tx1"/>
            </a:solidFill>
          </a:ln>
        </p:spPr>
      </p:pic>
      <p:pic>
        <p:nvPicPr>
          <p:cNvPr id="19" name="Picture 18">
            <a:extLst>
              <a:ext uri="{FF2B5EF4-FFF2-40B4-BE49-F238E27FC236}">
                <a16:creationId xmlns:a16="http://schemas.microsoft.com/office/drawing/2014/main" id="{FF0CDA10-0CBA-A44E-814C-3CCF22E8ACCC}"/>
              </a:ext>
            </a:extLst>
          </p:cNvPr>
          <p:cNvPicPr>
            <a:picLocks noChangeAspect="1"/>
          </p:cNvPicPr>
          <p:nvPr/>
        </p:nvPicPr>
        <p:blipFill>
          <a:blip r:embed="rId4"/>
          <a:stretch>
            <a:fillRect/>
          </a:stretch>
        </p:blipFill>
        <p:spPr>
          <a:xfrm>
            <a:off x="10448336" y="4239881"/>
            <a:ext cx="1172573" cy="1245211"/>
          </a:xfrm>
          <a:prstGeom prst="rect">
            <a:avLst/>
          </a:prstGeom>
          <a:ln w="19050">
            <a:solidFill>
              <a:schemeClr val="tx1"/>
            </a:solidFill>
          </a:ln>
        </p:spPr>
      </p:pic>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sp>
        <p:nvSpPr>
          <p:cNvPr id="16" name="TextBox 15">
            <a:extLst>
              <a:ext uri="{FF2B5EF4-FFF2-40B4-BE49-F238E27FC236}">
                <a16:creationId xmlns:a16="http://schemas.microsoft.com/office/drawing/2014/main" id="{688C3858-F26B-3841-962E-51C015414CA9}"/>
              </a:ext>
            </a:extLst>
          </p:cNvPr>
          <p:cNvSpPr txBox="1"/>
          <p:nvPr/>
        </p:nvSpPr>
        <p:spPr>
          <a:xfrm>
            <a:off x="11740055" y="-10510"/>
            <a:ext cx="451945" cy="369332"/>
          </a:xfrm>
          <a:prstGeom prst="rect">
            <a:avLst/>
          </a:prstGeom>
          <a:noFill/>
        </p:spPr>
        <p:txBody>
          <a:bodyPr wrap="square" rtlCol="0">
            <a:spAutoFit/>
          </a:bodyPr>
          <a:lstStyle/>
          <a:p>
            <a:r>
              <a:rPr lang="en-US" dirty="0"/>
              <a:t>20</a:t>
            </a:r>
          </a:p>
        </p:txBody>
      </p:sp>
      <p:graphicFrame>
        <p:nvGraphicFramePr>
          <p:cNvPr id="18" name="Diagram 17">
            <a:extLst>
              <a:ext uri="{FF2B5EF4-FFF2-40B4-BE49-F238E27FC236}">
                <a16:creationId xmlns:a16="http://schemas.microsoft.com/office/drawing/2014/main" id="{3209733F-E447-EB4A-BE2F-0B8669A49758}"/>
              </a:ext>
            </a:extLst>
          </p:cNvPr>
          <p:cNvGraphicFramePr/>
          <p:nvPr>
            <p:extLst>
              <p:ext uri="{D42A27DB-BD31-4B8C-83A1-F6EECF244321}">
                <p14:modId xmlns:p14="http://schemas.microsoft.com/office/powerpoint/2010/main" val="2460042247"/>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a:extLst>
              <a:ext uri="{FF2B5EF4-FFF2-40B4-BE49-F238E27FC236}">
                <a16:creationId xmlns:a16="http://schemas.microsoft.com/office/drawing/2014/main" id="{D6D8124B-734D-1745-AFA6-DEDDA1C91480}"/>
              </a:ext>
            </a:extLst>
          </p:cNvPr>
          <p:cNvGrpSpPr/>
          <p:nvPr/>
        </p:nvGrpSpPr>
        <p:grpSpPr>
          <a:xfrm rot="11719015" flipV="1">
            <a:off x="1848918" y="4468569"/>
            <a:ext cx="1844212" cy="1073715"/>
            <a:chOff x="4795035" y="2732366"/>
            <a:chExt cx="1876819" cy="1069979"/>
          </a:xfrm>
        </p:grpSpPr>
        <p:sp>
          <p:nvSpPr>
            <p:cNvPr id="11" name="Arc 10">
              <a:extLst>
                <a:ext uri="{FF2B5EF4-FFF2-40B4-BE49-F238E27FC236}">
                  <a16:creationId xmlns:a16="http://schemas.microsoft.com/office/drawing/2014/main" id="{80AC7CB7-6065-6644-BB5D-1C1D310EE6ED}"/>
                </a:ext>
              </a:extLst>
            </p:cNvPr>
            <p:cNvSpPr/>
            <p:nvPr/>
          </p:nvSpPr>
          <p:spPr>
            <a:xfrm>
              <a:off x="4795035" y="2905763"/>
              <a:ext cx="1876819" cy="896582"/>
            </a:xfrm>
            <a:prstGeom prst="arc">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riangle 11">
              <a:extLst>
                <a:ext uri="{FF2B5EF4-FFF2-40B4-BE49-F238E27FC236}">
                  <a16:creationId xmlns:a16="http://schemas.microsoft.com/office/drawing/2014/main" id="{C4A8D763-4C50-4E4E-9E47-D8592D51A72F}"/>
                </a:ext>
              </a:extLst>
            </p:cNvPr>
            <p:cNvSpPr/>
            <p:nvPr/>
          </p:nvSpPr>
          <p:spPr>
            <a:xfrm rot="16648582">
              <a:off x="5539430" y="2830193"/>
              <a:ext cx="336007" cy="1403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C5FE559-116C-E849-8A46-ECFFB815B13D}"/>
              </a:ext>
            </a:extLst>
          </p:cNvPr>
          <p:cNvSpPr txBox="1"/>
          <p:nvPr/>
        </p:nvSpPr>
        <p:spPr>
          <a:xfrm>
            <a:off x="541958" y="4864408"/>
            <a:ext cx="1763053" cy="1200329"/>
          </a:xfrm>
          <a:prstGeom prst="rect">
            <a:avLst/>
          </a:prstGeom>
          <a:noFill/>
        </p:spPr>
        <p:txBody>
          <a:bodyPr wrap="square" rtlCol="0">
            <a:spAutoFit/>
          </a:bodyPr>
          <a:lstStyle/>
          <a:p>
            <a:pPr algn="ctr"/>
            <a:r>
              <a:rPr lang="en-US" dirty="0"/>
              <a:t>Water parcels that end up inside the eddy in 32 days</a:t>
            </a:r>
          </a:p>
        </p:txBody>
      </p:sp>
    </p:spTree>
    <p:extLst>
      <p:ext uri="{BB962C8B-B14F-4D97-AF65-F5344CB8AC3E}">
        <p14:creationId xmlns:p14="http://schemas.microsoft.com/office/powerpoint/2010/main" val="3783713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7EC9-FD0D-EE40-A051-8E0D3420D1B7}"/>
              </a:ext>
            </a:extLst>
          </p:cNvPr>
          <p:cNvSpPr>
            <a:spLocks noGrp="1"/>
          </p:cNvSpPr>
          <p:nvPr>
            <p:ph type="title"/>
          </p:nvPr>
        </p:nvSpPr>
        <p:spPr>
          <a:xfrm>
            <a:off x="195648" y="-10510"/>
            <a:ext cx="10515600" cy="1325563"/>
          </a:xfrm>
        </p:spPr>
        <p:txBody>
          <a:bodyPr/>
          <a:lstStyle/>
          <a:p>
            <a:r>
              <a:rPr lang="en-US" dirty="0"/>
              <a:t>Eddy Categorization</a:t>
            </a:r>
          </a:p>
        </p:txBody>
      </p:sp>
      <p:sp>
        <p:nvSpPr>
          <p:cNvPr id="3" name="Content Placeholder 2">
            <a:extLst>
              <a:ext uri="{FF2B5EF4-FFF2-40B4-BE49-F238E27FC236}">
                <a16:creationId xmlns:a16="http://schemas.microsoft.com/office/drawing/2014/main" id="{69924D8B-24B6-F244-A3AB-82278C8CCD87}"/>
              </a:ext>
            </a:extLst>
          </p:cNvPr>
          <p:cNvSpPr>
            <a:spLocks noGrp="1"/>
          </p:cNvSpPr>
          <p:nvPr>
            <p:ph idx="1"/>
          </p:nvPr>
        </p:nvSpPr>
        <p:spPr>
          <a:xfrm>
            <a:off x="838200" y="1315053"/>
            <a:ext cx="5257800" cy="1188808"/>
          </a:xfrm>
        </p:spPr>
        <p:txBody>
          <a:bodyPr>
            <a:normAutofit lnSpcReduction="10000"/>
          </a:bodyPr>
          <a:lstStyle/>
          <a:p>
            <a:pPr marL="0" indent="0">
              <a:buNone/>
            </a:pPr>
            <a:r>
              <a:rPr lang="en-US" dirty="0"/>
              <a:t>1. Leaky</a:t>
            </a:r>
          </a:p>
          <a:p>
            <a:pPr lvl="1"/>
            <a:r>
              <a:rPr lang="en-US" dirty="0"/>
              <a:t>Eddy was detected from satellite SLA, but has no coherent structure</a:t>
            </a:r>
          </a:p>
        </p:txBody>
      </p:sp>
      <p:graphicFrame>
        <p:nvGraphicFramePr>
          <p:cNvPr id="4" name="Diagram 3">
            <a:extLst>
              <a:ext uri="{FF2B5EF4-FFF2-40B4-BE49-F238E27FC236}">
                <a16:creationId xmlns:a16="http://schemas.microsoft.com/office/drawing/2014/main" id="{543C3562-0E1D-4347-B4A1-81394AA605F8}"/>
              </a:ext>
            </a:extLst>
          </p:cNvPr>
          <p:cNvGraphicFramePr/>
          <p:nvPr>
            <p:extLst>
              <p:ext uri="{D42A27DB-BD31-4B8C-83A1-F6EECF244321}">
                <p14:modId xmlns:p14="http://schemas.microsoft.com/office/powerpoint/2010/main" val="847218309"/>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E8F441D8-59FB-1043-A924-4D92E11ECCBC}"/>
              </a:ext>
            </a:extLst>
          </p:cNvPr>
          <p:cNvSpPr txBox="1">
            <a:spLocks/>
          </p:cNvSpPr>
          <p:nvPr/>
        </p:nvSpPr>
        <p:spPr>
          <a:xfrm>
            <a:off x="838200" y="2640616"/>
            <a:ext cx="55047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2. Coherent</a:t>
            </a:r>
          </a:p>
          <a:p>
            <a:pPr lvl="1"/>
            <a:r>
              <a:rPr lang="en-US" dirty="0"/>
              <a:t>Coherent structure was detected in LAVD field, but eddy was not detected from satellite SLA </a:t>
            </a:r>
          </a:p>
        </p:txBody>
      </p:sp>
      <p:pic>
        <p:nvPicPr>
          <p:cNvPr id="10" name="Picture 9">
            <a:extLst>
              <a:ext uri="{FF2B5EF4-FFF2-40B4-BE49-F238E27FC236}">
                <a16:creationId xmlns:a16="http://schemas.microsoft.com/office/drawing/2014/main" id="{7400CDB1-BEDD-8046-A78A-693BA71E6558}"/>
              </a:ext>
            </a:extLst>
          </p:cNvPr>
          <p:cNvPicPr>
            <a:picLocks noChangeAspect="1"/>
          </p:cNvPicPr>
          <p:nvPr/>
        </p:nvPicPr>
        <p:blipFill rotWithShape="1">
          <a:blip r:embed="rId8"/>
          <a:srcRect l="4868" t="6062" r="4868"/>
          <a:stretch/>
        </p:blipFill>
        <p:spPr>
          <a:xfrm>
            <a:off x="7234933" y="1187666"/>
            <a:ext cx="1239416" cy="1316195"/>
          </a:xfrm>
          <a:prstGeom prst="rect">
            <a:avLst/>
          </a:prstGeom>
          <a:ln w="19050">
            <a:solidFill>
              <a:schemeClr val="tx1"/>
            </a:solidFill>
          </a:ln>
        </p:spPr>
      </p:pic>
      <p:pic>
        <p:nvPicPr>
          <p:cNvPr id="11" name="Picture 10">
            <a:extLst>
              <a:ext uri="{FF2B5EF4-FFF2-40B4-BE49-F238E27FC236}">
                <a16:creationId xmlns:a16="http://schemas.microsoft.com/office/drawing/2014/main" id="{0CF9343C-4F45-3D4F-A5BD-25C3159AF403}"/>
              </a:ext>
            </a:extLst>
          </p:cNvPr>
          <p:cNvPicPr>
            <a:picLocks noChangeAspect="1"/>
          </p:cNvPicPr>
          <p:nvPr/>
        </p:nvPicPr>
        <p:blipFill>
          <a:blip r:embed="rId9"/>
          <a:stretch>
            <a:fillRect/>
          </a:stretch>
        </p:blipFill>
        <p:spPr>
          <a:xfrm>
            <a:off x="8960152" y="1187666"/>
            <a:ext cx="1239416" cy="1316195"/>
          </a:xfrm>
          <a:prstGeom prst="rect">
            <a:avLst/>
          </a:prstGeom>
          <a:ln w="19050">
            <a:solidFill>
              <a:schemeClr val="tx1"/>
            </a:solidFill>
          </a:ln>
        </p:spPr>
      </p:pic>
      <p:sp>
        <p:nvSpPr>
          <p:cNvPr id="12" name="TextBox 11">
            <a:extLst>
              <a:ext uri="{FF2B5EF4-FFF2-40B4-BE49-F238E27FC236}">
                <a16:creationId xmlns:a16="http://schemas.microsoft.com/office/drawing/2014/main" id="{EB15A39A-1E71-7843-AAB5-19EFB57A2244}"/>
              </a:ext>
            </a:extLst>
          </p:cNvPr>
          <p:cNvSpPr txBox="1"/>
          <p:nvPr/>
        </p:nvSpPr>
        <p:spPr>
          <a:xfrm>
            <a:off x="7133197" y="726001"/>
            <a:ext cx="1376043" cy="461665"/>
          </a:xfrm>
          <a:prstGeom prst="rect">
            <a:avLst/>
          </a:prstGeom>
          <a:noFill/>
        </p:spPr>
        <p:txBody>
          <a:bodyPr wrap="square" rtlCol="0">
            <a:spAutoFit/>
          </a:bodyPr>
          <a:lstStyle/>
          <a:p>
            <a:pPr algn="ctr"/>
            <a:r>
              <a:rPr lang="en-US" sz="2400" dirty="0"/>
              <a:t>SLA</a:t>
            </a:r>
          </a:p>
        </p:txBody>
      </p:sp>
      <p:sp>
        <p:nvSpPr>
          <p:cNvPr id="13" name="TextBox 12">
            <a:extLst>
              <a:ext uri="{FF2B5EF4-FFF2-40B4-BE49-F238E27FC236}">
                <a16:creationId xmlns:a16="http://schemas.microsoft.com/office/drawing/2014/main" id="{D84942F9-175C-0647-BD74-D2296702F488}"/>
              </a:ext>
            </a:extLst>
          </p:cNvPr>
          <p:cNvSpPr txBox="1"/>
          <p:nvPr/>
        </p:nvSpPr>
        <p:spPr>
          <a:xfrm>
            <a:off x="8922222" y="726001"/>
            <a:ext cx="1376043" cy="461665"/>
          </a:xfrm>
          <a:prstGeom prst="rect">
            <a:avLst/>
          </a:prstGeom>
          <a:noFill/>
        </p:spPr>
        <p:txBody>
          <a:bodyPr wrap="square" rtlCol="0">
            <a:spAutoFit/>
          </a:bodyPr>
          <a:lstStyle/>
          <a:p>
            <a:pPr algn="ctr"/>
            <a:r>
              <a:rPr lang="en-US" sz="2400" dirty="0"/>
              <a:t>LAVD</a:t>
            </a:r>
          </a:p>
        </p:txBody>
      </p:sp>
      <p:pic>
        <p:nvPicPr>
          <p:cNvPr id="19" name="Picture 18">
            <a:extLst>
              <a:ext uri="{FF2B5EF4-FFF2-40B4-BE49-F238E27FC236}">
                <a16:creationId xmlns:a16="http://schemas.microsoft.com/office/drawing/2014/main" id="{563136A9-3FEC-D448-BD85-15A40A2ADA55}"/>
              </a:ext>
            </a:extLst>
          </p:cNvPr>
          <p:cNvPicPr>
            <a:picLocks noChangeAspect="1"/>
          </p:cNvPicPr>
          <p:nvPr/>
        </p:nvPicPr>
        <p:blipFill rotWithShape="1">
          <a:blip r:embed="rId10"/>
          <a:srcRect t="8073" b="-3016"/>
          <a:stretch/>
        </p:blipFill>
        <p:spPr>
          <a:xfrm>
            <a:off x="8958551" y="3047471"/>
            <a:ext cx="1241017" cy="1207565"/>
          </a:xfrm>
          <a:prstGeom prst="rect">
            <a:avLst/>
          </a:prstGeom>
          <a:ln w="19050">
            <a:solidFill>
              <a:schemeClr val="tx1"/>
            </a:solidFill>
          </a:ln>
        </p:spPr>
      </p:pic>
      <p:pic>
        <p:nvPicPr>
          <p:cNvPr id="23" name="Picture 22">
            <a:extLst>
              <a:ext uri="{FF2B5EF4-FFF2-40B4-BE49-F238E27FC236}">
                <a16:creationId xmlns:a16="http://schemas.microsoft.com/office/drawing/2014/main" id="{84F49691-D2E3-3C4A-8331-953F07CABCDE}"/>
              </a:ext>
            </a:extLst>
          </p:cNvPr>
          <p:cNvPicPr>
            <a:picLocks noChangeAspect="1"/>
          </p:cNvPicPr>
          <p:nvPr/>
        </p:nvPicPr>
        <p:blipFill rotWithShape="1">
          <a:blip r:embed="rId11"/>
          <a:srcRect l="13172" t="1931" r="18583" b="21427"/>
          <a:stretch/>
        </p:blipFill>
        <p:spPr>
          <a:xfrm>
            <a:off x="7234932" y="3009112"/>
            <a:ext cx="1239416" cy="1245924"/>
          </a:xfrm>
          <a:prstGeom prst="rect">
            <a:avLst/>
          </a:prstGeom>
          <a:ln w="19050">
            <a:solidFill>
              <a:schemeClr val="tx1"/>
            </a:solidFill>
          </a:ln>
        </p:spPr>
      </p:pic>
      <p:sp>
        <p:nvSpPr>
          <p:cNvPr id="16" name="TextBox 15">
            <a:extLst>
              <a:ext uri="{FF2B5EF4-FFF2-40B4-BE49-F238E27FC236}">
                <a16:creationId xmlns:a16="http://schemas.microsoft.com/office/drawing/2014/main" id="{EDDDB1C8-2006-934F-9249-C8068B75C403}"/>
              </a:ext>
            </a:extLst>
          </p:cNvPr>
          <p:cNvSpPr txBox="1"/>
          <p:nvPr/>
        </p:nvSpPr>
        <p:spPr>
          <a:xfrm>
            <a:off x="11740055" y="-10510"/>
            <a:ext cx="451945"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187056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Coherent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12" name="Picture 11">
            <a:extLst>
              <a:ext uri="{FF2B5EF4-FFF2-40B4-BE49-F238E27FC236}">
                <a16:creationId xmlns:a16="http://schemas.microsoft.com/office/drawing/2014/main" id="{BC2A831D-46D2-CC43-BEDC-057BD99E71F7}"/>
              </a:ext>
            </a:extLst>
          </p:cNvPr>
          <p:cNvPicPr>
            <a:picLocks noChangeAspect="1"/>
          </p:cNvPicPr>
          <p:nvPr/>
        </p:nvPicPr>
        <p:blipFill rotWithShape="1">
          <a:blip r:embed="rId2"/>
          <a:srcRect t="8073" b="-3016"/>
          <a:stretch/>
        </p:blipFill>
        <p:spPr>
          <a:xfrm>
            <a:off x="10414112" y="4255036"/>
            <a:ext cx="1241017" cy="1207565"/>
          </a:xfrm>
          <a:prstGeom prst="rect">
            <a:avLst/>
          </a:prstGeom>
          <a:ln w="19050">
            <a:solidFill>
              <a:schemeClr val="tx1"/>
            </a:solidFill>
          </a:ln>
        </p:spPr>
      </p:pic>
      <p:pic>
        <p:nvPicPr>
          <p:cNvPr id="14" name="Picture 13">
            <a:extLst>
              <a:ext uri="{FF2B5EF4-FFF2-40B4-BE49-F238E27FC236}">
                <a16:creationId xmlns:a16="http://schemas.microsoft.com/office/drawing/2014/main" id="{AAFF24B5-D6D4-4F4C-92CD-FBA785D1EE62}"/>
              </a:ext>
            </a:extLst>
          </p:cNvPr>
          <p:cNvPicPr>
            <a:picLocks noChangeAspect="1"/>
          </p:cNvPicPr>
          <p:nvPr/>
        </p:nvPicPr>
        <p:blipFill rotWithShape="1">
          <a:blip r:embed="rId3"/>
          <a:srcRect l="13172" t="1931" r="18583" b="21427"/>
          <a:stretch/>
        </p:blipFill>
        <p:spPr>
          <a:xfrm>
            <a:off x="10338250" y="2261435"/>
            <a:ext cx="1239416" cy="1245924"/>
          </a:xfrm>
          <a:prstGeom prst="rect">
            <a:avLst/>
          </a:prstGeom>
          <a:ln w="19050">
            <a:solidFill>
              <a:schemeClr val="tx1"/>
            </a:solidFill>
          </a:ln>
        </p:spPr>
      </p:pic>
      <p:pic>
        <p:nvPicPr>
          <p:cNvPr id="8" name="Picture 7">
            <a:extLst>
              <a:ext uri="{FF2B5EF4-FFF2-40B4-BE49-F238E27FC236}">
                <a16:creationId xmlns:a16="http://schemas.microsoft.com/office/drawing/2014/main" id="{DCE964EF-9656-C144-9203-AC83DF43A0B5}"/>
              </a:ext>
            </a:extLst>
          </p:cNvPr>
          <p:cNvPicPr>
            <a:picLocks noChangeAspect="1"/>
          </p:cNvPicPr>
          <p:nvPr/>
        </p:nvPicPr>
        <p:blipFill>
          <a:blip r:embed="rId4"/>
          <a:stretch>
            <a:fillRect/>
          </a:stretch>
        </p:blipFill>
        <p:spPr>
          <a:xfrm>
            <a:off x="1945551" y="1375837"/>
            <a:ext cx="7830546" cy="5109991"/>
          </a:xfrm>
          <a:prstGeom prst="rect">
            <a:avLst/>
          </a:prstGeom>
        </p:spPr>
      </p:pic>
      <p:sp>
        <p:nvSpPr>
          <p:cNvPr id="9" name="TextBox 8">
            <a:extLst>
              <a:ext uri="{FF2B5EF4-FFF2-40B4-BE49-F238E27FC236}">
                <a16:creationId xmlns:a16="http://schemas.microsoft.com/office/drawing/2014/main" id="{A0ACCD93-E0A8-0A46-87D3-C8CE71901D5F}"/>
              </a:ext>
            </a:extLst>
          </p:cNvPr>
          <p:cNvSpPr txBox="1"/>
          <p:nvPr/>
        </p:nvSpPr>
        <p:spPr>
          <a:xfrm>
            <a:off x="11740055" y="-10510"/>
            <a:ext cx="451945" cy="369332"/>
          </a:xfrm>
          <a:prstGeom prst="rect">
            <a:avLst/>
          </a:prstGeom>
          <a:noFill/>
        </p:spPr>
        <p:txBody>
          <a:bodyPr wrap="square" rtlCol="0">
            <a:spAutoFit/>
          </a:bodyPr>
          <a:lstStyle/>
          <a:p>
            <a:r>
              <a:rPr lang="en-US" dirty="0"/>
              <a:t>22</a:t>
            </a:r>
          </a:p>
        </p:txBody>
      </p:sp>
      <p:graphicFrame>
        <p:nvGraphicFramePr>
          <p:cNvPr id="10" name="Diagram 9">
            <a:extLst>
              <a:ext uri="{FF2B5EF4-FFF2-40B4-BE49-F238E27FC236}">
                <a16:creationId xmlns:a16="http://schemas.microsoft.com/office/drawing/2014/main" id="{2268184B-8055-B749-B949-4D9BB3D43543}"/>
              </a:ext>
            </a:extLst>
          </p:cNvPr>
          <p:cNvGraphicFramePr/>
          <p:nvPr>
            <p:extLst>
              <p:ext uri="{D42A27DB-BD31-4B8C-83A1-F6EECF244321}">
                <p14:modId xmlns:p14="http://schemas.microsoft.com/office/powerpoint/2010/main" val="4170032865"/>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59446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C0C1FC6-3BA3-AE49-8247-54A7A80647E3}"/>
              </a:ext>
            </a:extLst>
          </p:cNvPr>
          <p:cNvPicPr>
            <a:picLocks noChangeAspect="1"/>
          </p:cNvPicPr>
          <p:nvPr/>
        </p:nvPicPr>
        <p:blipFill>
          <a:blip r:embed="rId2"/>
          <a:stretch>
            <a:fillRect/>
          </a:stretch>
        </p:blipFill>
        <p:spPr>
          <a:xfrm>
            <a:off x="1973932" y="1347630"/>
            <a:ext cx="7775682" cy="5180795"/>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Coherent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12" name="Picture 11">
            <a:extLst>
              <a:ext uri="{FF2B5EF4-FFF2-40B4-BE49-F238E27FC236}">
                <a16:creationId xmlns:a16="http://schemas.microsoft.com/office/drawing/2014/main" id="{BC2A831D-46D2-CC43-BEDC-057BD99E71F7}"/>
              </a:ext>
            </a:extLst>
          </p:cNvPr>
          <p:cNvPicPr>
            <a:picLocks noChangeAspect="1"/>
          </p:cNvPicPr>
          <p:nvPr/>
        </p:nvPicPr>
        <p:blipFill rotWithShape="1">
          <a:blip r:embed="rId3"/>
          <a:srcRect t="8073" b="-3016"/>
          <a:stretch/>
        </p:blipFill>
        <p:spPr>
          <a:xfrm>
            <a:off x="10414112" y="4255036"/>
            <a:ext cx="1241017" cy="1207565"/>
          </a:xfrm>
          <a:prstGeom prst="rect">
            <a:avLst/>
          </a:prstGeom>
          <a:ln w="19050">
            <a:solidFill>
              <a:schemeClr val="tx1"/>
            </a:solidFill>
          </a:ln>
        </p:spPr>
      </p:pic>
      <p:pic>
        <p:nvPicPr>
          <p:cNvPr id="14" name="Picture 13">
            <a:extLst>
              <a:ext uri="{FF2B5EF4-FFF2-40B4-BE49-F238E27FC236}">
                <a16:creationId xmlns:a16="http://schemas.microsoft.com/office/drawing/2014/main" id="{AAFF24B5-D6D4-4F4C-92CD-FBA785D1EE62}"/>
              </a:ext>
            </a:extLst>
          </p:cNvPr>
          <p:cNvPicPr>
            <a:picLocks noChangeAspect="1"/>
          </p:cNvPicPr>
          <p:nvPr/>
        </p:nvPicPr>
        <p:blipFill rotWithShape="1">
          <a:blip r:embed="rId4"/>
          <a:srcRect l="13172" t="1931" r="18583" b="21427"/>
          <a:stretch/>
        </p:blipFill>
        <p:spPr>
          <a:xfrm>
            <a:off x="10338250" y="2261435"/>
            <a:ext cx="1239416" cy="1245924"/>
          </a:xfrm>
          <a:prstGeom prst="rect">
            <a:avLst/>
          </a:prstGeom>
          <a:ln w="19050">
            <a:solidFill>
              <a:schemeClr val="tx1"/>
            </a:solidFill>
          </a:ln>
        </p:spPr>
      </p:pic>
      <p:sp>
        <p:nvSpPr>
          <p:cNvPr id="28" name="TextBox 27">
            <a:extLst>
              <a:ext uri="{FF2B5EF4-FFF2-40B4-BE49-F238E27FC236}">
                <a16:creationId xmlns:a16="http://schemas.microsoft.com/office/drawing/2014/main" id="{49FE2FD4-E986-5441-AB85-B08C9E5646A8}"/>
              </a:ext>
            </a:extLst>
          </p:cNvPr>
          <p:cNvSpPr txBox="1"/>
          <p:nvPr/>
        </p:nvSpPr>
        <p:spPr>
          <a:xfrm>
            <a:off x="11740055" y="-10510"/>
            <a:ext cx="451945" cy="369332"/>
          </a:xfrm>
          <a:prstGeom prst="rect">
            <a:avLst/>
          </a:prstGeom>
          <a:noFill/>
        </p:spPr>
        <p:txBody>
          <a:bodyPr wrap="square" rtlCol="0">
            <a:spAutoFit/>
          </a:bodyPr>
          <a:lstStyle/>
          <a:p>
            <a:r>
              <a:rPr lang="en-US" dirty="0"/>
              <a:t>23</a:t>
            </a:r>
          </a:p>
        </p:txBody>
      </p:sp>
      <p:graphicFrame>
        <p:nvGraphicFramePr>
          <p:cNvPr id="29" name="Diagram 28">
            <a:extLst>
              <a:ext uri="{FF2B5EF4-FFF2-40B4-BE49-F238E27FC236}">
                <a16:creationId xmlns:a16="http://schemas.microsoft.com/office/drawing/2014/main" id="{17DE76CE-D108-8640-B8A6-D938D734C272}"/>
              </a:ext>
            </a:extLst>
          </p:cNvPr>
          <p:cNvGraphicFramePr/>
          <p:nvPr>
            <p:extLst>
              <p:ext uri="{D42A27DB-BD31-4B8C-83A1-F6EECF244321}">
                <p14:modId xmlns:p14="http://schemas.microsoft.com/office/powerpoint/2010/main" val="4250187721"/>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0684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8786C-AEB3-FC49-8E68-452CA77F37BE}"/>
              </a:ext>
            </a:extLst>
          </p:cNvPr>
          <p:cNvPicPr>
            <a:picLocks noChangeAspect="1"/>
          </p:cNvPicPr>
          <p:nvPr/>
        </p:nvPicPr>
        <p:blipFill>
          <a:blip r:embed="rId2"/>
          <a:stretch>
            <a:fillRect/>
          </a:stretch>
        </p:blipFill>
        <p:spPr>
          <a:xfrm>
            <a:off x="1829581" y="1363805"/>
            <a:ext cx="7802712" cy="5147996"/>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Coherent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12" name="Picture 11">
            <a:extLst>
              <a:ext uri="{FF2B5EF4-FFF2-40B4-BE49-F238E27FC236}">
                <a16:creationId xmlns:a16="http://schemas.microsoft.com/office/drawing/2014/main" id="{BC2A831D-46D2-CC43-BEDC-057BD99E71F7}"/>
              </a:ext>
            </a:extLst>
          </p:cNvPr>
          <p:cNvPicPr>
            <a:picLocks noChangeAspect="1"/>
          </p:cNvPicPr>
          <p:nvPr/>
        </p:nvPicPr>
        <p:blipFill rotWithShape="1">
          <a:blip r:embed="rId3"/>
          <a:srcRect t="8073" b="-3016"/>
          <a:stretch/>
        </p:blipFill>
        <p:spPr>
          <a:xfrm>
            <a:off x="10414112" y="4255036"/>
            <a:ext cx="1241017" cy="1207565"/>
          </a:xfrm>
          <a:prstGeom prst="rect">
            <a:avLst/>
          </a:prstGeom>
          <a:ln w="19050">
            <a:solidFill>
              <a:schemeClr val="tx1"/>
            </a:solidFill>
          </a:ln>
        </p:spPr>
      </p:pic>
      <p:pic>
        <p:nvPicPr>
          <p:cNvPr id="14" name="Picture 13">
            <a:extLst>
              <a:ext uri="{FF2B5EF4-FFF2-40B4-BE49-F238E27FC236}">
                <a16:creationId xmlns:a16="http://schemas.microsoft.com/office/drawing/2014/main" id="{AAFF24B5-D6D4-4F4C-92CD-FBA785D1EE62}"/>
              </a:ext>
            </a:extLst>
          </p:cNvPr>
          <p:cNvPicPr>
            <a:picLocks noChangeAspect="1"/>
          </p:cNvPicPr>
          <p:nvPr/>
        </p:nvPicPr>
        <p:blipFill rotWithShape="1">
          <a:blip r:embed="rId4"/>
          <a:srcRect l="13172" t="1931" r="18583" b="21427"/>
          <a:stretch/>
        </p:blipFill>
        <p:spPr>
          <a:xfrm>
            <a:off x="10338250" y="2261435"/>
            <a:ext cx="1239416" cy="1245924"/>
          </a:xfrm>
          <a:prstGeom prst="rect">
            <a:avLst/>
          </a:prstGeom>
          <a:ln w="19050">
            <a:solidFill>
              <a:schemeClr val="tx1"/>
            </a:solidFill>
          </a:ln>
        </p:spPr>
      </p:pic>
      <p:sp>
        <p:nvSpPr>
          <p:cNvPr id="10" name="TextBox 9">
            <a:extLst>
              <a:ext uri="{FF2B5EF4-FFF2-40B4-BE49-F238E27FC236}">
                <a16:creationId xmlns:a16="http://schemas.microsoft.com/office/drawing/2014/main" id="{7FF5F7FB-84AB-F744-BEF2-F04F7DC6AD30}"/>
              </a:ext>
            </a:extLst>
          </p:cNvPr>
          <p:cNvSpPr txBox="1"/>
          <p:nvPr/>
        </p:nvSpPr>
        <p:spPr>
          <a:xfrm>
            <a:off x="11740055" y="-10510"/>
            <a:ext cx="451945" cy="369332"/>
          </a:xfrm>
          <a:prstGeom prst="rect">
            <a:avLst/>
          </a:prstGeom>
          <a:noFill/>
        </p:spPr>
        <p:txBody>
          <a:bodyPr wrap="square" rtlCol="0">
            <a:spAutoFit/>
          </a:bodyPr>
          <a:lstStyle/>
          <a:p>
            <a:r>
              <a:rPr lang="en-US" dirty="0"/>
              <a:t>24</a:t>
            </a:r>
          </a:p>
        </p:txBody>
      </p:sp>
      <p:graphicFrame>
        <p:nvGraphicFramePr>
          <p:cNvPr id="11" name="Diagram 10">
            <a:extLst>
              <a:ext uri="{FF2B5EF4-FFF2-40B4-BE49-F238E27FC236}">
                <a16:creationId xmlns:a16="http://schemas.microsoft.com/office/drawing/2014/main" id="{4DD5AC46-C1F9-3947-91FE-425EE579DFA0}"/>
              </a:ext>
            </a:extLst>
          </p:cNvPr>
          <p:cNvGraphicFramePr/>
          <p:nvPr>
            <p:extLst>
              <p:ext uri="{D42A27DB-BD31-4B8C-83A1-F6EECF244321}">
                <p14:modId xmlns:p14="http://schemas.microsoft.com/office/powerpoint/2010/main" val="4215258618"/>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9632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07D6BC-4F24-214C-90BE-197389CF3AE9}"/>
              </a:ext>
            </a:extLst>
          </p:cNvPr>
          <p:cNvPicPr>
            <a:picLocks noChangeAspect="1"/>
          </p:cNvPicPr>
          <p:nvPr/>
        </p:nvPicPr>
        <p:blipFill>
          <a:blip r:embed="rId2"/>
          <a:stretch>
            <a:fillRect/>
          </a:stretch>
        </p:blipFill>
        <p:spPr>
          <a:xfrm>
            <a:off x="1908853" y="1351773"/>
            <a:ext cx="7735471" cy="5147996"/>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Coherent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12" name="Picture 11">
            <a:extLst>
              <a:ext uri="{FF2B5EF4-FFF2-40B4-BE49-F238E27FC236}">
                <a16:creationId xmlns:a16="http://schemas.microsoft.com/office/drawing/2014/main" id="{BC2A831D-46D2-CC43-BEDC-057BD99E71F7}"/>
              </a:ext>
            </a:extLst>
          </p:cNvPr>
          <p:cNvPicPr>
            <a:picLocks noChangeAspect="1"/>
          </p:cNvPicPr>
          <p:nvPr/>
        </p:nvPicPr>
        <p:blipFill rotWithShape="1">
          <a:blip r:embed="rId3"/>
          <a:srcRect t="8073" b="-3016"/>
          <a:stretch/>
        </p:blipFill>
        <p:spPr>
          <a:xfrm>
            <a:off x="10414112" y="4255036"/>
            <a:ext cx="1241017" cy="1207565"/>
          </a:xfrm>
          <a:prstGeom prst="rect">
            <a:avLst/>
          </a:prstGeom>
          <a:ln w="19050">
            <a:solidFill>
              <a:schemeClr val="tx1"/>
            </a:solidFill>
          </a:ln>
        </p:spPr>
      </p:pic>
      <p:pic>
        <p:nvPicPr>
          <p:cNvPr id="14" name="Picture 13">
            <a:extLst>
              <a:ext uri="{FF2B5EF4-FFF2-40B4-BE49-F238E27FC236}">
                <a16:creationId xmlns:a16="http://schemas.microsoft.com/office/drawing/2014/main" id="{AAFF24B5-D6D4-4F4C-92CD-FBA785D1EE62}"/>
              </a:ext>
            </a:extLst>
          </p:cNvPr>
          <p:cNvPicPr>
            <a:picLocks noChangeAspect="1"/>
          </p:cNvPicPr>
          <p:nvPr/>
        </p:nvPicPr>
        <p:blipFill rotWithShape="1">
          <a:blip r:embed="rId4"/>
          <a:srcRect l="13172" t="1931" r="18583" b="21427"/>
          <a:stretch/>
        </p:blipFill>
        <p:spPr>
          <a:xfrm>
            <a:off x="10338250" y="2261435"/>
            <a:ext cx="1239416" cy="1245924"/>
          </a:xfrm>
          <a:prstGeom prst="rect">
            <a:avLst/>
          </a:prstGeom>
          <a:ln w="19050">
            <a:solidFill>
              <a:schemeClr val="tx1"/>
            </a:solidFill>
          </a:ln>
        </p:spPr>
      </p:pic>
      <p:sp>
        <p:nvSpPr>
          <p:cNvPr id="8" name="TextBox 7">
            <a:extLst>
              <a:ext uri="{FF2B5EF4-FFF2-40B4-BE49-F238E27FC236}">
                <a16:creationId xmlns:a16="http://schemas.microsoft.com/office/drawing/2014/main" id="{65AF3880-8702-534F-A6EB-80132F5E2A63}"/>
              </a:ext>
            </a:extLst>
          </p:cNvPr>
          <p:cNvSpPr txBox="1"/>
          <p:nvPr/>
        </p:nvSpPr>
        <p:spPr>
          <a:xfrm>
            <a:off x="11740055" y="-10510"/>
            <a:ext cx="451945" cy="369332"/>
          </a:xfrm>
          <a:prstGeom prst="rect">
            <a:avLst/>
          </a:prstGeom>
          <a:noFill/>
        </p:spPr>
        <p:txBody>
          <a:bodyPr wrap="square" rtlCol="0">
            <a:spAutoFit/>
          </a:bodyPr>
          <a:lstStyle/>
          <a:p>
            <a:r>
              <a:rPr lang="en-US" dirty="0"/>
              <a:t>25</a:t>
            </a:r>
          </a:p>
        </p:txBody>
      </p:sp>
      <p:graphicFrame>
        <p:nvGraphicFramePr>
          <p:cNvPr id="9" name="Diagram 8">
            <a:extLst>
              <a:ext uri="{FF2B5EF4-FFF2-40B4-BE49-F238E27FC236}">
                <a16:creationId xmlns:a16="http://schemas.microsoft.com/office/drawing/2014/main" id="{5B7D47C0-6126-F142-886A-7F077642DD3E}"/>
              </a:ext>
            </a:extLst>
          </p:cNvPr>
          <p:cNvGraphicFramePr/>
          <p:nvPr>
            <p:extLst>
              <p:ext uri="{D42A27DB-BD31-4B8C-83A1-F6EECF244321}">
                <p14:modId xmlns:p14="http://schemas.microsoft.com/office/powerpoint/2010/main" val="3832412652"/>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9010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B5AE50-057E-1D4F-B363-33837DE17ED8}"/>
              </a:ext>
            </a:extLst>
          </p:cNvPr>
          <p:cNvPicPr>
            <a:picLocks noChangeAspect="1"/>
          </p:cNvPicPr>
          <p:nvPr/>
        </p:nvPicPr>
        <p:blipFill>
          <a:blip r:embed="rId2"/>
          <a:stretch>
            <a:fillRect/>
          </a:stretch>
        </p:blipFill>
        <p:spPr>
          <a:xfrm>
            <a:off x="1922897" y="1340042"/>
            <a:ext cx="7793744" cy="5147996"/>
          </a:xfrm>
          <a:prstGeom prst="rect">
            <a:avLst/>
          </a:prstGeom>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7" y="38242"/>
            <a:ext cx="10515600" cy="1325563"/>
          </a:xfrm>
        </p:spPr>
        <p:txBody>
          <a:bodyPr/>
          <a:lstStyle/>
          <a:p>
            <a:r>
              <a:rPr lang="en-US" dirty="0"/>
              <a:t>Coherent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12" name="Picture 11">
            <a:extLst>
              <a:ext uri="{FF2B5EF4-FFF2-40B4-BE49-F238E27FC236}">
                <a16:creationId xmlns:a16="http://schemas.microsoft.com/office/drawing/2014/main" id="{BC2A831D-46D2-CC43-BEDC-057BD99E71F7}"/>
              </a:ext>
            </a:extLst>
          </p:cNvPr>
          <p:cNvPicPr>
            <a:picLocks noChangeAspect="1"/>
          </p:cNvPicPr>
          <p:nvPr/>
        </p:nvPicPr>
        <p:blipFill rotWithShape="1">
          <a:blip r:embed="rId3"/>
          <a:srcRect t="8073" b="-3016"/>
          <a:stretch/>
        </p:blipFill>
        <p:spPr>
          <a:xfrm>
            <a:off x="10414112" y="4255036"/>
            <a:ext cx="1241017" cy="1207565"/>
          </a:xfrm>
          <a:prstGeom prst="rect">
            <a:avLst/>
          </a:prstGeom>
          <a:ln w="19050">
            <a:solidFill>
              <a:schemeClr val="tx1"/>
            </a:solidFill>
          </a:ln>
        </p:spPr>
      </p:pic>
      <p:pic>
        <p:nvPicPr>
          <p:cNvPr id="14" name="Picture 13">
            <a:extLst>
              <a:ext uri="{FF2B5EF4-FFF2-40B4-BE49-F238E27FC236}">
                <a16:creationId xmlns:a16="http://schemas.microsoft.com/office/drawing/2014/main" id="{AAFF24B5-D6D4-4F4C-92CD-FBA785D1EE62}"/>
              </a:ext>
            </a:extLst>
          </p:cNvPr>
          <p:cNvPicPr>
            <a:picLocks noChangeAspect="1"/>
          </p:cNvPicPr>
          <p:nvPr/>
        </p:nvPicPr>
        <p:blipFill rotWithShape="1">
          <a:blip r:embed="rId4"/>
          <a:srcRect l="13172" t="1931" r="18583" b="21427"/>
          <a:stretch/>
        </p:blipFill>
        <p:spPr>
          <a:xfrm>
            <a:off x="10338250" y="2261435"/>
            <a:ext cx="1239416" cy="1245924"/>
          </a:xfrm>
          <a:prstGeom prst="rect">
            <a:avLst/>
          </a:prstGeom>
          <a:ln w="19050">
            <a:solidFill>
              <a:schemeClr val="tx1"/>
            </a:solidFill>
          </a:ln>
        </p:spPr>
      </p:pic>
      <p:sp>
        <p:nvSpPr>
          <p:cNvPr id="8" name="TextBox 7">
            <a:extLst>
              <a:ext uri="{FF2B5EF4-FFF2-40B4-BE49-F238E27FC236}">
                <a16:creationId xmlns:a16="http://schemas.microsoft.com/office/drawing/2014/main" id="{328DE7F9-59B8-BF40-A6EE-D16FA4BC2F5A}"/>
              </a:ext>
            </a:extLst>
          </p:cNvPr>
          <p:cNvSpPr txBox="1"/>
          <p:nvPr/>
        </p:nvSpPr>
        <p:spPr>
          <a:xfrm>
            <a:off x="11740055" y="-10510"/>
            <a:ext cx="451945" cy="369332"/>
          </a:xfrm>
          <a:prstGeom prst="rect">
            <a:avLst/>
          </a:prstGeom>
          <a:noFill/>
        </p:spPr>
        <p:txBody>
          <a:bodyPr wrap="square" rtlCol="0">
            <a:spAutoFit/>
          </a:bodyPr>
          <a:lstStyle/>
          <a:p>
            <a:r>
              <a:rPr lang="en-US" dirty="0"/>
              <a:t>26</a:t>
            </a:r>
          </a:p>
        </p:txBody>
      </p:sp>
      <p:graphicFrame>
        <p:nvGraphicFramePr>
          <p:cNvPr id="9" name="Diagram 8">
            <a:extLst>
              <a:ext uri="{FF2B5EF4-FFF2-40B4-BE49-F238E27FC236}">
                <a16:creationId xmlns:a16="http://schemas.microsoft.com/office/drawing/2014/main" id="{821AD8E8-B52C-F24D-9E1A-6FC304FAC70B}"/>
              </a:ext>
            </a:extLst>
          </p:cNvPr>
          <p:cNvGraphicFramePr/>
          <p:nvPr>
            <p:extLst>
              <p:ext uri="{D42A27DB-BD31-4B8C-83A1-F6EECF244321}">
                <p14:modId xmlns:p14="http://schemas.microsoft.com/office/powerpoint/2010/main" val="1449436128"/>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104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EFA892-011F-094D-813F-04EA47F213DB}"/>
              </a:ext>
            </a:extLst>
          </p:cNvPr>
          <p:cNvGrpSpPr/>
          <p:nvPr/>
        </p:nvGrpSpPr>
        <p:grpSpPr>
          <a:xfrm>
            <a:off x="0" y="1229721"/>
            <a:ext cx="6290310" cy="3476624"/>
            <a:chOff x="0" y="1468439"/>
            <a:chExt cx="6290310" cy="3476624"/>
          </a:xfrm>
        </p:grpSpPr>
        <p:pic>
          <p:nvPicPr>
            <p:cNvPr id="6" name="Picture 5">
              <a:extLst>
                <a:ext uri="{FF2B5EF4-FFF2-40B4-BE49-F238E27FC236}">
                  <a16:creationId xmlns:a16="http://schemas.microsoft.com/office/drawing/2014/main" id="{1F879DC6-9AB3-1B47-BD07-1D902F0B88D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690688"/>
              <a:ext cx="6290310" cy="3254375"/>
            </a:xfrm>
            <a:prstGeom prst="rect">
              <a:avLst/>
            </a:prstGeom>
          </p:spPr>
        </p:pic>
        <p:sp>
          <p:nvSpPr>
            <p:cNvPr id="9" name="TextBox 8">
              <a:extLst>
                <a:ext uri="{FF2B5EF4-FFF2-40B4-BE49-F238E27FC236}">
                  <a16:creationId xmlns:a16="http://schemas.microsoft.com/office/drawing/2014/main" id="{29ADC6DA-62AB-014C-BD2E-6C47B0E1EA13}"/>
                </a:ext>
              </a:extLst>
            </p:cNvPr>
            <p:cNvSpPr txBox="1"/>
            <p:nvPr/>
          </p:nvSpPr>
          <p:spPr>
            <a:xfrm>
              <a:off x="1105774" y="1468439"/>
              <a:ext cx="4393878" cy="369332"/>
            </a:xfrm>
            <a:prstGeom prst="rect">
              <a:avLst/>
            </a:prstGeom>
            <a:solidFill>
              <a:schemeClr val="bg1"/>
            </a:solidFill>
          </p:spPr>
          <p:txBody>
            <a:bodyPr wrap="square" rtlCol="0">
              <a:spAutoFit/>
            </a:bodyPr>
            <a:lstStyle/>
            <a:p>
              <a:r>
                <a:rPr lang="en-US" dirty="0"/>
                <a:t>Satellite Chlorophyll-a 2010–2020 Average</a:t>
              </a:r>
            </a:p>
          </p:txBody>
        </p:sp>
      </p:grpSp>
      <p:sp>
        <p:nvSpPr>
          <p:cNvPr id="16" name="Title 1">
            <a:extLst>
              <a:ext uri="{FF2B5EF4-FFF2-40B4-BE49-F238E27FC236}">
                <a16:creationId xmlns:a16="http://schemas.microsoft.com/office/drawing/2014/main" id="{6E81984D-94B6-BD41-AFD1-D4688E8F9773}"/>
              </a:ext>
            </a:extLst>
          </p:cNvPr>
          <p:cNvSpPr txBox="1">
            <a:spLocks/>
          </p:cNvSpPr>
          <p:nvPr/>
        </p:nvSpPr>
        <p:spPr>
          <a:xfrm>
            <a:off x="241852" y="-958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North Pacific Subtropical Gyre </a:t>
            </a:r>
            <a:r>
              <a:rPr lang="en-US" sz="3200" dirty="0"/>
              <a:t>(NPSG)</a:t>
            </a:r>
            <a:endParaRPr lang="en-US" dirty="0"/>
          </a:p>
        </p:txBody>
      </p:sp>
      <p:sp>
        <p:nvSpPr>
          <p:cNvPr id="18" name="Content Placeholder 2">
            <a:extLst>
              <a:ext uri="{FF2B5EF4-FFF2-40B4-BE49-F238E27FC236}">
                <a16:creationId xmlns:a16="http://schemas.microsoft.com/office/drawing/2014/main" id="{3DAF2FC9-E02F-DE40-BF27-9441CDA6508E}"/>
              </a:ext>
            </a:extLst>
          </p:cNvPr>
          <p:cNvSpPr txBox="1">
            <a:spLocks/>
          </p:cNvSpPr>
          <p:nvPr/>
        </p:nvSpPr>
        <p:spPr>
          <a:xfrm>
            <a:off x="300119" y="4706345"/>
            <a:ext cx="5690071" cy="16906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100" dirty="0"/>
              <a:t>Earth’s largest ecosystem</a:t>
            </a:r>
          </a:p>
          <a:p>
            <a:pPr>
              <a:lnSpc>
                <a:spcPct val="120000"/>
              </a:lnSpc>
            </a:pPr>
            <a:r>
              <a:rPr lang="en-US" sz="2100" dirty="0"/>
              <a:t>Known as a “biological desert” </a:t>
            </a:r>
          </a:p>
          <a:p>
            <a:pPr>
              <a:lnSpc>
                <a:spcPct val="120000"/>
              </a:lnSpc>
            </a:pPr>
            <a:r>
              <a:rPr lang="en-US" sz="2100" dirty="0"/>
              <a:t>Studies in the late 1980s found higher growth and production rates than thought possible </a:t>
            </a:r>
            <a:r>
              <a:rPr lang="en-US" sz="1600" dirty="0"/>
              <a:t>(e.g. Laws et al. 1987; </a:t>
            </a:r>
            <a:r>
              <a:rPr lang="en-US" sz="1600" dirty="0" err="1"/>
              <a:t>Marra</a:t>
            </a:r>
            <a:r>
              <a:rPr lang="en-US" sz="1600" dirty="0"/>
              <a:t> &amp; Heinemann 1987)</a:t>
            </a:r>
          </a:p>
        </p:txBody>
      </p:sp>
      <p:sp>
        <p:nvSpPr>
          <p:cNvPr id="19" name="TextBox 18">
            <a:extLst>
              <a:ext uri="{FF2B5EF4-FFF2-40B4-BE49-F238E27FC236}">
                <a16:creationId xmlns:a16="http://schemas.microsoft.com/office/drawing/2014/main" id="{F0D3C312-D1F8-6E47-9873-21ECABBF272E}"/>
              </a:ext>
            </a:extLst>
          </p:cNvPr>
          <p:cNvSpPr txBox="1"/>
          <p:nvPr/>
        </p:nvSpPr>
        <p:spPr>
          <a:xfrm>
            <a:off x="11897710" y="-10510"/>
            <a:ext cx="294290" cy="369332"/>
          </a:xfrm>
          <a:prstGeom prst="rect">
            <a:avLst/>
          </a:prstGeom>
          <a:noFill/>
        </p:spPr>
        <p:txBody>
          <a:bodyPr wrap="square" rtlCol="0">
            <a:spAutoFit/>
          </a:bodyPr>
          <a:lstStyle/>
          <a:p>
            <a:r>
              <a:rPr lang="en-US" dirty="0"/>
              <a:t>2</a:t>
            </a:r>
          </a:p>
        </p:txBody>
      </p:sp>
      <p:pic>
        <p:nvPicPr>
          <p:cNvPr id="8" name="Picture 7" descr="A picture containing green&#10;&#10;Description automatically generated">
            <a:extLst>
              <a:ext uri="{FF2B5EF4-FFF2-40B4-BE49-F238E27FC236}">
                <a16:creationId xmlns:a16="http://schemas.microsoft.com/office/drawing/2014/main" id="{B55B5803-D5F9-CE44-A6F5-8851C11F5AB7}"/>
              </a:ext>
            </a:extLst>
          </p:cNvPr>
          <p:cNvPicPr>
            <a:picLocks noChangeAspect="1"/>
          </p:cNvPicPr>
          <p:nvPr/>
        </p:nvPicPr>
        <p:blipFill rotWithShape="1">
          <a:blip r:embed="rId4"/>
          <a:srcRect b="26592"/>
          <a:stretch/>
        </p:blipFill>
        <p:spPr>
          <a:xfrm>
            <a:off x="3127514" y="1599053"/>
            <a:ext cx="2767467" cy="249924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aphicFrame>
        <p:nvGraphicFramePr>
          <p:cNvPr id="13" name="Diagram 12">
            <a:extLst>
              <a:ext uri="{FF2B5EF4-FFF2-40B4-BE49-F238E27FC236}">
                <a16:creationId xmlns:a16="http://schemas.microsoft.com/office/drawing/2014/main" id="{1136CB6E-2B87-C645-B022-4BE7ED5069B1}"/>
              </a:ext>
            </a:extLst>
          </p:cNvPr>
          <p:cNvGraphicFramePr/>
          <p:nvPr>
            <p:extLst>
              <p:ext uri="{D42A27DB-BD31-4B8C-83A1-F6EECF244321}">
                <p14:modId xmlns:p14="http://schemas.microsoft.com/office/powerpoint/2010/main" val="2822099955"/>
              </p:ext>
            </p:extLst>
          </p:nvPr>
        </p:nvGraphicFramePr>
        <p:xfrm>
          <a:off x="0" y="6563754"/>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6528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7EC9-FD0D-EE40-A051-8E0D3420D1B7}"/>
              </a:ext>
            </a:extLst>
          </p:cNvPr>
          <p:cNvSpPr>
            <a:spLocks noGrp="1"/>
          </p:cNvSpPr>
          <p:nvPr>
            <p:ph type="title"/>
          </p:nvPr>
        </p:nvSpPr>
        <p:spPr>
          <a:xfrm>
            <a:off x="195648" y="-10510"/>
            <a:ext cx="10515600" cy="1325563"/>
          </a:xfrm>
        </p:spPr>
        <p:txBody>
          <a:bodyPr/>
          <a:lstStyle/>
          <a:p>
            <a:r>
              <a:rPr lang="en-US" dirty="0"/>
              <a:t>Eddy Categorization</a:t>
            </a:r>
          </a:p>
        </p:txBody>
      </p:sp>
      <p:sp>
        <p:nvSpPr>
          <p:cNvPr id="3" name="Content Placeholder 2">
            <a:extLst>
              <a:ext uri="{FF2B5EF4-FFF2-40B4-BE49-F238E27FC236}">
                <a16:creationId xmlns:a16="http://schemas.microsoft.com/office/drawing/2014/main" id="{69924D8B-24B6-F244-A3AB-82278C8CCD87}"/>
              </a:ext>
            </a:extLst>
          </p:cNvPr>
          <p:cNvSpPr>
            <a:spLocks noGrp="1"/>
          </p:cNvSpPr>
          <p:nvPr>
            <p:ph idx="1"/>
          </p:nvPr>
        </p:nvSpPr>
        <p:spPr>
          <a:xfrm>
            <a:off x="838200" y="1315053"/>
            <a:ext cx="5257800" cy="1188808"/>
          </a:xfrm>
        </p:spPr>
        <p:txBody>
          <a:bodyPr>
            <a:normAutofit lnSpcReduction="10000"/>
          </a:bodyPr>
          <a:lstStyle/>
          <a:p>
            <a:pPr marL="0" indent="0">
              <a:buNone/>
            </a:pPr>
            <a:r>
              <a:rPr lang="en-US" dirty="0"/>
              <a:t>1. Leaky</a:t>
            </a:r>
          </a:p>
          <a:p>
            <a:pPr lvl="1"/>
            <a:r>
              <a:rPr lang="en-US" dirty="0"/>
              <a:t>Eddy was detected from satellite SLA, but has no coherent structure</a:t>
            </a:r>
          </a:p>
        </p:txBody>
      </p:sp>
      <p:graphicFrame>
        <p:nvGraphicFramePr>
          <p:cNvPr id="4" name="Diagram 3">
            <a:extLst>
              <a:ext uri="{FF2B5EF4-FFF2-40B4-BE49-F238E27FC236}">
                <a16:creationId xmlns:a16="http://schemas.microsoft.com/office/drawing/2014/main" id="{543C3562-0E1D-4347-B4A1-81394AA605F8}"/>
              </a:ext>
            </a:extLst>
          </p:cNvPr>
          <p:cNvGraphicFramePr/>
          <p:nvPr>
            <p:extLst>
              <p:ext uri="{D42A27DB-BD31-4B8C-83A1-F6EECF244321}">
                <p14:modId xmlns:p14="http://schemas.microsoft.com/office/powerpoint/2010/main" val="3556537716"/>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E8F441D8-59FB-1043-A924-4D92E11ECCBC}"/>
              </a:ext>
            </a:extLst>
          </p:cNvPr>
          <p:cNvSpPr txBox="1">
            <a:spLocks/>
          </p:cNvSpPr>
          <p:nvPr/>
        </p:nvSpPr>
        <p:spPr>
          <a:xfrm>
            <a:off x="838200" y="2640616"/>
            <a:ext cx="55047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2. Coherent</a:t>
            </a:r>
          </a:p>
          <a:p>
            <a:pPr lvl="1"/>
            <a:r>
              <a:rPr lang="en-US" dirty="0"/>
              <a:t>Coherent structure was detected in LAVD field, but eddy was not detected from satellite SLA </a:t>
            </a:r>
          </a:p>
        </p:txBody>
      </p:sp>
      <p:sp>
        <p:nvSpPr>
          <p:cNvPr id="9" name="Content Placeholder 2">
            <a:extLst>
              <a:ext uri="{FF2B5EF4-FFF2-40B4-BE49-F238E27FC236}">
                <a16:creationId xmlns:a16="http://schemas.microsoft.com/office/drawing/2014/main" id="{C5F7BC70-7CE2-3141-BE88-6006D556C402}"/>
              </a:ext>
            </a:extLst>
          </p:cNvPr>
          <p:cNvSpPr txBox="1">
            <a:spLocks/>
          </p:cNvSpPr>
          <p:nvPr/>
        </p:nvSpPr>
        <p:spPr>
          <a:xfrm>
            <a:off x="838200" y="4375499"/>
            <a:ext cx="56551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3. Overlapping</a:t>
            </a:r>
          </a:p>
          <a:p>
            <a:pPr lvl="1"/>
            <a:r>
              <a:rPr lang="en-US" dirty="0"/>
              <a:t>Eddy detected from satellite SLA and has a coherent structure</a:t>
            </a:r>
          </a:p>
          <a:p>
            <a:pPr lvl="1"/>
            <a:r>
              <a:rPr lang="en-US" dirty="0"/>
              <a:t>The coherent boundaries are typically nested inside of the SLA boundaries</a:t>
            </a:r>
          </a:p>
        </p:txBody>
      </p:sp>
      <p:pic>
        <p:nvPicPr>
          <p:cNvPr id="10" name="Picture 9">
            <a:extLst>
              <a:ext uri="{FF2B5EF4-FFF2-40B4-BE49-F238E27FC236}">
                <a16:creationId xmlns:a16="http://schemas.microsoft.com/office/drawing/2014/main" id="{7400CDB1-BEDD-8046-A78A-693BA71E6558}"/>
              </a:ext>
            </a:extLst>
          </p:cNvPr>
          <p:cNvPicPr>
            <a:picLocks noChangeAspect="1"/>
          </p:cNvPicPr>
          <p:nvPr/>
        </p:nvPicPr>
        <p:blipFill rotWithShape="1">
          <a:blip r:embed="rId8"/>
          <a:srcRect l="4868" t="6062" r="4868"/>
          <a:stretch/>
        </p:blipFill>
        <p:spPr>
          <a:xfrm>
            <a:off x="7234933" y="1187666"/>
            <a:ext cx="1239416" cy="1316195"/>
          </a:xfrm>
          <a:prstGeom prst="rect">
            <a:avLst/>
          </a:prstGeom>
          <a:ln w="19050">
            <a:solidFill>
              <a:schemeClr val="tx1"/>
            </a:solidFill>
          </a:ln>
        </p:spPr>
      </p:pic>
      <p:pic>
        <p:nvPicPr>
          <p:cNvPr id="11" name="Picture 10">
            <a:extLst>
              <a:ext uri="{FF2B5EF4-FFF2-40B4-BE49-F238E27FC236}">
                <a16:creationId xmlns:a16="http://schemas.microsoft.com/office/drawing/2014/main" id="{0CF9343C-4F45-3D4F-A5BD-25C3159AF403}"/>
              </a:ext>
            </a:extLst>
          </p:cNvPr>
          <p:cNvPicPr>
            <a:picLocks noChangeAspect="1"/>
          </p:cNvPicPr>
          <p:nvPr/>
        </p:nvPicPr>
        <p:blipFill>
          <a:blip r:embed="rId9"/>
          <a:stretch>
            <a:fillRect/>
          </a:stretch>
        </p:blipFill>
        <p:spPr>
          <a:xfrm>
            <a:off x="8960152" y="1187666"/>
            <a:ext cx="1239416" cy="1316195"/>
          </a:xfrm>
          <a:prstGeom prst="rect">
            <a:avLst/>
          </a:prstGeom>
          <a:ln w="19050">
            <a:solidFill>
              <a:schemeClr val="tx1"/>
            </a:solidFill>
          </a:ln>
        </p:spPr>
      </p:pic>
      <p:sp>
        <p:nvSpPr>
          <p:cNvPr id="12" name="TextBox 11">
            <a:extLst>
              <a:ext uri="{FF2B5EF4-FFF2-40B4-BE49-F238E27FC236}">
                <a16:creationId xmlns:a16="http://schemas.microsoft.com/office/drawing/2014/main" id="{EB15A39A-1E71-7843-AAB5-19EFB57A2244}"/>
              </a:ext>
            </a:extLst>
          </p:cNvPr>
          <p:cNvSpPr txBox="1"/>
          <p:nvPr/>
        </p:nvSpPr>
        <p:spPr>
          <a:xfrm>
            <a:off x="7133197" y="726001"/>
            <a:ext cx="1376043" cy="461665"/>
          </a:xfrm>
          <a:prstGeom prst="rect">
            <a:avLst/>
          </a:prstGeom>
          <a:noFill/>
        </p:spPr>
        <p:txBody>
          <a:bodyPr wrap="square" rtlCol="0">
            <a:spAutoFit/>
          </a:bodyPr>
          <a:lstStyle/>
          <a:p>
            <a:pPr algn="ctr"/>
            <a:r>
              <a:rPr lang="en-US" sz="2400" dirty="0"/>
              <a:t>SLA</a:t>
            </a:r>
          </a:p>
        </p:txBody>
      </p:sp>
      <p:sp>
        <p:nvSpPr>
          <p:cNvPr id="13" name="TextBox 12">
            <a:extLst>
              <a:ext uri="{FF2B5EF4-FFF2-40B4-BE49-F238E27FC236}">
                <a16:creationId xmlns:a16="http://schemas.microsoft.com/office/drawing/2014/main" id="{D84942F9-175C-0647-BD74-D2296702F488}"/>
              </a:ext>
            </a:extLst>
          </p:cNvPr>
          <p:cNvSpPr txBox="1"/>
          <p:nvPr/>
        </p:nvSpPr>
        <p:spPr>
          <a:xfrm>
            <a:off x="8922222" y="726001"/>
            <a:ext cx="1376043" cy="461665"/>
          </a:xfrm>
          <a:prstGeom prst="rect">
            <a:avLst/>
          </a:prstGeom>
          <a:noFill/>
        </p:spPr>
        <p:txBody>
          <a:bodyPr wrap="square" rtlCol="0">
            <a:spAutoFit/>
          </a:bodyPr>
          <a:lstStyle/>
          <a:p>
            <a:pPr algn="ctr"/>
            <a:r>
              <a:rPr lang="en-US" sz="2400" dirty="0"/>
              <a:t>LAVD</a:t>
            </a:r>
          </a:p>
        </p:txBody>
      </p:sp>
      <p:pic>
        <p:nvPicPr>
          <p:cNvPr id="15" name="Picture 14">
            <a:extLst>
              <a:ext uri="{FF2B5EF4-FFF2-40B4-BE49-F238E27FC236}">
                <a16:creationId xmlns:a16="http://schemas.microsoft.com/office/drawing/2014/main" id="{F80032F0-FAF2-3E4F-96F4-4079E7B11254}"/>
              </a:ext>
            </a:extLst>
          </p:cNvPr>
          <p:cNvPicPr>
            <a:picLocks noChangeAspect="1"/>
          </p:cNvPicPr>
          <p:nvPr/>
        </p:nvPicPr>
        <p:blipFill rotWithShape="1">
          <a:blip r:embed="rId10"/>
          <a:srcRect b="6956"/>
          <a:stretch/>
        </p:blipFill>
        <p:spPr>
          <a:xfrm>
            <a:off x="8960152" y="4755522"/>
            <a:ext cx="1239416" cy="1245922"/>
          </a:xfrm>
          <a:prstGeom prst="rect">
            <a:avLst/>
          </a:prstGeom>
          <a:ln w="19050">
            <a:solidFill>
              <a:schemeClr val="tx1"/>
            </a:solidFill>
          </a:ln>
        </p:spPr>
      </p:pic>
      <p:pic>
        <p:nvPicPr>
          <p:cNvPr id="17" name="Picture 16">
            <a:extLst>
              <a:ext uri="{FF2B5EF4-FFF2-40B4-BE49-F238E27FC236}">
                <a16:creationId xmlns:a16="http://schemas.microsoft.com/office/drawing/2014/main" id="{B58A132A-4693-2D44-B39B-68084FE9DF1E}"/>
              </a:ext>
            </a:extLst>
          </p:cNvPr>
          <p:cNvPicPr>
            <a:picLocks noChangeAspect="1"/>
          </p:cNvPicPr>
          <p:nvPr/>
        </p:nvPicPr>
        <p:blipFill rotWithShape="1">
          <a:blip r:embed="rId11"/>
          <a:srcRect l="7184" r="7973" b="9068"/>
          <a:stretch/>
        </p:blipFill>
        <p:spPr>
          <a:xfrm>
            <a:off x="7234932" y="4755521"/>
            <a:ext cx="1239416" cy="1245923"/>
          </a:xfrm>
          <a:prstGeom prst="rect">
            <a:avLst/>
          </a:prstGeom>
          <a:ln w="19050">
            <a:solidFill>
              <a:schemeClr val="tx1"/>
            </a:solidFill>
          </a:ln>
        </p:spPr>
      </p:pic>
      <p:pic>
        <p:nvPicPr>
          <p:cNvPr id="19" name="Picture 18">
            <a:extLst>
              <a:ext uri="{FF2B5EF4-FFF2-40B4-BE49-F238E27FC236}">
                <a16:creationId xmlns:a16="http://schemas.microsoft.com/office/drawing/2014/main" id="{563136A9-3FEC-D448-BD85-15A40A2ADA55}"/>
              </a:ext>
            </a:extLst>
          </p:cNvPr>
          <p:cNvPicPr>
            <a:picLocks noChangeAspect="1"/>
          </p:cNvPicPr>
          <p:nvPr/>
        </p:nvPicPr>
        <p:blipFill rotWithShape="1">
          <a:blip r:embed="rId12"/>
          <a:srcRect t="8073" b="-3016"/>
          <a:stretch/>
        </p:blipFill>
        <p:spPr>
          <a:xfrm>
            <a:off x="8958551" y="3047471"/>
            <a:ext cx="1241017" cy="1207565"/>
          </a:xfrm>
          <a:prstGeom prst="rect">
            <a:avLst/>
          </a:prstGeom>
          <a:ln w="19050">
            <a:solidFill>
              <a:schemeClr val="tx1"/>
            </a:solidFill>
          </a:ln>
        </p:spPr>
      </p:pic>
      <p:pic>
        <p:nvPicPr>
          <p:cNvPr id="23" name="Picture 22">
            <a:extLst>
              <a:ext uri="{FF2B5EF4-FFF2-40B4-BE49-F238E27FC236}">
                <a16:creationId xmlns:a16="http://schemas.microsoft.com/office/drawing/2014/main" id="{84F49691-D2E3-3C4A-8331-953F07CABCDE}"/>
              </a:ext>
            </a:extLst>
          </p:cNvPr>
          <p:cNvPicPr>
            <a:picLocks noChangeAspect="1"/>
          </p:cNvPicPr>
          <p:nvPr/>
        </p:nvPicPr>
        <p:blipFill rotWithShape="1">
          <a:blip r:embed="rId13"/>
          <a:srcRect l="13172" t="1931" r="18583" b="21427"/>
          <a:stretch/>
        </p:blipFill>
        <p:spPr>
          <a:xfrm>
            <a:off x="7234932" y="3009112"/>
            <a:ext cx="1239416" cy="1245924"/>
          </a:xfrm>
          <a:prstGeom prst="rect">
            <a:avLst/>
          </a:prstGeom>
          <a:ln w="19050">
            <a:solidFill>
              <a:schemeClr val="tx1"/>
            </a:solidFill>
          </a:ln>
        </p:spPr>
      </p:pic>
      <p:sp>
        <p:nvSpPr>
          <p:cNvPr id="16" name="TextBox 15">
            <a:extLst>
              <a:ext uri="{FF2B5EF4-FFF2-40B4-BE49-F238E27FC236}">
                <a16:creationId xmlns:a16="http://schemas.microsoft.com/office/drawing/2014/main" id="{A5B5F75B-0628-6F47-82A2-375B1E487804}"/>
              </a:ext>
            </a:extLst>
          </p:cNvPr>
          <p:cNvSpPr txBox="1"/>
          <p:nvPr/>
        </p:nvSpPr>
        <p:spPr>
          <a:xfrm>
            <a:off x="11740055" y="-10510"/>
            <a:ext cx="451945" cy="369332"/>
          </a:xfrm>
          <a:prstGeom prst="rect">
            <a:avLst/>
          </a:prstGeom>
          <a:noFill/>
        </p:spPr>
        <p:txBody>
          <a:bodyPr wrap="square" rtlCol="0">
            <a:spAutoFit/>
          </a:bodyPr>
          <a:lstStyle/>
          <a:p>
            <a:r>
              <a:rPr lang="en-US" dirty="0"/>
              <a:t>27</a:t>
            </a:r>
          </a:p>
        </p:txBody>
      </p:sp>
    </p:spTree>
    <p:extLst>
      <p:ext uri="{BB962C8B-B14F-4D97-AF65-F5344CB8AC3E}">
        <p14:creationId xmlns:p14="http://schemas.microsoft.com/office/powerpoint/2010/main" val="539590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75E069-6ECC-7D43-9126-03DBAFD16EC1}"/>
              </a:ext>
            </a:extLst>
          </p:cNvPr>
          <p:cNvPicPr>
            <a:picLocks noChangeAspect="1"/>
          </p:cNvPicPr>
          <p:nvPr/>
        </p:nvPicPr>
        <p:blipFill>
          <a:blip r:embed="rId2"/>
          <a:stretch>
            <a:fillRect/>
          </a:stretch>
        </p:blipFill>
        <p:spPr>
          <a:xfrm>
            <a:off x="1779479" y="1363805"/>
            <a:ext cx="7888072" cy="5159324"/>
          </a:xfrm>
          <a:prstGeom prst="rect">
            <a:avLst/>
          </a:prstGeom>
        </p:spPr>
      </p:pic>
      <p:pic>
        <p:nvPicPr>
          <p:cNvPr id="8" name="Picture 7">
            <a:extLst>
              <a:ext uri="{FF2B5EF4-FFF2-40B4-BE49-F238E27FC236}">
                <a16:creationId xmlns:a16="http://schemas.microsoft.com/office/drawing/2014/main" id="{17338492-20FF-3C40-9CC1-1DB4868D9950}"/>
              </a:ext>
            </a:extLst>
          </p:cNvPr>
          <p:cNvPicPr>
            <a:picLocks noChangeAspect="1"/>
          </p:cNvPicPr>
          <p:nvPr/>
        </p:nvPicPr>
        <p:blipFill rotWithShape="1">
          <a:blip r:embed="rId3"/>
          <a:srcRect b="6956"/>
          <a:stretch/>
        </p:blipFill>
        <p:spPr>
          <a:xfrm>
            <a:off x="10414112" y="4216679"/>
            <a:ext cx="1239416" cy="1245922"/>
          </a:xfrm>
          <a:prstGeom prst="rect">
            <a:avLst/>
          </a:prstGeom>
          <a:ln w="19050">
            <a:solidFill>
              <a:schemeClr val="tx1"/>
            </a:solidFill>
          </a:ln>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6" y="38242"/>
            <a:ext cx="11266409" cy="1325563"/>
          </a:xfrm>
        </p:spPr>
        <p:txBody>
          <a:bodyPr/>
          <a:lstStyle/>
          <a:p>
            <a:r>
              <a:rPr lang="en-US" dirty="0"/>
              <a:t>Overlapping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9" name="Picture 8">
            <a:extLst>
              <a:ext uri="{FF2B5EF4-FFF2-40B4-BE49-F238E27FC236}">
                <a16:creationId xmlns:a16="http://schemas.microsoft.com/office/drawing/2014/main" id="{8243B087-83A6-5247-9371-612FD81B6EF8}"/>
              </a:ext>
            </a:extLst>
          </p:cNvPr>
          <p:cNvPicPr>
            <a:picLocks noChangeAspect="1"/>
          </p:cNvPicPr>
          <p:nvPr/>
        </p:nvPicPr>
        <p:blipFill rotWithShape="1">
          <a:blip r:embed="rId4"/>
          <a:srcRect l="7184" r="7973" b="9068"/>
          <a:stretch/>
        </p:blipFill>
        <p:spPr>
          <a:xfrm>
            <a:off x="10338250" y="2224312"/>
            <a:ext cx="1239416" cy="1245923"/>
          </a:xfrm>
          <a:prstGeom prst="rect">
            <a:avLst/>
          </a:prstGeom>
          <a:ln w="19050">
            <a:solidFill>
              <a:schemeClr val="tx1"/>
            </a:solidFill>
          </a:ln>
        </p:spPr>
      </p:pic>
      <p:sp>
        <p:nvSpPr>
          <p:cNvPr id="13" name="TextBox 12">
            <a:extLst>
              <a:ext uri="{FF2B5EF4-FFF2-40B4-BE49-F238E27FC236}">
                <a16:creationId xmlns:a16="http://schemas.microsoft.com/office/drawing/2014/main" id="{A69E652C-2FC5-8C44-83F1-AD2B17B59FA8}"/>
              </a:ext>
            </a:extLst>
          </p:cNvPr>
          <p:cNvSpPr txBox="1"/>
          <p:nvPr/>
        </p:nvSpPr>
        <p:spPr>
          <a:xfrm>
            <a:off x="11740055" y="-10510"/>
            <a:ext cx="451945" cy="369332"/>
          </a:xfrm>
          <a:prstGeom prst="rect">
            <a:avLst/>
          </a:prstGeom>
          <a:noFill/>
        </p:spPr>
        <p:txBody>
          <a:bodyPr wrap="square" rtlCol="0">
            <a:spAutoFit/>
          </a:bodyPr>
          <a:lstStyle/>
          <a:p>
            <a:r>
              <a:rPr lang="en-US" dirty="0"/>
              <a:t>28</a:t>
            </a:r>
          </a:p>
        </p:txBody>
      </p:sp>
      <p:graphicFrame>
        <p:nvGraphicFramePr>
          <p:cNvPr id="15" name="Diagram 14">
            <a:extLst>
              <a:ext uri="{FF2B5EF4-FFF2-40B4-BE49-F238E27FC236}">
                <a16:creationId xmlns:a16="http://schemas.microsoft.com/office/drawing/2014/main" id="{06FE8548-30C3-714B-84A6-61F75A4BE78B}"/>
              </a:ext>
            </a:extLst>
          </p:cNvPr>
          <p:cNvGraphicFramePr/>
          <p:nvPr>
            <p:extLst>
              <p:ext uri="{D42A27DB-BD31-4B8C-83A1-F6EECF244321}">
                <p14:modId xmlns:p14="http://schemas.microsoft.com/office/powerpoint/2010/main" val="82945036"/>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9148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452FA-7BA1-3547-92F7-7D87E48D7601}"/>
              </a:ext>
            </a:extLst>
          </p:cNvPr>
          <p:cNvPicPr>
            <a:picLocks noChangeAspect="1"/>
          </p:cNvPicPr>
          <p:nvPr/>
        </p:nvPicPr>
        <p:blipFill>
          <a:blip r:embed="rId2"/>
          <a:stretch>
            <a:fillRect/>
          </a:stretch>
        </p:blipFill>
        <p:spPr>
          <a:xfrm>
            <a:off x="1657414" y="1313870"/>
            <a:ext cx="8020183" cy="5237298"/>
          </a:xfrm>
          <a:prstGeom prst="rect">
            <a:avLst/>
          </a:prstGeom>
        </p:spPr>
      </p:pic>
      <p:pic>
        <p:nvPicPr>
          <p:cNvPr id="8" name="Picture 7">
            <a:extLst>
              <a:ext uri="{FF2B5EF4-FFF2-40B4-BE49-F238E27FC236}">
                <a16:creationId xmlns:a16="http://schemas.microsoft.com/office/drawing/2014/main" id="{17338492-20FF-3C40-9CC1-1DB4868D9950}"/>
              </a:ext>
            </a:extLst>
          </p:cNvPr>
          <p:cNvPicPr>
            <a:picLocks noChangeAspect="1"/>
          </p:cNvPicPr>
          <p:nvPr/>
        </p:nvPicPr>
        <p:blipFill rotWithShape="1">
          <a:blip r:embed="rId3"/>
          <a:srcRect b="6956"/>
          <a:stretch/>
        </p:blipFill>
        <p:spPr>
          <a:xfrm>
            <a:off x="10414112" y="4216679"/>
            <a:ext cx="1239416" cy="1245922"/>
          </a:xfrm>
          <a:prstGeom prst="rect">
            <a:avLst/>
          </a:prstGeom>
          <a:ln w="19050">
            <a:solidFill>
              <a:schemeClr val="tx1"/>
            </a:solidFill>
          </a:ln>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6" y="38242"/>
            <a:ext cx="11266409" cy="1325563"/>
          </a:xfrm>
        </p:spPr>
        <p:txBody>
          <a:bodyPr/>
          <a:lstStyle/>
          <a:p>
            <a:r>
              <a:rPr lang="en-US" dirty="0"/>
              <a:t>Overlapping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9" name="Picture 8">
            <a:extLst>
              <a:ext uri="{FF2B5EF4-FFF2-40B4-BE49-F238E27FC236}">
                <a16:creationId xmlns:a16="http://schemas.microsoft.com/office/drawing/2014/main" id="{8243B087-83A6-5247-9371-612FD81B6EF8}"/>
              </a:ext>
            </a:extLst>
          </p:cNvPr>
          <p:cNvPicPr>
            <a:picLocks noChangeAspect="1"/>
          </p:cNvPicPr>
          <p:nvPr/>
        </p:nvPicPr>
        <p:blipFill rotWithShape="1">
          <a:blip r:embed="rId4"/>
          <a:srcRect l="7184" r="7973" b="9068"/>
          <a:stretch/>
        </p:blipFill>
        <p:spPr>
          <a:xfrm>
            <a:off x="10338250" y="2224312"/>
            <a:ext cx="1239416" cy="1245923"/>
          </a:xfrm>
          <a:prstGeom prst="rect">
            <a:avLst/>
          </a:prstGeom>
          <a:ln w="19050">
            <a:solidFill>
              <a:schemeClr val="tx1"/>
            </a:solidFill>
          </a:ln>
        </p:spPr>
      </p:pic>
      <p:sp>
        <p:nvSpPr>
          <p:cNvPr id="10" name="TextBox 9">
            <a:extLst>
              <a:ext uri="{FF2B5EF4-FFF2-40B4-BE49-F238E27FC236}">
                <a16:creationId xmlns:a16="http://schemas.microsoft.com/office/drawing/2014/main" id="{B3233603-22F6-2C44-B807-9A07EDED3234}"/>
              </a:ext>
            </a:extLst>
          </p:cNvPr>
          <p:cNvSpPr txBox="1"/>
          <p:nvPr/>
        </p:nvSpPr>
        <p:spPr>
          <a:xfrm>
            <a:off x="11740055" y="-10510"/>
            <a:ext cx="451945" cy="369332"/>
          </a:xfrm>
          <a:prstGeom prst="rect">
            <a:avLst/>
          </a:prstGeom>
          <a:noFill/>
        </p:spPr>
        <p:txBody>
          <a:bodyPr wrap="square" rtlCol="0">
            <a:spAutoFit/>
          </a:bodyPr>
          <a:lstStyle/>
          <a:p>
            <a:r>
              <a:rPr lang="en-US" dirty="0"/>
              <a:t>29</a:t>
            </a:r>
          </a:p>
        </p:txBody>
      </p:sp>
      <p:graphicFrame>
        <p:nvGraphicFramePr>
          <p:cNvPr id="11" name="Diagram 10">
            <a:extLst>
              <a:ext uri="{FF2B5EF4-FFF2-40B4-BE49-F238E27FC236}">
                <a16:creationId xmlns:a16="http://schemas.microsoft.com/office/drawing/2014/main" id="{EFC92A60-3286-FE4E-A6CC-5AB48CD42E62}"/>
              </a:ext>
            </a:extLst>
          </p:cNvPr>
          <p:cNvGraphicFramePr/>
          <p:nvPr>
            <p:extLst>
              <p:ext uri="{D42A27DB-BD31-4B8C-83A1-F6EECF244321}">
                <p14:modId xmlns:p14="http://schemas.microsoft.com/office/powerpoint/2010/main" val="2780456375"/>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63754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EFC04-0469-DC4A-A8A6-E6C4B10BB7ED}"/>
              </a:ext>
            </a:extLst>
          </p:cNvPr>
          <p:cNvPicPr>
            <a:picLocks noChangeAspect="1"/>
          </p:cNvPicPr>
          <p:nvPr/>
        </p:nvPicPr>
        <p:blipFill>
          <a:blip r:embed="rId2"/>
          <a:stretch>
            <a:fillRect/>
          </a:stretch>
        </p:blipFill>
        <p:spPr>
          <a:xfrm>
            <a:off x="1612363" y="1347842"/>
            <a:ext cx="7935748" cy="5203326"/>
          </a:xfrm>
          <a:prstGeom prst="rect">
            <a:avLst/>
          </a:prstGeom>
        </p:spPr>
      </p:pic>
      <p:pic>
        <p:nvPicPr>
          <p:cNvPr id="8" name="Picture 7">
            <a:extLst>
              <a:ext uri="{FF2B5EF4-FFF2-40B4-BE49-F238E27FC236}">
                <a16:creationId xmlns:a16="http://schemas.microsoft.com/office/drawing/2014/main" id="{17338492-20FF-3C40-9CC1-1DB4868D9950}"/>
              </a:ext>
            </a:extLst>
          </p:cNvPr>
          <p:cNvPicPr>
            <a:picLocks noChangeAspect="1"/>
          </p:cNvPicPr>
          <p:nvPr/>
        </p:nvPicPr>
        <p:blipFill rotWithShape="1">
          <a:blip r:embed="rId3"/>
          <a:srcRect b="6956"/>
          <a:stretch/>
        </p:blipFill>
        <p:spPr>
          <a:xfrm>
            <a:off x="10414112" y="4216679"/>
            <a:ext cx="1239416" cy="1245922"/>
          </a:xfrm>
          <a:prstGeom prst="rect">
            <a:avLst/>
          </a:prstGeom>
          <a:ln w="19050">
            <a:solidFill>
              <a:schemeClr val="tx1"/>
            </a:solidFill>
          </a:ln>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6" y="38242"/>
            <a:ext cx="11266409" cy="1325563"/>
          </a:xfrm>
        </p:spPr>
        <p:txBody>
          <a:bodyPr/>
          <a:lstStyle/>
          <a:p>
            <a:r>
              <a:rPr lang="en-US" dirty="0"/>
              <a:t>Overlapping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9" name="Picture 8">
            <a:extLst>
              <a:ext uri="{FF2B5EF4-FFF2-40B4-BE49-F238E27FC236}">
                <a16:creationId xmlns:a16="http://schemas.microsoft.com/office/drawing/2014/main" id="{8243B087-83A6-5247-9371-612FD81B6EF8}"/>
              </a:ext>
            </a:extLst>
          </p:cNvPr>
          <p:cNvPicPr>
            <a:picLocks noChangeAspect="1"/>
          </p:cNvPicPr>
          <p:nvPr/>
        </p:nvPicPr>
        <p:blipFill rotWithShape="1">
          <a:blip r:embed="rId4"/>
          <a:srcRect l="7184" r="7973" b="9068"/>
          <a:stretch/>
        </p:blipFill>
        <p:spPr>
          <a:xfrm>
            <a:off x="10338250" y="2224312"/>
            <a:ext cx="1239416" cy="1245923"/>
          </a:xfrm>
          <a:prstGeom prst="rect">
            <a:avLst/>
          </a:prstGeom>
          <a:ln w="19050">
            <a:solidFill>
              <a:schemeClr val="tx1"/>
            </a:solidFill>
          </a:ln>
        </p:spPr>
      </p:pic>
      <p:sp>
        <p:nvSpPr>
          <p:cNvPr id="12" name="TextBox 11">
            <a:extLst>
              <a:ext uri="{FF2B5EF4-FFF2-40B4-BE49-F238E27FC236}">
                <a16:creationId xmlns:a16="http://schemas.microsoft.com/office/drawing/2014/main" id="{60EB73C7-92E4-6B4C-AE15-3047473631B8}"/>
              </a:ext>
            </a:extLst>
          </p:cNvPr>
          <p:cNvSpPr txBox="1"/>
          <p:nvPr/>
        </p:nvSpPr>
        <p:spPr>
          <a:xfrm>
            <a:off x="11740055" y="-10510"/>
            <a:ext cx="451945" cy="369332"/>
          </a:xfrm>
          <a:prstGeom prst="rect">
            <a:avLst/>
          </a:prstGeom>
          <a:noFill/>
        </p:spPr>
        <p:txBody>
          <a:bodyPr wrap="square" rtlCol="0">
            <a:spAutoFit/>
          </a:bodyPr>
          <a:lstStyle/>
          <a:p>
            <a:r>
              <a:rPr lang="en-US" dirty="0"/>
              <a:t>30</a:t>
            </a:r>
          </a:p>
        </p:txBody>
      </p:sp>
      <p:graphicFrame>
        <p:nvGraphicFramePr>
          <p:cNvPr id="13" name="Diagram 12">
            <a:extLst>
              <a:ext uri="{FF2B5EF4-FFF2-40B4-BE49-F238E27FC236}">
                <a16:creationId xmlns:a16="http://schemas.microsoft.com/office/drawing/2014/main" id="{654DAA27-E347-CC49-BF04-600856B74503}"/>
              </a:ext>
            </a:extLst>
          </p:cNvPr>
          <p:cNvGraphicFramePr/>
          <p:nvPr>
            <p:extLst>
              <p:ext uri="{D42A27DB-BD31-4B8C-83A1-F6EECF244321}">
                <p14:modId xmlns:p14="http://schemas.microsoft.com/office/powerpoint/2010/main" val="3355538949"/>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14676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36DE50-9786-8B4B-B870-29C1B284E90B}"/>
              </a:ext>
            </a:extLst>
          </p:cNvPr>
          <p:cNvPicPr>
            <a:picLocks noChangeAspect="1"/>
          </p:cNvPicPr>
          <p:nvPr/>
        </p:nvPicPr>
        <p:blipFill>
          <a:blip r:embed="rId2"/>
          <a:stretch>
            <a:fillRect/>
          </a:stretch>
        </p:blipFill>
        <p:spPr>
          <a:xfrm>
            <a:off x="1796902" y="1397035"/>
            <a:ext cx="7806690" cy="5120902"/>
          </a:xfrm>
          <a:prstGeom prst="rect">
            <a:avLst/>
          </a:prstGeom>
        </p:spPr>
      </p:pic>
      <p:pic>
        <p:nvPicPr>
          <p:cNvPr id="8" name="Picture 7">
            <a:extLst>
              <a:ext uri="{FF2B5EF4-FFF2-40B4-BE49-F238E27FC236}">
                <a16:creationId xmlns:a16="http://schemas.microsoft.com/office/drawing/2014/main" id="{17338492-20FF-3C40-9CC1-1DB4868D9950}"/>
              </a:ext>
            </a:extLst>
          </p:cNvPr>
          <p:cNvPicPr>
            <a:picLocks noChangeAspect="1"/>
          </p:cNvPicPr>
          <p:nvPr/>
        </p:nvPicPr>
        <p:blipFill rotWithShape="1">
          <a:blip r:embed="rId3"/>
          <a:srcRect b="6956"/>
          <a:stretch/>
        </p:blipFill>
        <p:spPr>
          <a:xfrm>
            <a:off x="10414112" y="4216679"/>
            <a:ext cx="1239416" cy="1245922"/>
          </a:xfrm>
          <a:prstGeom prst="rect">
            <a:avLst/>
          </a:prstGeom>
          <a:ln w="19050">
            <a:solidFill>
              <a:schemeClr val="tx1"/>
            </a:solidFill>
          </a:ln>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6" y="38242"/>
            <a:ext cx="11266409" cy="1325563"/>
          </a:xfrm>
        </p:spPr>
        <p:txBody>
          <a:bodyPr/>
          <a:lstStyle/>
          <a:p>
            <a:r>
              <a:rPr lang="en-US" dirty="0"/>
              <a:t>Overlapping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9" name="Picture 8">
            <a:extLst>
              <a:ext uri="{FF2B5EF4-FFF2-40B4-BE49-F238E27FC236}">
                <a16:creationId xmlns:a16="http://schemas.microsoft.com/office/drawing/2014/main" id="{8243B087-83A6-5247-9371-612FD81B6EF8}"/>
              </a:ext>
            </a:extLst>
          </p:cNvPr>
          <p:cNvPicPr>
            <a:picLocks noChangeAspect="1"/>
          </p:cNvPicPr>
          <p:nvPr/>
        </p:nvPicPr>
        <p:blipFill rotWithShape="1">
          <a:blip r:embed="rId4"/>
          <a:srcRect l="7184" r="7973" b="9068"/>
          <a:stretch/>
        </p:blipFill>
        <p:spPr>
          <a:xfrm>
            <a:off x="10338250" y="2224312"/>
            <a:ext cx="1239416" cy="1245923"/>
          </a:xfrm>
          <a:prstGeom prst="rect">
            <a:avLst/>
          </a:prstGeom>
          <a:ln w="19050">
            <a:solidFill>
              <a:schemeClr val="tx1"/>
            </a:solidFill>
          </a:ln>
        </p:spPr>
      </p:pic>
      <p:sp>
        <p:nvSpPr>
          <p:cNvPr id="10" name="TextBox 9">
            <a:extLst>
              <a:ext uri="{FF2B5EF4-FFF2-40B4-BE49-F238E27FC236}">
                <a16:creationId xmlns:a16="http://schemas.microsoft.com/office/drawing/2014/main" id="{D3198717-75D9-904A-9665-A8E9BBA4AFEA}"/>
              </a:ext>
            </a:extLst>
          </p:cNvPr>
          <p:cNvSpPr txBox="1"/>
          <p:nvPr/>
        </p:nvSpPr>
        <p:spPr>
          <a:xfrm>
            <a:off x="11740055" y="-10510"/>
            <a:ext cx="451945" cy="369332"/>
          </a:xfrm>
          <a:prstGeom prst="rect">
            <a:avLst/>
          </a:prstGeom>
          <a:noFill/>
        </p:spPr>
        <p:txBody>
          <a:bodyPr wrap="square" rtlCol="0">
            <a:spAutoFit/>
          </a:bodyPr>
          <a:lstStyle/>
          <a:p>
            <a:r>
              <a:rPr lang="en-US" dirty="0"/>
              <a:t>31</a:t>
            </a:r>
          </a:p>
        </p:txBody>
      </p:sp>
      <p:graphicFrame>
        <p:nvGraphicFramePr>
          <p:cNvPr id="11" name="Diagram 10">
            <a:extLst>
              <a:ext uri="{FF2B5EF4-FFF2-40B4-BE49-F238E27FC236}">
                <a16:creationId xmlns:a16="http://schemas.microsoft.com/office/drawing/2014/main" id="{A652EF78-9C53-CE4C-A1F6-E348250B8190}"/>
              </a:ext>
            </a:extLst>
          </p:cNvPr>
          <p:cNvGraphicFramePr/>
          <p:nvPr>
            <p:extLst>
              <p:ext uri="{D42A27DB-BD31-4B8C-83A1-F6EECF244321}">
                <p14:modId xmlns:p14="http://schemas.microsoft.com/office/powerpoint/2010/main" val="4206713906"/>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66415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6673A-49A4-9C47-BEC3-C35F4E49B41D}"/>
              </a:ext>
            </a:extLst>
          </p:cNvPr>
          <p:cNvPicPr>
            <a:picLocks noChangeAspect="1"/>
          </p:cNvPicPr>
          <p:nvPr/>
        </p:nvPicPr>
        <p:blipFill>
          <a:blip r:embed="rId2"/>
          <a:stretch>
            <a:fillRect/>
          </a:stretch>
        </p:blipFill>
        <p:spPr>
          <a:xfrm>
            <a:off x="1805338" y="1363805"/>
            <a:ext cx="7822183" cy="5124255"/>
          </a:xfrm>
          <a:prstGeom prst="rect">
            <a:avLst/>
          </a:prstGeom>
        </p:spPr>
      </p:pic>
      <p:pic>
        <p:nvPicPr>
          <p:cNvPr id="8" name="Picture 7">
            <a:extLst>
              <a:ext uri="{FF2B5EF4-FFF2-40B4-BE49-F238E27FC236}">
                <a16:creationId xmlns:a16="http://schemas.microsoft.com/office/drawing/2014/main" id="{17338492-20FF-3C40-9CC1-1DB4868D9950}"/>
              </a:ext>
            </a:extLst>
          </p:cNvPr>
          <p:cNvPicPr>
            <a:picLocks noChangeAspect="1"/>
          </p:cNvPicPr>
          <p:nvPr/>
        </p:nvPicPr>
        <p:blipFill rotWithShape="1">
          <a:blip r:embed="rId3"/>
          <a:srcRect b="6956"/>
          <a:stretch/>
        </p:blipFill>
        <p:spPr>
          <a:xfrm>
            <a:off x="10414112" y="4216679"/>
            <a:ext cx="1239416" cy="1245922"/>
          </a:xfrm>
          <a:prstGeom prst="rect">
            <a:avLst/>
          </a:prstGeom>
          <a:ln w="19050">
            <a:solidFill>
              <a:schemeClr val="tx1"/>
            </a:solidFill>
          </a:ln>
        </p:spPr>
      </p:pic>
      <p:sp>
        <p:nvSpPr>
          <p:cNvPr id="2" name="Title 1">
            <a:extLst>
              <a:ext uri="{FF2B5EF4-FFF2-40B4-BE49-F238E27FC236}">
                <a16:creationId xmlns:a16="http://schemas.microsoft.com/office/drawing/2014/main" id="{3EA3DFD5-0845-6F47-93AF-DA92DA652597}"/>
              </a:ext>
            </a:extLst>
          </p:cNvPr>
          <p:cNvSpPr>
            <a:spLocks noGrp="1"/>
          </p:cNvSpPr>
          <p:nvPr>
            <p:ph type="title"/>
          </p:nvPr>
        </p:nvSpPr>
        <p:spPr>
          <a:xfrm>
            <a:off x="311256" y="38242"/>
            <a:ext cx="11266409" cy="1325563"/>
          </a:xfrm>
        </p:spPr>
        <p:txBody>
          <a:bodyPr/>
          <a:lstStyle/>
          <a:p>
            <a:r>
              <a:rPr lang="en-US" dirty="0"/>
              <a:t>Overlapping Eddy Backward Particle Trajectories</a:t>
            </a:r>
          </a:p>
        </p:txBody>
      </p:sp>
      <p:sp>
        <p:nvSpPr>
          <p:cNvPr id="21" name="TextBox 20">
            <a:extLst>
              <a:ext uri="{FF2B5EF4-FFF2-40B4-BE49-F238E27FC236}">
                <a16:creationId xmlns:a16="http://schemas.microsoft.com/office/drawing/2014/main" id="{ACBEBE89-BB46-3F4B-B1FF-9806831CBAC2}"/>
              </a:ext>
            </a:extLst>
          </p:cNvPr>
          <p:cNvSpPr txBox="1"/>
          <p:nvPr/>
        </p:nvSpPr>
        <p:spPr>
          <a:xfrm>
            <a:off x="10131964" y="1762647"/>
            <a:ext cx="1651988" cy="461665"/>
          </a:xfrm>
          <a:prstGeom prst="rect">
            <a:avLst/>
          </a:prstGeom>
          <a:noFill/>
        </p:spPr>
        <p:txBody>
          <a:bodyPr wrap="square" rtlCol="0">
            <a:spAutoFit/>
          </a:bodyPr>
          <a:lstStyle/>
          <a:p>
            <a:pPr algn="ctr"/>
            <a:r>
              <a:rPr lang="en-US" sz="2400" dirty="0"/>
              <a:t>SLA (Day 0)</a:t>
            </a:r>
          </a:p>
        </p:txBody>
      </p:sp>
      <p:sp>
        <p:nvSpPr>
          <p:cNvPr id="22" name="TextBox 21">
            <a:extLst>
              <a:ext uri="{FF2B5EF4-FFF2-40B4-BE49-F238E27FC236}">
                <a16:creationId xmlns:a16="http://schemas.microsoft.com/office/drawing/2014/main" id="{3CA55AF5-FFDA-584B-ACDB-74812DFBC77F}"/>
              </a:ext>
            </a:extLst>
          </p:cNvPr>
          <p:cNvSpPr txBox="1"/>
          <p:nvPr/>
        </p:nvSpPr>
        <p:spPr>
          <a:xfrm>
            <a:off x="10346600" y="3778216"/>
            <a:ext cx="1376043" cy="461665"/>
          </a:xfrm>
          <a:prstGeom prst="rect">
            <a:avLst/>
          </a:prstGeom>
          <a:noFill/>
        </p:spPr>
        <p:txBody>
          <a:bodyPr wrap="square" rtlCol="0">
            <a:spAutoFit/>
          </a:bodyPr>
          <a:lstStyle/>
          <a:p>
            <a:pPr algn="ctr"/>
            <a:r>
              <a:rPr lang="en-US" sz="2400" dirty="0"/>
              <a:t>LAVD</a:t>
            </a:r>
          </a:p>
        </p:txBody>
      </p:sp>
      <p:pic>
        <p:nvPicPr>
          <p:cNvPr id="9" name="Picture 8">
            <a:extLst>
              <a:ext uri="{FF2B5EF4-FFF2-40B4-BE49-F238E27FC236}">
                <a16:creationId xmlns:a16="http://schemas.microsoft.com/office/drawing/2014/main" id="{8243B087-83A6-5247-9371-612FD81B6EF8}"/>
              </a:ext>
            </a:extLst>
          </p:cNvPr>
          <p:cNvPicPr>
            <a:picLocks noChangeAspect="1"/>
          </p:cNvPicPr>
          <p:nvPr/>
        </p:nvPicPr>
        <p:blipFill rotWithShape="1">
          <a:blip r:embed="rId4"/>
          <a:srcRect l="7184" r="7973" b="9068"/>
          <a:stretch/>
        </p:blipFill>
        <p:spPr>
          <a:xfrm>
            <a:off x="10338250" y="2224312"/>
            <a:ext cx="1239416" cy="1245923"/>
          </a:xfrm>
          <a:prstGeom prst="rect">
            <a:avLst/>
          </a:prstGeom>
          <a:ln w="19050">
            <a:solidFill>
              <a:schemeClr val="tx1"/>
            </a:solidFill>
          </a:ln>
        </p:spPr>
      </p:pic>
      <p:sp>
        <p:nvSpPr>
          <p:cNvPr id="10" name="TextBox 9">
            <a:extLst>
              <a:ext uri="{FF2B5EF4-FFF2-40B4-BE49-F238E27FC236}">
                <a16:creationId xmlns:a16="http://schemas.microsoft.com/office/drawing/2014/main" id="{898C2F03-01D6-8A41-B120-1EE0C1A4B017}"/>
              </a:ext>
            </a:extLst>
          </p:cNvPr>
          <p:cNvSpPr txBox="1"/>
          <p:nvPr/>
        </p:nvSpPr>
        <p:spPr>
          <a:xfrm>
            <a:off x="11740055" y="-10510"/>
            <a:ext cx="451945" cy="369332"/>
          </a:xfrm>
          <a:prstGeom prst="rect">
            <a:avLst/>
          </a:prstGeom>
          <a:noFill/>
        </p:spPr>
        <p:txBody>
          <a:bodyPr wrap="square" rtlCol="0">
            <a:spAutoFit/>
          </a:bodyPr>
          <a:lstStyle/>
          <a:p>
            <a:r>
              <a:rPr lang="en-US" dirty="0"/>
              <a:t>32</a:t>
            </a:r>
          </a:p>
        </p:txBody>
      </p:sp>
      <p:graphicFrame>
        <p:nvGraphicFramePr>
          <p:cNvPr id="11" name="Diagram 10">
            <a:extLst>
              <a:ext uri="{FF2B5EF4-FFF2-40B4-BE49-F238E27FC236}">
                <a16:creationId xmlns:a16="http://schemas.microsoft.com/office/drawing/2014/main" id="{510EDFDF-08F8-5247-838B-BF63F0BADCEF}"/>
              </a:ext>
            </a:extLst>
          </p:cNvPr>
          <p:cNvGraphicFramePr/>
          <p:nvPr>
            <p:extLst>
              <p:ext uri="{D42A27DB-BD31-4B8C-83A1-F6EECF244321}">
                <p14:modId xmlns:p14="http://schemas.microsoft.com/office/powerpoint/2010/main" val="43750020"/>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34519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6E71-3055-F546-9201-FE88DBE56B91}"/>
              </a:ext>
            </a:extLst>
          </p:cNvPr>
          <p:cNvSpPr>
            <a:spLocks noGrp="1"/>
          </p:cNvSpPr>
          <p:nvPr>
            <p:ph type="title"/>
          </p:nvPr>
        </p:nvSpPr>
        <p:spPr>
          <a:xfrm>
            <a:off x="379708" y="0"/>
            <a:ext cx="10515600" cy="1325563"/>
          </a:xfrm>
        </p:spPr>
        <p:txBody>
          <a:bodyPr/>
          <a:lstStyle/>
          <a:p>
            <a:r>
              <a:rPr lang="en-US" dirty="0"/>
              <a:t>Coherent Eddy Atlas</a:t>
            </a:r>
          </a:p>
        </p:txBody>
      </p:sp>
      <p:sp>
        <p:nvSpPr>
          <p:cNvPr id="3" name="Content Placeholder 2">
            <a:extLst>
              <a:ext uri="{FF2B5EF4-FFF2-40B4-BE49-F238E27FC236}">
                <a16:creationId xmlns:a16="http://schemas.microsoft.com/office/drawing/2014/main" id="{4E58D02B-9AE1-C04F-BCD5-E88196CE5636}"/>
              </a:ext>
            </a:extLst>
          </p:cNvPr>
          <p:cNvSpPr>
            <a:spLocks noGrp="1"/>
          </p:cNvSpPr>
          <p:nvPr>
            <p:ph idx="1"/>
          </p:nvPr>
        </p:nvSpPr>
        <p:spPr>
          <a:xfrm>
            <a:off x="838200" y="1253331"/>
            <a:ext cx="10515600" cy="4351338"/>
          </a:xfrm>
        </p:spPr>
        <p:txBody>
          <a:bodyPr/>
          <a:lstStyle/>
          <a:p>
            <a:r>
              <a:rPr lang="en-US" dirty="0"/>
              <a:t>To understand the biological response as an eddy evolves, we need to track coherent eddies through time</a:t>
            </a:r>
          </a:p>
        </p:txBody>
      </p:sp>
      <p:graphicFrame>
        <p:nvGraphicFramePr>
          <p:cNvPr id="4" name="Diagram 3">
            <a:extLst>
              <a:ext uri="{FF2B5EF4-FFF2-40B4-BE49-F238E27FC236}">
                <a16:creationId xmlns:a16="http://schemas.microsoft.com/office/drawing/2014/main" id="{B7E04746-B717-2E40-8C9F-98FCFD0B4903}"/>
              </a:ext>
            </a:extLst>
          </p:cNvPr>
          <p:cNvGraphicFramePr/>
          <p:nvPr>
            <p:extLst>
              <p:ext uri="{D42A27DB-BD31-4B8C-83A1-F6EECF244321}">
                <p14:modId xmlns:p14="http://schemas.microsoft.com/office/powerpoint/2010/main" val="2209463767"/>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27BEF73-DFD9-234B-89F0-9ABCB29F622A}"/>
              </a:ext>
            </a:extLst>
          </p:cNvPr>
          <p:cNvPicPr>
            <a:picLocks noChangeAspect="1"/>
          </p:cNvPicPr>
          <p:nvPr/>
        </p:nvPicPr>
        <p:blipFill rotWithShape="1">
          <a:blip r:embed="rId7"/>
          <a:srcRect l="2439" t="5042" b="4986"/>
          <a:stretch/>
        </p:blipFill>
        <p:spPr>
          <a:xfrm>
            <a:off x="1970299" y="2578894"/>
            <a:ext cx="8925009" cy="3444722"/>
          </a:xfrm>
          <a:prstGeom prst="rect">
            <a:avLst/>
          </a:prstGeom>
        </p:spPr>
      </p:pic>
      <p:sp>
        <p:nvSpPr>
          <p:cNvPr id="7" name="TextBox 6">
            <a:extLst>
              <a:ext uri="{FF2B5EF4-FFF2-40B4-BE49-F238E27FC236}">
                <a16:creationId xmlns:a16="http://schemas.microsoft.com/office/drawing/2014/main" id="{D49C0192-0AF0-D041-A230-4D48B63A3F34}"/>
              </a:ext>
            </a:extLst>
          </p:cNvPr>
          <p:cNvSpPr txBox="1"/>
          <p:nvPr/>
        </p:nvSpPr>
        <p:spPr>
          <a:xfrm>
            <a:off x="11718758" y="-10510"/>
            <a:ext cx="473242" cy="369332"/>
          </a:xfrm>
          <a:prstGeom prst="rect">
            <a:avLst/>
          </a:prstGeom>
          <a:noFill/>
        </p:spPr>
        <p:txBody>
          <a:bodyPr wrap="square" rtlCol="0">
            <a:spAutoFit/>
          </a:bodyPr>
          <a:lstStyle/>
          <a:p>
            <a:r>
              <a:rPr lang="en-US" dirty="0"/>
              <a:t>33</a:t>
            </a:r>
          </a:p>
        </p:txBody>
      </p:sp>
      <p:cxnSp>
        <p:nvCxnSpPr>
          <p:cNvPr id="9" name="Straight Arrow Connector 8">
            <a:extLst>
              <a:ext uri="{FF2B5EF4-FFF2-40B4-BE49-F238E27FC236}">
                <a16:creationId xmlns:a16="http://schemas.microsoft.com/office/drawing/2014/main" id="{2DF8FAF4-AA91-054F-B99B-42DE73D04434}"/>
              </a:ext>
            </a:extLst>
          </p:cNvPr>
          <p:cNvCxnSpPr/>
          <p:nvPr/>
        </p:nvCxnSpPr>
        <p:spPr>
          <a:xfrm flipH="1">
            <a:off x="9266945" y="5778393"/>
            <a:ext cx="66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5EEF6B-E558-4F40-8F3C-53A9C036A5C6}"/>
              </a:ext>
            </a:extLst>
          </p:cNvPr>
          <p:cNvSpPr txBox="1"/>
          <p:nvPr/>
        </p:nvSpPr>
        <p:spPr>
          <a:xfrm>
            <a:off x="9927771" y="5573934"/>
            <a:ext cx="1137237" cy="369332"/>
          </a:xfrm>
          <a:prstGeom prst="rect">
            <a:avLst/>
          </a:prstGeom>
          <a:noFill/>
        </p:spPr>
        <p:txBody>
          <a:bodyPr wrap="square" rtlCol="0">
            <a:spAutoFit/>
          </a:bodyPr>
          <a:lstStyle/>
          <a:p>
            <a:r>
              <a:rPr lang="en-US" dirty="0"/>
              <a:t>Day 0</a:t>
            </a:r>
          </a:p>
        </p:txBody>
      </p:sp>
      <p:sp>
        <p:nvSpPr>
          <p:cNvPr id="11" name="TextBox 10">
            <a:extLst>
              <a:ext uri="{FF2B5EF4-FFF2-40B4-BE49-F238E27FC236}">
                <a16:creationId xmlns:a16="http://schemas.microsoft.com/office/drawing/2014/main" id="{84D4CDB6-3ACC-9045-B3B0-57FCAA7B7342}"/>
              </a:ext>
            </a:extLst>
          </p:cNvPr>
          <p:cNvSpPr txBox="1"/>
          <p:nvPr/>
        </p:nvSpPr>
        <p:spPr>
          <a:xfrm>
            <a:off x="8501742" y="5578737"/>
            <a:ext cx="1137237" cy="369332"/>
          </a:xfrm>
          <a:prstGeom prst="rect">
            <a:avLst/>
          </a:prstGeom>
          <a:noFill/>
        </p:spPr>
        <p:txBody>
          <a:bodyPr wrap="square" rtlCol="0">
            <a:spAutoFit/>
          </a:bodyPr>
          <a:lstStyle/>
          <a:p>
            <a:r>
              <a:rPr lang="en-US" dirty="0"/>
              <a:t>Day 48</a:t>
            </a:r>
          </a:p>
        </p:txBody>
      </p:sp>
    </p:spTree>
    <p:extLst>
      <p:ext uri="{BB962C8B-B14F-4D97-AF65-F5344CB8AC3E}">
        <p14:creationId xmlns:p14="http://schemas.microsoft.com/office/powerpoint/2010/main" val="326091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77FD35A-9DB2-4C4F-A090-C7E3C5E849DA}"/>
              </a:ext>
            </a:extLst>
          </p:cNvPr>
          <p:cNvSpPr txBox="1"/>
          <p:nvPr/>
        </p:nvSpPr>
        <p:spPr>
          <a:xfrm>
            <a:off x="486528" y="140778"/>
            <a:ext cx="1683022" cy="584775"/>
          </a:xfrm>
          <a:prstGeom prst="rect">
            <a:avLst/>
          </a:prstGeom>
          <a:noFill/>
          <a:ln w="25400">
            <a:solidFill>
              <a:schemeClr val="accent1"/>
            </a:solidFill>
          </a:ln>
        </p:spPr>
        <p:txBody>
          <a:bodyPr wrap="square" rtlCol="0">
            <a:spAutoFit/>
          </a:bodyPr>
          <a:lstStyle/>
          <a:p>
            <a:pPr algn="ctr"/>
            <a:r>
              <a:rPr lang="en-US" sz="1600" b="1" dirty="0">
                <a:solidFill>
                  <a:schemeClr val="accent1"/>
                </a:solidFill>
              </a:rPr>
              <a:t>CMEMS 1/4° daily SLA</a:t>
            </a:r>
          </a:p>
        </p:txBody>
      </p:sp>
      <p:sp>
        <p:nvSpPr>
          <p:cNvPr id="19" name="TextBox 18">
            <a:extLst>
              <a:ext uri="{FF2B5EF4-FFF2-40B4-BE49-F238E27FC236}">
                <a16:creationId xmlns:a16="http://schemas.microsoft.com/office/drawing/2014/main" id="{9BF98571-D1C2-324B-889A-898FCA0D4781}"/>
              </a:ext>
            </a:extLst>
          </p:cNvPr>
          <p:cNvSpPr txBox="1"/>
          <p:nvPr/>
        </p:nvSpPr>
        <p:spPr>
          <a:xfrm>
            <a:off x="9545730" y="99755"/>
            <a:ext cx="2155151" cy="584775"/>
          </a:xfrm>
          <a:prstGeom prst="rect">
            <a:avLst/>
          </a:prstGeom>
          <a:noFill/>
          <a:ln w="25400">
            <a:solidFill>
              <a:schemeClr val="accent1"/>
            </a:solidFill>
          </a:ln>
        </p:spPr>
        <p:txBody>
          <a:bodyPr wrap="square" rtlCol="0">
            <a:spAutoFit/>
          </a:bodyPr>
          <a:lstStyle/>
          <a:p>
            <a:pPr algn="ctr"/>
            <a:r>
              <a:rPr lang="en-US" sz="1600" b="1" dirty="0">
                <a:solidFill>
                  <a:schemeClr val="accent1"/>
                </a:solidFill>
              </a:rPr>
              <a:t>CMEMS 1/4° daily surface current vectors</a:t>
            </a:r>
          </a:p>
        </p:txBody>
      </p:sp>
      <p:sp>
        <p:nvSpPr>
          <p:cNvPr id="22" name="TextBox 21">
            <a:extLst>
              <a:ext uri="{FF2B5EF4-FFF2-40B4-BE49-F238E27FC236}">
                <a16:creationId xmlns:a16="http://schemas.microsoft.com/office/drawing/2014/main" id="{15BB4042-2F78-2B4A-8A8D-5BEBCCB24642}"/>
              </a:ext>
            </a:extLst>
          </p:cNvPr>
          <p:cNvSpPr txBox="1"/>
          <p:nvPr/>
        </p:nvSpPr>
        <p:spPr>
          <a:xfrm>
            <a:off x="4922140" y="2942317"/>
            <a:ext cx="2079514" cy="584775"/>
          </a:xfrm>
          <a:prstGeom prst="rect">
            <a:avLst/>
          </a:prstGeom>
          <a:noFill/>
          <a:ln w="25400">
            <a:solidFill>
              <a:schemeClr val="accent1"/>
            </a:solidFill>
          </a:ln>
        </p:spPr>
        <p:txBody>
          <a:bodyPr wrap="square" rtlCol="0">
            <a:spAutoFit/>
          </a:bodyPr>
          <a:lstStyle/>
          <a:p>
            <a:pPr algn="ctr"/>
            <a:r>
              <a:rPr lang="en-US" sz="1600" b="1" dirty="0">
                <a:solidFill>
                  <a:schemeClr val="accent1"/>
                </a:solidFill>
              </a:rPr>
              <a:t>OC-CCI 1/24° 8-day avg surface </a:t>
            </a:r>
            <a:r>
              <a:rPr lang="en-US" sz="1600" b="1" dirty="0" err="1">
                <a:solidFill>
                  <a:schemeClr val="accent1"/>
                </a:solidFill>
              </a:rPr>
              <a:t>chl</a:t>
            </a:r>
            <a:r>
              <a:rPr lang="en-US" sz="1600" b="1" dirty="0">
                <a:solidFill>
                  <a:schemeClr val="accent1"/>
                </a:solidFill>
              </a:rPr>
              <a:t>-a</a:t>
            </a:r>
          </a:p>
        </p:txBody>
      </p:sp>
      <p:cxnSp>
        <p:nvCxnSpPr>
          <p:cNvPr id="24" name="Straight Arrow Connector 23">
            <a:extLst>
              <a:ext uri="{FF2B5EF4-FFF2-40B4-BE49-F238E27FC236}">
                <a16:creationId xmlns:a16="http://schemas.microsoft.com/office/drawing/2014/main" id="{81099546-0D58-6F4C-9BE3-A7A5D1A5E28B}"/>
              </a:ext>
            </a:extLst>
          </p:cNvPr>
          <p:cNvCxnSpPr>
            <a:cxnSpLocks/>
          </p:cNvCxnSpPr>
          <p:nvPr/>
        </p:nvCxnSpPr>
        <p:spPr>
          <a:xfrm flipH="1">
            <a:off x="8902432" y="544082"/>
            <a:ext cx="476720" cy="31726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8D0DE08-4342-9742-8052-AA0D11301D63}"/>
              </a:ext>
            </a:extLst>
          </p:cNvPr>
          <p:cNvSpPr txBox="1"/>
          <p:nvPr/>
        </p:nvSpPr>
        <p:spPr>
          <a:xfrm>
            <a:off x="4843665" y="5900438"/>
            <a:ext cx="2236463" cy="584775"/>
          </a:xfrm>
          <a:prstGeom prst="rect">
            <a:avLst/>
          </a:prstGeom>
          <a:noFill/>
          <a:ln w="25400">
            <a:solidFill>
              <a:schemeClr val="accent6"/>
            </a:solidFill>
          </a:ln>
        </p:spPr>
        <p:txBody>
          <a:bodyPr wrap="square" rtlCol="0">
            <a:spAutoFit/>
          </a:bodyPr>
          <a:lstStyle/>
          <a:p>
            <a:pPr algn="ctr"/>
            <a:r>
              <a:rPr lang="en-US" sz="1600" b="1" dirty="0" err="1">
                <a:solidFill>
                  <a:schemeClr val="accent6"/>
                </a:solidFill>
              </a:rPr>
              <a:t>Chl</a:t>
            </a:r>
            <a:r>
              <a:rPr lang="en-US" sz="1600" b="1" dirty="0">
                <a:solidFill>
                  <a:schemeClr val="accent6"/>
                </a:solidFill>
              </a:rPr>
              <a:t>-a anomaly data by feature type</a:t>
            </a:r>
          </a:p>
        </p:txBody>
      </p:sp>
      <p:sp>
        <p:nvSpPr>
          <p:cNvPr id="28" name="TextBox 27">
            <a:extLst>
              <a:ext uri="{FF2B5EF4-FFF2-40B4-BE49-F238E27FC236}">
                <a16:creationId xmlns:a16="http://schemas.microsoft.com/office/drawing/2014/main" id="{26654E85-4DA7-3E4E-9CB1-B27C7B15D2D9}"/>
              </a:ext>
            </a:extLst>
          </p:cNvPr>
          <p:cNvSpPr txBox="1"/>
          <p:nvPr/>
        </p:nvSpPr>
        <p:spPr>
          <a:xfrm>
            <a:off x="1648713" y="2965798"/>
            <a:ext cx="2948925" cy="338554"/>
          </a:xfrm>
          <a:prstGeom prst="rect">
            <a:avLst/>
          </a:prstGeom>
          <a:noFill/>
          <a:ln w="25400">
            <a:solidFill>
              <a:schemeClr val="accent6"/>
            </a:solidFill>
          </a:ln>
        </p:spPr>
        <p:txBody>
          <a:bodyPr wrap="square" rtlCol="0">
            <a:spAutoFit/>
          </a:bodyPr>
          <a:lstStyle/>
          <a:p>
            <a:pPr algn="ctr"/>
            <a:r>
              <a:rPr lang="en-US" sz="1600" b="1" dirty="0">
                <a:solidFill>
                  <a:schemeClr val="accent6"/>
                </a:solidFill>
              </a:rPr>
              <a:t>SLA eddy atlas</a:t>
            </a:r>
          </a:p>
        </p:txBody>
      </p:sp>
      <p:sp>
        <p:nvSpPr>
          <p:cNvPr id="29" name="TextBox 28">
            <a:extLst>
              <a:ext uri="{FF2B5EF4-FFF2-40B4-BE49-F238E27FC236}">
                <a16:creationId xmlns:a16="http://schemas.microsoft.com/office/drawing/2014/main" id="{F520069A-59F2-4743-943F-8A937440B20B}"/>
              </a:ext>
            </a:extLst>
          </p:cNvPr>
          <p:cNvSpPr txBox="1"/>
          <p:nvPr/>
        </p:nvSpPr>
        <p:spPr>
          <a:xfrm>
            <a:off x="7326157" y="2959731"/>
            <a:ext cx="2948925" cy="338554"/>
          </a:xfrm>
          <a:prstGeom prst="rect">
            <a:avLst/>
          </a:prstGeom>
          <a:noFill/>
          <a:ln w="25400">
            <a:solidFill>
              <a:schemeClr val="accent6"/>
            </a:solidFill>
          </a:ln>
        </p:spPr>
        <p:txBody>
          <a:bodyPr wrap="square" rtlCol="0">
            <a:spAutoFit/>
          </a:bodyPr>
          <a:lstStyle/>
          <a:p>
            <a:pPr algn="ctr"/>
            <a:r>
              <a:rPr lang="en-US" sz="1600" b="1" dirty="0" err="1">
                <a:solidFill>
                  <a:schemeClr val="accent6"/>
                </a:solidFill>
              </a:rPr>
              <a:t>Lagrangian</a:t>
            </a:r>
            <a:r>
              <a:rPr lang="en-US" sz="1600" b="1" dirty="0">
                <a:solidFill>
                  <a:schemeClr val="accent6"/>
                </a:solidFill>
              </a:rPr>
              <a:t> eddy atlas</a:t>
            </a:r>
          </a:p>
        </p:txBody>
      </p:sp>
      <p:cxnSp>
        <p:nvCxnSpPr>
          <p:cNvPr id="42" name="Straight Arrow Connector 41">
            <a:extLst>
              <a:ext uri="{FF2B5EF4-FFF2-40B4-BE49-F238E27FC236}">
                <a16:creationId xmlns:a16="http://schemas.microsoft.com/office/drawing/2014/main" id="{9830E2CD-3F0F-C144-ADC8-6E5CD39FC9C6}"/>
              </a:ext>
            </a:extLst>
          </p:cNvPr>
          <p:cNvCxnSpPr>
            <a:cxnSpLocks/>
          </p:cNvCxnSpPr>
          <p:nvPr/>
        </p:nvCxnSpPr>
        <p:spPr>
          <a:xfrm>
            <a:off x="2336128" y="557791"/>
            <a:ext cx="476720" cy="31726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226B045-2C6B-F544-A73F-2434EE3C7475}"/>
              </a:ext>
            </a:extLst>
          </p:cNvPr>
          <p:cNvCxnSpPr>
            <a:cxnSpLocks/>
          </p:cNvCxnSpPr>
          <p:nvPr/>
        </p:nvCxnSpPr>
        <p:spPr>
          <a:xfrm flipH="1">
            <a:off x="8800619" y="2616257"/>
            <a:ext cx="14345" cy="2903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5363F4E-8877-F04B-952E-E42FE6E412F0}"/>
              </a:ext>
            </a:extLst>
          </p:cNvPr>
          <p:cNvCxnSpPr>
            <a:cxnSpLocks/>
          </p:cNvCxnSpPr>
          <p:nvPr/>
        </p:nvCxnSpPr>
        <p:spPr>
          <a:xfrm flipH="1">
            <a:off x="3123175" y="2651966"/>
            <a:ext cx="14345" cy="2903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7D8AF40-BB88-FF4B-ACEF-C49CF6E56384}"/>
              </a:ext>
            </a:extLst>
          </p:cNvPr>
          <p:cNvCxnSpPr>
            <a:cxnSpLocks/>
          </p:cNvCxnSpPr>
          <p:nvPr/>
        </p:nvCxnSpPr>
        <p:spPr>
          <a:xfrm flipH="1">
            <a:off x="7001654" y="3129008"/>
            <a:ext cx="3213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E73F759-8974-B746-9CC9-6921615AA988}"/>
              </a:ext>
            </a:extLst>
          </p:cNvPr>
          <p:cNvCxnSpPr>
            <a:cxnSpLocks/>
          </p:cNvCxnSpPr>
          <p:nvPr/>
        </p:nvCxnSpPr>
        <p:spPr>
          <a:xfrm>
            <a:off x="4597638" y="3129008"/>
            <a:ext cx="3213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9A822EE-45C4-FB49-ACA9-CEB0FAF4BCEE}"/>
              </a:ext>
            </a:extLst>
          </p:cNvPr>
          <p:cNvCxnSpPr>
            <a:cxnSpLocks/>
          </p:cNvCxnSpPr>
          <p:nvPr/>
        </p:nvCxnSpPr>
        <p:spPr>
          <a:xfrm flipH="1">
            <a:off x="5961897" y="5530094"/>
            <a:ext cx="14345" cy="2903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674E906-5AD4-824F-AE1B-CCAE08E380D0}"/>
              </a:ext>
            </a:extLst>
          </p:cNvPr>
          <p:cNvSpPr txBox="1"/>
          <p:nvPr/>
        </p:nvSpPr>
        <p:spPr>
          <a:xfrm>
            <a:off x="11772900" y="0"/>
            <a:ext cx="419100" cy="369332"/>
          </a:xfrm>
          <a:prstGeom prst="rect">
            <a:avLst/>
          </a:prstGeom>
          <a:noFill/>
        </p:spPr>
        <p:txBody>
          <a:bodyPr wrap="square" rtlCol="0">
            <a:spAutoFit/>
          </a:bodyPr>
          <a:lstStyle/>
          <a:p>
            <a:r>
              <a:rPr lang="en-US" dirty="0"/>
              <a:t>34</a:t>
            </a:r>
          </a:p>
        </p:txBody>
      </p:sp>
      <p:graphicFrame>
        <p:nvGraphicFramePr>
          <p:cNvPr id="23" name="Diagram 22">
            <a:extLst>
              <a:ext uri="{FF2B5EF4-FFF2-40B4-BE49-F238E27FC236}">
                <a16:creationId xmlns:a16="http://schemas.microsoft.com/office/drawing/2014/main" id="{08B9348A-C6D9-7F4F-A664-DC2D81B42B4F}"/>
              </a:ext>
            </a:extLst>
          </p:cNvPr>
          <p:cNvGraphicFramePr/>
          <p:nvPr>
            <p:extLst>
              <p:ext uri="{D42A27DB-BD31-4B8C-83A1-F6EECF244321}">
                <p14:modId xmlns:p14="http://schemas.microsoft.com/office/powerpoint/2010/main" val="1619845650"/>
              </p:ext>
            </p:extLst>
          </p:nvPr>
        </p:nvGraphicFramePr>
        <p:xfrm>
          <a:off x="0" y="6565206"/>
          <a:ext cx="12192000" cy="3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Content Placeholder 4">
            <a:extLst>
              <a:ext uri="{FF2B5EF4-FFF2-40B4-BE49-F238E27FC236}">
                <a16:creationId xmlns:a16="http://schemas.microsoft.com/office/drawing/2014/main" id="{8EDC05E6-C9D4-114A-ABA9-FE7A7783E2DB}"/>
              </a:ext>
            </a:extLst>
          </p:cNvPr>
          <p:cNvPicPr>
            <a:picLocks noGrp="1" noChangeAspect="1"/>
          </p:cNvPicPr>
          <p:nvPr>
            <p:ph idx="1"/>
          </p:nvPr>
        </p:nvPicPr>
        <p:blipFill rotWithShape="1">
          <a:blip r:embed="rId8"/>
          <a:srcRect l="5165" t="6917" r="13698" b="9720"/>
          <a:stretch/>
        </p:blipFill>
        <p:spPr>
          <a:xfrm>
            <a:off x="767239" y="912244"/>
            <a:ext cx="4349887" cy="1674313"/>
          </a:xfrm>
        </p:spPr>
      </p:pic>
      <p:pic>
        <p:nvPicPr>
          <p:cNvPr id="26" name="Picture 25">
            <a:extLst>
              <a:ext uri="{FF2B5EF4-FFF2-40B4-BE49-F238E27FC236}">
                <a16:creationId xmlns:a16="http://schemas.microsoft.com/office/drawing/2014/main" id="{21BC0F91-2058-E142-8880-DF90BCF40033}"/>
              </a:ext>
            </a:extLst>
          </p:cNvPr>
          <p:cNvPicPr>
            <a:picLocks noChangeAspect="1"/>
          </p:cNvPicPr>
          <p:nvPr/>
        </p:nvPicPr>
        <p:blipFill rotWithShape="1">
          <a:blip r:embed="rId9"/>
          <a:srcRect l="4414" t="5392" r="11609" b="9029"/>
          <a:stretch/>
        </p:blipFill>
        <p:spPr>
          <a:xfrm>
            <a:off x="6513553" y="879510"/>
            <a:ext cx="4349887" cy="1705231"/>
          </a:xfrm>
          <a:prstGeom prst="rect">
            <a:avLst/>
          </a:prstGeom>
        </p:spPr>
      </p:pic>
      <p:sp>
        <p:nvSpPr>
          <p:cNvPr id="5" name="TextBox 4">
            <a:extLst>
              <a:ext uri="{FF2B5EF4-FFF2-40B4-BE49-F238E27FC236}">
                <a16:creationId xmlns:a16="http://schemas.microsoft.com/office/drawing/2014/main" id="{8599DBA8-F90F-0448-86DC-4CEE384F23BC}"/>
              </a:ext>
            </a:extLst>
          </p:cNvPr>
          <p:cNvSpPr txBox="1"/>
          <p:nvPr/>
        </p:nvSpPr>
        <p:spPr>
          <a:xfrm>
            <a:off x="6944878" y="278977"/>
            <a:ext cx="2517563" cy="584775"/>
          </a:xfrm>
          <a:prstGeom prst="rect">
            <a:avLst/>
          </a:prstGeom>
          <a:noFill/>
        </p:spPr>
        <p:txBody>
          <a:bodyPr wrap="square" rtlCol="0">
            <a:spAutoFit/>
          </a:bodyPr>
          <a:lstStyle/>
          <a:p>
            <a:pPr algn="ctr"/>
            <a:r>
              <a:rPr lang="en-US" sz="1600" dirty="0" err="1"/>
              <a:t>Lagrangian</a:t>
            </a:r>
            <a:r>
              <a:rPr lang="en-US" sz="1600" dirty="0"/>
              <a:t> trajectories, LAVD, contours</a:t>
            </a:r>
          </a:p>
        </p:txBody>
      </p:sp>
      <p:sp>
        <p:nvSpPr>
          <p:cNvPr id="30" name="TextBox 29">
            <a:extLst>
              <a:ext uri="{FF2B5EF4-FFF2-40B4-BE49-F238E27FC236}">
                <a16:creationId xmlns:a16="http://schemas.microsoft.com/office/drawing/2014/main" id="{7013C54F-6809-0044-A3A5-37BE04E0345F}"/>
              </a:ext>
            </a:extLst>
          </p:cNvPr>
          <p:cNvSpPr txBox="1"/>
          <p:nvPr/>
        </p:nvSpPr>
        <p:spPr>
          <a:xfrm>
            <a:off x="2080075" y="474671"/>
            <a:ext cx="2517563" cy="338554"/>
          </a:xfrm>
          <a:prstGeom prst="rect">
            <a:avLst/>
          </a:prstGeom>
          <a:noFill/>
        </p:spPr>
        <p:txBody>
          <a:bodyPr wrap="square" rtlCol="0">
            <a:spAutoFit/>
          </a:bodyPr>
          <a:lstStyle/>
          <a:p>
            <a:pPr algn="ctr"/>
            <a:r>
              <a:rPr lang="en-US" sz="1600" dirty="0" err="1"/>
              <a:t>OceanEddies</a:t>
            </a:r>
            <a:endParaRPr lang="en-US" sz="1600" dirty="0"/>
          </a:p>
        </p:txBody>
      </p:sp>
      <p:sp>
        <p:nvSpPr>
          <p:cNvPr id="31" name="TextBox 30">
            <a:extLst>
              <a:ext uri="{FF2B5EF4-FFF2-40B4-BE49-F238E27FC236}">
                <a16:creationId xmlns:a16="http://schemas.microsoft.com/office/drawing/2014/main" id="{8377E5B0-BDAE-A64D-A3A1-B3706A6CF026}"/>
              </a:ext>
            </a:extLst>
          </p:cNvPr>
          <p:cNvSpPr txBox="1"/>
          <p:nvPr/>
        </p:nvSpPr>
        <p:spPr>
          <a:xfrm>
            <a:off x="8463929" y="2582817"/>
            <a:ext cx="2517563" cy="338554"/>
          </a:xfrm>
          <a:prstGeom prst="rect">
            <a:avLst/>
          </a:prstGeom>
          <a:noFill/>
        </p:spPr>
        <p:txBody>
          <a:bodyPr wrap="square" rtlCol="0">
            <a:spAutoFit/>
          </a:bodyPr>
          <a:lstStyle/>
          <a:p>
            <a:pPr algn="ctr"/>
            <a:r>
              <a:rPr lang="en-US" sz="1600" dirty="0"/>
              <a:t>Tracking algorithm</a:t>
            </a:r>
          </a:p>
        </p:txBody>
      </p:sp>
      <p:sp>
        <p:nvSpPr>
          <p:cNvPr id="32" name="Title 1">
            <a:extLst>
              <a:ext uri="{FF2B5EF4-FFF2-40B4-BE49-F238E27FC236}">
                <a16:creationId xmlns:a16="http://schemas.microsoft.com/office/drawing/2014/main" id="{32CCACA7-0A44-9449-A55F-35133086D3AD}"/>
              </a:ext>
            </a:extLst>
          </p:cNvPr>
          <p:cNvSpPr>
            <a:spLocks noGrp="1"/>
          </p:cNvSpPr>
          <p:nvPr>
            <p:ph type="title"/>
          </p:nvPr>
        </p:nvSpPr>
        <p:spPr>
          <a:xfrm>
            <a:off x="4843665" y="-233453"/>
            <a:ext cx="10515600" cy="1325563"/>
          </a:xfrm>
        </p:spPr>
        <p:txBody>
          <a:bodyPr/>
          <a:lstStyle/>
          <a:p>
            <a:r>
              <a:rPr lang="en-US" dirty="0"/>
              <a:t>Pipeline</a:t>
            </a:r>
          </a:p>
        </p:txBody>
      </p:sp>
      <p:pic>
        <p:nvPicPr>
          <p:cNvPr id="10" name="Picture 9">
            <a:extLst>
              <a:ext uri="{FF2B5EF4-FFF2-40B4-BE49-F238E27FC236}">
                <a16:creationId xmlns:a16="http://schemas.microsoft.com/office/drawing/2014/main" id="{17A85A04-94BE-1C4C-B0AC-7812BB4797B4}"/>
              </a:ext>
            </a:extLst>
          </p:cNvPr>
          <p:cNvPicPr>
            <a:picLocks noChangeAspect="1"/>
          </p:cNvPicPr>
          <p:nvPr/>
        </p:nvPicPr>
        <p:blipFill rotWithShape="1">
          <a:blip r:embed="rId10"/>
          <a:srcRect l="4697" t="5511" r="12972" b="10233"/>
          <a:stretch/>
        </p:blipFill>
        <p:spPr>
          <a:xfrm>
            <a:off x="3455073" y="3576123"/>
            <a:ext cx="4973945" cy="1926470"/>
          </a:xfrm>
          <a:prstGeom prst="rect">
            <a:avLst/>
          </a:prstGeom>
        </p:spPr>
      </p:pic>
    </p:spTree>
    <p:extLst>
      <p:ext uri="{BB962C8B-B14F-4D97-AF65-F5344CB8AC3E}">
        <p14:creationId xmlns:p14="http://schemas.microsoft.com/office/powerpoint/2010/main" val="919768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139E-180E-D14B-B725-511FE2197925}"/>
              </a:ext>
            </a:extLst>
          </p:cNvPr>
          <p:cNvSpPr>
            <a:spLocks noGrp="1"/>
          </p:cNvSpPr>
          <p:nvPr>
            <p:ph type="title"/>
          </p:nvPr>
        </p:nvSpPr>
        <p:spPr>
          <a:xfrm>
            <a:off x="122459" y="9708"/>
            <a:ext cx="10515600" cy="1325563"/>
          </a:xfrm>
        </p:spPr>
        <p:txBody>
          <a:bodyPr/>
          <a:lstStyle/>
          <a:p>
            <a:r>
              <a:rPr lang="en-US" dirty="0"/>
              <a:t>Results</a:t>
            </a:r>
          </a:p>
        </p:txBody>
      </p:sp>
      <p:sp>
        <p:nvSpPr>
          <p:cNvPr id="14" name="TextBox 13">
            <a:extLst>
              <a:ext uri="{FF2B5EF4-FFF2-40B4-BE49-F238E27FC236}">
                <a16:creationId xmlns:a16="http://schemas.microsoft.com/office/drawing/2014/main" id="{40C8A4ED-D007-974A-A41A-34E3F3D9E874}"/>
              </a:ext>
            </a:extLst>
          </p:cNvPr>
          <p:cNvSpPr txBox="1"/>
          <p:nvPr/>
        </p:nvSpPr>
        <p:spPr>
          <a:xfrm>
            <a:off x="298858" y="922261"/>
            <a:ext cx="3669541" cy="4893647"/>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Increased </a:t>
            </a:r>
            <a:r>
              <a:rPr lang="en-US" sz="2400" dirty="0" err="1"/>
              <a:t>chl</a:t>
            </a:r>
            <a:r>
              <a:rPr lang="en-US" sz="2400" dirty="0"/>
              <a:t>-a in coherent cores of SSH eddies is not from advection or trapping alone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a:t>
            </a:r>
            <a:r>
              <a:rPr lang="en-US" sz="2400" i="1" dirty="0"/>
              <a:t> combination</a:t>
            </a:r>
            <a:r>
              <a:rPr lang="en-US" sz="2400" dirty="0"/>
              <a:t> of coherency and the structure driving a change in sea level fosters conditions for an increase in </a:t>
            </a:r>
            <a:r>
              <a:rPr lang="en-US" sz="2400" dirty="0" err="1"/>
              <a:t>chl</a:t>
            </a:r>
            <a:r>
              <a:rPr lang="en-US" sz="2400" dirty="0"/>
              <a:t>-a</a:t>
            </a:r>
          </a:p>
        </p:txBody>
      </p:sp>
      <p:grpSp>
        <p:nvGrpSpPr>
          <p:cNvPr id="13" name="Group 12">
            <a:extLst>
              <a:ext uri="{FF2B5EF4-FFF2-40B4-BE49-F238E27FC236}">
                <a16:creationId xmlns:a16="http://schemas.microsoft.com/office/drawing/2014/main" id="{2C98D4F4-1C63-9F4F-8C44-DA286924D2C4}"/>
              </a:ext>
            </a:extLst>
          </p:cNvPr>
          <p:cNvGrpSpPr>
            <a:grpSpLocks noChangeAspect="1"/>
          </p:cNvGrpSpPr>
          <p:nvPr/>
        </p:nvGrpSpPr>
        <p:grpSpPr>
          <a:xfrm>
            <a:off x="3909061" y="3880336"/>
            <a:ext cx="8153399" cy="2670832"/>
            <a:chOff x="199489" y="4660422"/>
            <a:chExt cx="5899069" cy="1932375"/>
          </a:xfrm>
        </p:grpSpPr>
        <p:pic>
          <p:nvPicPr>
            <p:cNvPr id="7" name="Picture 6" descr="Chart, histogram&#10;&#10;Description automatically generated">
              <a:extLst>
                <a:ext uri="{FF2B5EF4-FFF2-40B4-BE49-F238E27FC236}">
                  <a16:creationId xmlns:a16="http://schemas.microsoft.com/office/drawing/2014/main" id="{45D7AD0A-9C39-6748-9FFC-A4AD8DA4D482}"/>
                </a:ext>
              </a:extLst>
            </p:cNvPr>
            <p:cNvPicPr>
              <a:picLocks noChangeAspect="1"/>
            </p:cNvPicPr>
            <p:nvPr/>
          </p:nvPicPr>
          <p:blipFill rotWithShape="1">
            <a:blip r:embed="rId3"/>
            <a:srcRect t="9156"/>
            <a:stretch/>
          </p:blipFill>
          <p:spPr>
            <a:xfrm>
              <a:off x="199489" y="4660422"/>
              <a:ext cx="5899069" cy="1932375"/>
            </a:xfrm>
            <a:prstGeom prst="rect">
              <a:avLst/>
            </a:prstGeom>
          </p:spPr>
        </p:pic>
        <p:cxnSp>
          <p:nvCxnSpPr>
            <p:cNvPr id="6" name="Straight Connector 5">
              <a:extLst>
                <a:ext uri="{FF2B5EF4-FFF2-40B4-BE49-F238E27FC236}">
                  <a16:creationId xmlns:a16="http://schemas.microsoft.com/office/drawing/2014/main" id="{AC07E277-8BC0-BD46-BBA0-56BDCE5F4CFB}"/>
                </a:ext>
              </a:extLst>
            </p:cNvPr>
            <p:cNvCxnSpPr>
              <a:cxnSpLocks/>
            </p:cNvCxnSpPr>
            <p:nvPr/>
          </p:nvCxnSpPr>
          <p:spPr>
            <a:xfrm>
              <a:off x="5068833" y="4729782"/>
              <a:ext cx="0" cy="1562894"/>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5EDFB1-03D3-C840-AD61-FC394C7E372D}"/>
                </a:ext>
              </a:extLst>
            </p:cNvPr>
            <p:cNvCxnSpPr>
              <a:cxnSpLocks/>
            </p:cNvCxnSpPr>
            <p:nvPr/>
          </p:nvCxnSpPr>
          <p:spPr>
            <a:xfrm>
              <a:off x="3163929" y="4729782"/>
              <a:ext cx="0" cy="1562894"/>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A67FF5-DB84-6549-899F-FB4EBE7E4B95}"/>
                </a:ext>
              </a:extLst>
            </p:cNvPr>
            <p:cNvCxnSpPr>
              <a:cxnSpLocks/>
            </p:cNvCxnSpPr>
            <p:nvPr/>
          </p:nvCxnSpPr>
          <p:spPr>
            <a:xfrm>
              <a:off x="1263916" y="4729782"/>
              <a:ext cx="0" cy="1562894"/>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408D985-2F14-F34B-AA7D-78858119C0AC}"/>
              </a:ext>
            </a:extLst>
          </p:cNvPr>
          <p:cNvGrpSpPr>
            <a:grpSpLocks noChangeAspect="1"/>
          </p:cNvGrpSpPr>
          <p:nvPr/>
        </p:nvGrpSpPr>
        <p:grpSpPr>
          <a:xfrm>
            <a:off x="5163670" y="0"/>
            <a:ext cx="6616849" cy="3775336"/>
            <a:chOff x="588015" y="1071871"/>
            <a:chExt cx="5454710" cy="3112261"/>
          </a:xfrm>
        </p:grpSpPr>
        <p:pic>
          <p:nvPicPr>
            <p:cNvPr id="9" name="Picture 8" descr="Chart, box and whisker chart&#10;&#10;Description automatically generated">
              <a:extLst>
                <a:ext uri="{FF2B5EF4-FFF2-40B4-BE49-F238E27FC236}">
                  <a16:creationId xmlns:a16="http://schemas.microsoft.com/office/drawing/2014/main" id="{C4D8B19F-DDA2-BA4F-9204-18AF32D812D3}"/>
                </a:ext>
              </a:extLst>
            </p:cNvPr>
            <p:cNvPicPr>
              <a:picLocks noChangeAspect="1"/>
            </p:cNvPicPr>
            <p:nvPr/>
          </p:nvPicPr>
          <p:blipFill rotWithShape="1">
            <a:blip r:embed="rId4"/>
            <a:srcRect l="7419"/>
            <a:stretch/>
          </p:blipFill>
          <p:spPr>
            <a:xfrm>
              <a:off x="588015" y="1071871"/>
              <a:ext cx="5454710" cy="3112261"/>
            </a:xfrm>
            <a:prstGeom prst="rect">
              <a:avLst/>
            </a:prstGeom>
          </p:spPr>
        </p:pic>
        <p:sp>
          <p:nvSpPr>
            <p:cNvPr id="3" name="TextBox 2">
              <a:extLst>
                <a:ext uri="{FF2B5EF4-FFF2-40B4-BE49-F238E27FC236}">
                  <a16:creationId xmlns:a16="http://schemas.microsoft.com/office/drawing/2014/main" id="{BEA148C2-1859-8241-AC56-5CDA9D199196}"/>
                </a:ext>
              </a:extLst>
            </p:cNvPr>
            <p:cNvSpPr txBox="1"/>
            <p:nvPr/>
          </p:nvSpPr>
          <p:spPr>
            <a:xfrm>
              <a:off x="1287035" y="2477334"/>
              <a:ext cx="624017" cy="182433"/>
            </a:xfrm>
            <a:prstGeom prst="rect">
              <a:avLst/>
            </a:prstGeom>
            <a:noFill/>
          </p:spPr>
          <p:txBody>
            <a:bodyPr wrap="square" rtlCol="0">
              <a:spAutoFit/>
            </a:bodyPr>
            <a:lstStyle/>
            <a:p>
              <a:r>
                <a:rPr lang="en-US" sz="1000" dirty="0"/>
                <a:t>Mean</a:t>
              </a:r>
            </a:p>
          </p:txBody>
        </p:sp>
        <p:sp>
          <p:nvSpPr>
            <p:cNvPr id="34" name="TextBox 33">
              <a:extLst>
                <a:ext uri="{FF2B5EF4-FFF2-40B4-BE49-F238E27FC236}">
                  <a16:creationId xmlns:a16="http://schemas.microsoft.com/office/drawing/2014/main" id="{F9F9AFD0-60A8-2A49-AD05-2E6626FCE343}"/>
                </a:ext>
              </a:extLst>
            </p:cNvPr>
            <p:cNvSpPr txBox="1"/>
            <p:nvPr/>
          </p:nvSpPr>
          <p:spPr>
            <a:xfrm>
              <a:off x="1416251" y="2584196"/>
              <a:ext cx="624017" cy="182433"/>
            </a:xfrm>
            <a:prstGeom prst="rect">
              <a:avLst/>
            </a:prstGeom>
            <a:noFill/>
          </p:spPr>
          <p:txBody>
            <a:bodyPr wrap="square" rtlCol="0">
              <a:spAutoFit/>
            </a:bodyPr>
            <a:lstStyle/>
            <a:p>
              <a:r>
                <a:rPr lang="en-US" sz="1000" dirty="0"/>
                <a:t>Median</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613350F-866C-2340-A248-CC025AD22EAB}"/>
                    </a:ext>
                  </a:extLst>
                </p:cNvPr>
                <p:cNvSpPr txBox="1"/>
                <p:nvPr/>
              </p:nvSpPr>
              <p:spPr>
                <a:xfrm>
                  <a:off x="1388063" y="2335291"/>
                  <a:ext cx="624017" cy="182433"/>
                </a:xfrm>
                <a:prstGeom prst="rect">
                  <a:avLst/>
                </a:prstGeom>
                <a:noFill/>
              </p:spPr>
              <p:txBody>
                <a:bodyPr wrap="square" rtlCol="0">
                  <a:spAutoFit/>
                </a:bodyPr>
                <a:lstStyle/>
                <a:p>
                  <a:r>
                    <a:rPr lang="en-US" sz="1000" dirty="0"/>
                    <a:t>+1</a:t>
                  </a:r>
                  <a14:m>
                    <m:oMath xmlns:m="http://schemas.openxmlformats.org/officeDocument/2006/math">
                      <m:r>
                        <a:rPr lang="en-US" sz="1000" i="1" smtClean="0">
                          <a:latin typeface="Cambria Math" panose="02040503050406030204" pitchFamily="18" charset="0"/>
                          <a:ea typeface="Cambria Math" panose="02040503050406030204" pitchFamily="18" charset="0"/>
                        </a:rPr>
                        <m:t>𝜎</m:t>
                      </m:r>
                    </m:oMath>
                  </a14:m>
                  <a:endParaRPr lang="en-US" sz="1000" dirty="0"/>
                </a:p>
              </p:txBody>
            </p:sp>
          </mc:Choice>
          <mc:Fallback xmlns="">
            <p:sp>
              <p:nvSpPr>
                <p:cNvPr id="58" name="TextBox 57">
                  <a:extLst>
                    <a:ext uri="{FF2B5EF4-FFF2-40B4-BE49-F238E27FC236}">
                      <a16:creationId xmlns:a16="http://schemas.microsoft.com/office/drawing/2014/main" id="{7613350F-866C-2340-A248-CC025AD22EAB}"/>
                    </a:ext>
                  </a:extLst>
                </p:cNvPr>
                <p:cNvSpPr txBox="1">
                  <a:spLocks noRot="1" noChangeAspect="1" noMove="1" noResize="1" noEditPoints="1" noAdjustHandles="1" noChangeArrowheads="1" noChangeShapeType="1" noTextEdit="1"/>
                </p:cNvSpPr>
                <p:nvPr/>
              </p:nvSpPr>
              <p:spPr>
                <a:xfrm>
                  <a:off x="1388063" y="2335291"/>
                  <a:ext cx="624017" cy="182433"/>
                </a:xfrm>
                <a:prstGeom prst="rect">
                  <a:avLst/>
                </a:prstGeom>
                <a:blipFill>
                  <a:blip r:embed="rId5"/>
                  <a:stretch>
                    <a:fillRect b="-10000"/>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45B2985F-EA95-4C40-9CFC-AFC64D379B5A}"/>
                </a:ext>
              </a:extLst>
            </p:cNvPr>
            <p:cNvSpPr txBox="1"/>
            <p:nvPr/>
          </p:nvSpPr>
          <p:spPr>
            <a:xfrm>
              <a:off x="1333963" y="1683925"/>
              <a:ext cx="624017" cy="296455"/>
            </a:xfrm>
            <a:prstGeom prst="rect">
              <a:avLst/>
            </a:prstGeom>
            <a:noFill/>
          </p:spPr>
          <p:txBody>
            <a:bodyPr wrap="square" rtlCol="0">
              <a:spAutoFit/>
            </a:bodyPr>
            <a:lstStyle/>
            <a:p>
              <a:r>
                <a:rPr lang="en-US" sz="1000" dirty="0"/>
                <a:t>Upper extreme</a:t>
              </a:r>
            </a:p>
          </p:txBody>
        </p:sp>
        <p:sp>
          <p:nvSpPr>
            <p:cNvPr id="43" name="TextBox 42">
              <a:extLst>
                <a:ext uri="{FF2B5EF4-FFF2-40B4-BE49-F238E27FC236}">
                  <a16:creationId xmlns:a16="http://schemas.microsoft.com/office/drawing/2014/main" id="{BE413BFF-A479-3A46-A849-888B2A889559}"/>
                </a:ext>
              </a:extLst>
            </p:cNvPr>
            <p:cNvSpPr txBox="1"/>
            <p:nvPr/>
          </p:nvSpPr>
          <p:spPr>
            <a:xfrm>
              <a:off x="1336986" y="3290743"/>
              <a:ext cx="624017" cy="296455"/>
            </a:xfrm>
            <a:prstGeom prst="rect">
              <a:avLst/>
            </a:prstGeom>
            <a:noFill/>
          </p:spPr>
          <p:txBody>
            <a:bodyPr wrap="square" rtlCol="0">
              <a:spAutoFit/>
            </a:bodyPr>
            <a:lstStyle/>
            <a:p>
              <a:r>
                <a:rPr lang="en-US" sz="1000" dirty="0"/>
                <a:t>Lower extreme</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3F92FA3-37A9-6C4F-9A64-80BE81D81E62}"/>
                    </a:ext>
                  </a:extLst>
                </p:cNvPr>
                <p:cNvSpPr txBox="1"/>
                <p:nvPr/>
              </p:nvSpPr>
              <p:spPr>
                <a:xfrm>
                  <a:off x="1404810" y="2776440"/>
                  <a:ext cx="624017" cy="182433"/>
                </a:xfrm>
                <a:prstGeom prst="rect">
                  <a:avLst/>
                </a:prstGeom>
                <a:noFill/>
              </p:spPr>
              <p:txBody>
                <a:bodyPr wrap="square" rtlCol="0">
                  <a:spAutoFit/>
                </a:bodyPr>
                <a:lstStyle/>
                <a:p>
                  <a:r>
                    <a:rPr lang="en-US" sz="1000" dirty="0"/>
                    <a:t>-1</a:t>
                  </a:r>
                  <a14:m>
                    <m:oMath xmlns:m="http://schemas.openxmlformats.org/officeDocument/2006/math">
                      <m:r>
                        <a:rPr lang="en-US" sz="1000" i="1" smtClean="0">
                          <a:latin typeface="Cambria Math" panose="02040503050406030204" pitchFamily="18" charset="0"/>
                          <a:ea typeface="Cambria Math" panose="02040503050406030204" pitchFamily="18" charset="0"/>
                        </a:rPr>
                        <m:t>𝜎</m:t>
                      </m:r>
                    </m:oMath>
                  </a14:m>
                  <a:endParaRPr lang="en-US" sz="1000" dirty="0"/>
                </a:p>
              </p:txBody>
            </p:sp>
          </mc:Choice>
          <mc:Fallback xmlns="">
            <p:sp>
              <p:nvSpPr>
                <p:cNvPr id="52" name="TextBox 51">
                  <a:extLst>
                    <a:ext uri="{FF2B5EF4-FFF2-40B4-BE49-F238E27FC236}">
                      <a16:creationId xmlns:a16="http://schemas.microsoft.com/office/drawing/2014/main" id="{D3F92FA3-37A9-6C4F-9A64-80BE81D81E62}"/>
                    </a:ext>
                  </a:extLst>
                </p:cNvPr>
                <p:cNvSpPr txBox="1">
                  <a:spLocks noRot="1" noChangeAspect="1" noMove="1" noResize="1" noEditPoints="1" noAdjustHandles="1" noChangeArrowheads="1" noChangeShapeType="1" noTextEdit="1"/>
                </p:cNvSpPr>
                <p:nvPr/>
              </p:nvSpPr>
              <p:spPr>
                <a:xfrm>
                  <a:off x="1404810" y="2776440"/>
                  <a:ext cx="624017" cy="182433"/>
                </a:xfrm>
                <a:prstGeom prst="rect">
                  <a:avLst/>
                </a:prstGeom>
                <a:blipFill>
                  <a:blip r:embed="rId6"/>
                  <a:stretch>
                    <a:fillRect b="-14286"/>
                  </a:stretch>
                </a:blipFill>
              </p:spPr>
              <p:txBody>
                <a:bodyPr/>
                <a:lstStyle/>
                <a:p>
                  <a:r>
                    <a:rPr lang="en-US">
                      <a:noFill/>
                    </a:rPr>
                    <a:t> </a:t>
                  </a:r>
                </a:p>
              </p:txBody>
            </p:sp>
          </mc:Fallback>
        </mc:AlternateContent>
      </p:grpSp>
      <p:sp>
        <p:nvSpPr>
          <p:cNvPr id="53" name="TextBox 52">
            <a:extLst>
              <a:ext uri="{FF2B5EF4-FFF2-40B4-BE49-F238E27FC236}">
                <a16:creationId xmlns:a16="http://schemas.microsoft.com/office/drawing/2014/main" id="{FB717143-76AB-604C-8631-9917B257686A}"/>
              </a:ext>
            </a:extLst>
          </p:cNvPr>
          <p:cNvSpPr txBox="1"/>
          <p:nvPr/>
        </p:nvSpPr>
        <p:spPr>
          <a:xfrm>
            <a:off x="11772900" y="-10510"/>
            <a:ext cx="419100" cy="369332"/>
          </a:xfrm>
          <a:prstGeom prst="rect">
            <a:avLst/>
          </a:prstGeom>
          <a:noFill/>
        </p:spPr>
        <p:txBody>
          <a:bodyPr wrap="square" rtlCol="0">
            <a:spAutoFit/>
          </a:bodyPr>
          <a:lstStyle/>
          <a:p>
            <a:r>
              <a:rPr lang="en-US" dirty="0"/>
              <a:t>35</a:t>
            </a:r>
          </a:p>
        </p:txBody>
      </p:sp>
      <p:graphicFrame>
        <p:nvGraphicFramePr>
          <p:cNvPr id="18" name="Diagram 17">
            <a:extLst>
              <a:ext uri="{FF2B5EF4-FFF2-40B4-BE49-F238E27FC236}">
                <a16:creationId xmlns:a16="http://schemas.microsoft.com/office/drawing/2014/main" id="{A7ABA0F5-AE16-CA4E-96A6-73BD0F32A7B7}"/>
              </a:ext>
            </a:extLst>
          </p:cNvPr>
          <p:cNvGraphicFramePr/>
          <p:nvPr>
            <p:extLst>
              <p:ext uri="{D42A27DB-BD31-4B8C-83A1-F6EECF244321}">
                <p14:modId xmlns:p14="http://schemas.microsoft.com/office/powerpoint/2010/main" val="2230718250"/>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ectangle 3">
            <a:extLst>
              <a:ext uri="{FF2B5EF4-FFF2-40B4-BE49-F238E27FC236}">
                <a16:creationId xmlns:a16="http://schemas.microsoft.com/office/drawing/2014/main" id="{6F46F699-6F74-D241-8107-5BF184C9DD79}"/>
              </a:ext>
            </a:extLst>
          </p:cNvPr>
          <p:cNvSpPr/>
          <p:nvPr/>
        </p:nvSpPr>
        <p:spPr>
          <a:xfrm>
            <a:off x="8926830" y="306832"/>
            <a:ext cx="662940" cy="28249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050E211-11F3-3145-BE11-3EEF5B07BBC1}"/>
              </a:ext>
            </a:extLst>
          </p:cNvPr>
          <p:cNvSpPr/>
          <p:nvPr/>
        </p:nvSpPr>
        <p:spPr>
          <a:xfrm>
            <a:off x="6512652" y="302151"/>
            <a:ext cx="662940" cy="282966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0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752EF9DD-2A69-CA47-A6AF-B44DF6FDC63F}"/>
              </a:ext>
            </a:extLst>
          </p:cNvPr>
          <p:cNvPicPr>
            <a:picLocks noChangeAspect="1"/>
          </p:cNvPicPr>
          <p:nvPr/>
        </p:nvPicPr>
        <p:blipFill>
          <a:blip r:embed="rId2"/>
          <a:stretch>
            <a:fillRect/>
          </a:stretch>
        </p:blipFill>
        <p:spPr>
          <a:xfrm>
            <a:off x="0" y="731162"/>
            <a:ext cx="11632758" cy="4121130"/>
          </a:xfrm>
          <a:prstGeom prst="rect">
            <a:avLst/>
          </a:prstGeom>
        </p:spPr>
      </p:pic>
      <p:sp>
        <p:nvSpPr>
          <p:cNvPr id="9" name="Title 1">
            <a:extLst>
              <a:ext uri="{FF2B5EF4-FFF2-40B4-BE49-F238E27FC236}">
                <a16:creationId xmlns:a16="http://schemas.microsoft.com/office/drawing/2014/main" id="{515E5B89-247D-A341-85CE-3CDC533E88EE}"/>
              </a:ext>
            </a:extLst>
          </p:cNvPr>
          <p:cNvSpPr>
            <a:spLocks noGrp="1"/>
          </p:cNvSpPr>
          <p:nvPr>
            <p:ph type="title"/>
          </p:nvPr>
        </p:nvSpPr>
        <p:spPr>
          <a:xfrm>
            <a:off x="199489" y="-186570"/>
            <a:ext cx="10515600" cy="1325563"/>
          </a:xfrm>
        </p:spPr>
        <p:txBody>
          <a:bodyPr/>
          <a:lstStyle/>
          <a:p>
            <a:r>
              <a:rPr lang="en-US" dirty="0"/>
              <a:t>Results</a:t>
            </a:r>
          </a:p>
        </p:txBody>
      </p:sp>
      <p:sp>
        <p:nvSpPr>
          <p:cNvPr id="10" name="TextBox 9">
            <a:extLst>
              <a:ext uri="{FF2B5EF4-FFF2-40B4-BE49-F238E27FC236}">
                <a16:creationId xmlns:a16="http://schemas.microsoft.com/office/drawing/2014/main" id="{598CEE35-9B93-7F4F-A352-2D56BDA07D37}"/>
              </a:ext>
            </a:extLst>
          </p:cNvPr>
          <p:cNvSpPr txBox="1"/>
          <p:nvPr/>
        </p:nvSpPr>
        <p:spPr>
          <a:xfrm>
            <a:off x="11772900" y="-10510"/>
            <a:ext cx="419100" cy="369332"/>
          </a:xfrm>
          <a:prstGeom prst="rect">
            <a:avLst/>
          </a:prstGeom>
          <a:noFill/>
        </p:spPr>
        <p:txBody>
          <a:bodyPr wrap="square" rtlCol="0">
            <a:spAutoFit/>
          </a:bodyPr>
          <a:lstStyle/>
          <a:p>
            <a:r>
              <a:rPr lang="en-US" dirty="0"/>
              <a:t>36</a:t>
            </a:r>
          </a:p>
        </p:txBody>
      </p:sp>
      <p:sp>
        <p:nvSpPr>
          <p:cNvPr id="11" name="TextBox 10">
            <a:extLst>
              <a:ext uri="{FF2B5EF4-FFF2-40B4-BE49-F238E27FC236}">
                <a16:creationId xmlns:a16="http://schemas.microsoft.com/office/drawing/2014/main" id="{124683B6-2ECC-7445-B065-2A00D15E070C}"/>
              </a:ext>
            </a:extLst>
          </p:cNvPr>
          <p:cNvSpPr txBox="1"/>
          <p:nvPr/>
        </p:nvSpPr>
        <p:spPr>
          <a:xfrm>
            <a:off x="1807916" y="4852292"/>
            <a:ext cx="914856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Leaky cyclonic eddies on average do not have anomalously high </a:t>
            </a:r>
            <a:r>
              <a:rPr lang="en-US" sz="2000" dirty="0" err="1"/>
              <a:t>chl</a:t>
            </a:r>
            <a:r>
              <a:rPr lang="en-US" sz="2000" dirty="0"/>
              <a:t>, whereas coherent cyclonic eddies do until age ~120 days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supports the “bump in the rug” and “closed jar” hypotheses</a:t>
            </a:r>
          </a:p>
          <a:p>
            <a:pPr marL="285750" indent="-285750">
              <a:buFont typeface="Arial" panose="020B0604020202020204" pitchFamily="34" charset="0"/>
              <a:buChar char="•"/>
            </a:pPr>
            <a:endParaRPr lang="en-US" sz="2000" dirty="0"/>
          </a:p>
        </p:txBody>
      </p:sp>
      <p:graphicFrame>
        <p:nvGraphicFramePr>
          <p:cNvPr id="7" name="Diagram 6">
            <a:extLst>
              <a:ext uri="{FF2B5EF4-FFF2-40B4-BE49-F238E27FC236}">
                <a16:creationId xmlns:a16="http://schemas.microsoft.com/office/drawing/2014/main" id="{C3FE06A8-7090-2E4A-A93D-C70EC25EEB0B}"/>
              </a:ext>
            </a:extLst>
          </p:cNvPr>
          <p:cNvGraphicFramePr/>
          <p:nvPr>
            <p:extLst>
              <p:ext uri="{D42A27DB-BD31-4B8C-83A1-F6EECF244321}">
                <p14:modId xmlns:p14="http://schemas.microsoft.com/office/powerpoint/2010/main" val="1154323648"/>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410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8">
            <a:extLst>
              <a:ext uri="{FF2B5EF4-FFF2-40B4-BE49-F238E27FC236}">
                <a16:creationId xmlns:a16="http://schemas.microsoft.com/office/drawing/2014/main" id="{C7DCA09E-4544-B44F-A067-5709F9BB6A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90310" y="1716952"/>
            <a:ext cx="5747420" cy="25288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057D58-9E00-884F-B727-225B515BA3BD}"/>
              </a:ext>
            </a:extLst>
          </p:cNvPr>
          <p:cNvSpPr/>
          <p:nvPr/>
        </p:nvSpPr>
        <p:spPr>
          <a:xfrm>
            <a:off x="6290310" y="4245817"/>
            <a:ext cx="2174057" cy="307777"/>
          </a:xfrm>
          <a:prstGeom prst="rect">
            <a:avLst/>
          </a:prstGeom>
        </p:spPr>
        <p:txBody>
          <a:bodyPr wrap="none">
            <a:spAutoFit/>
          </a:bodyPr>
          <a:lstStyle/>
          <a:p>
            <a:r>
              <a:rPr lang="en-US" sz="1400" u="sng" dirty="0"/>
              <a:t>Figure</a:t>
            </a:r>
            <a:r>
              <a:rPr lang="en-US" sz="1400" dirty="0"/>
              <a:t>: Karl &amp; Church, 2017</a:t>
            </a:r>
          </a:p>
        </p:txBody>
      </p:sp>
      <p:grpSp>
        <p:nvGrpSpPr>
          <p:cNvPr id="4" name="Group 3">
            <a:extLst>
              <a:ext uri="{FF2B5EF4-FFF2-40B4-BE49-F238E27FC236}">
                <a16:creationId xmlns:a16="http://schemas.microsoft.com/office/drawing/2014/main" id="{87EFA892-011F-094D-813F-04EA47F213DB}"/>
              </a:ext>
            </a:extLst>
          </p:cNvPr>
          <p:cNvGrpSpPr/>
          <p:nvPr/>
        </p:nvGrpSpPr>
        <p:grpSpPr>
          <a:xfrm>
            <a:off x="0" y="1229721"/>
            <a:ext cx="6290310" cy="3476624"/>
            <a:chOff x="0" y="1468439"/>
            <a:chExt cx="6290310" cy="3476624"/>
          </a:xfrm>
        </p:grpSpPr>
        <p:pic>
          <p:nvPicPr>
            <p:cNvPr id="6" name="Picture 5">
              <a:extLst>
                <a:ext uri="{FF2B5EF4-FFF2-40B4-BE49-F238E27FC236}">
                  <a16:creationId xmlns:a16="http://schemas.microsoft.com/office/drawing/2014/main" id="{1F879DC6-9AB3-1B47-BD07-1D902F0B88D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1690688"/>
              <a:ext cx="6290310" cy="3254375"/>
            </a:xfrm>
            <a:prstGeom prst="rect">
              <a:avLst/>
            </a:prstGeom>
          </p:spPr>
        </p:pic>
        <p:sp>
          <p:nvSpPr>
            <p:cNvPr id="9" name="TextBox 8">
              <a:extLst>
                <a:ext uri="{FF2B5EF4-FFF2-40B4-BE49-F238E27FC236}">
                  <a16:creationId xmlns:a16="http://schemas.microsoft.com/office/drawing/2014/main" id="{29ADC6DA-62AB-014C-BD2E-6C47B0E1EA13}"/>
                </a:ext>
              </a:extLst>
            </p:cNvPr>
            <p:cNvSpPr txBox="1"/>
            <p:nvPr/>
          </p:nvSpPr>
          <p:spPr>
            <a:xfrm>
              <a:off x="1105774" y="1468439"/>
              <a:ext cx="4393878" cy="369332"/>
            </a:xfrm>
            <a:prstGeom prst="rect">
              <a:avLst/>
            </a:prstGeom>
            <a:solidFill>
              <a:schemeClr val="bg1"/>
            </a:solidFill>
          </p:spPr>
          <p:txBody>
            <a:bodyPr wrap="square" rtlCol="0">
              <a:spAutoFit/>
            </a:bodyPr>
            <a:lstStyle/>
            <a:p>
              <a:r>
                <a:rPr lang="en-US" dirty="0"/>
                <a:t>Satellite Chlorophyll-a 2010–2020 Average</a:t>
              </a:r>
            </a:p>
          </p:txBody>
        </p:sp>
      </p:grpSp>
      <p:pic>
        <p:nvPicPr>
          <p:cNvPr id="10" name="Picture 9" descr="A picture containing green&#10;&#10;Description automatically generated">
            <a:extLst>
              <a:ext uri="{FF2B5EF4-FFF2-40B4-BE49-F238E27FC236}">
                <a16:creationId xmlns:a16="http://schemas.microsoft.com/office/drawing/2014/main" id="{94998F4A-0956-8D48-A59A-799489C11136}"/>
              </a:ext>
            </a:extLst>
          </p:cNvPr>
          <p:cNvPicPr>
            <a:picLocks noChangeAspect="1"/>
          </p:cNvPicPr>
          <p:nvPr/>
        </p:nvPicPr>
        <p:blipFill rotWithShape="1">
          <a:blip r:embed="rId5"/>
          <a:srcRect b="26592"/>
          <a:stretch/>
        </p:blipFill>
        <p:spPr>
          <a:xfrm>
            <a:off x="3127514" y="1599053"/>
            <a:ext cx="2767467" cy="249924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3" name="Content Placeholder 2">
            <a:extLst>
              <a:ext uri="{FF2B5EF4-FFF2-40B4-BE49-F238E27FC236}">
                <a16:creationId xmlns:a16="http://schemas.microsoft.com/office/drawing/2014/main" id="{24694463-CDAB-274F-8CB7-83D16BC9E0FF}"/>
              </a:ext>
            </a:extLst>
          </p:cNvPr>
          <p:cNvSpPr txBox="1">
            <a:spLocks/>
          </p:cNvSpPr>
          <p:nvPr/>
        </p:nvSpPr>
        <p:spPr>
          <a:xfrm>
            <a:off x="6672470" y="4706345"/>
            <a:ext cx="5365260" cy="1479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t>Episodic nutrient injections are driving high rates of new production and primary production variability </a:t>
            </a:r>
            <a:r>
              <a:rPr lang="en-US" sz="1400" dirty="0"/>
              <a:t>(Hayward, 1991)</a:t>
            </a:r>
          </a:p>
          <a:p>
            <a:pPr>
              <a:lnSpc>
                <a:spcPct val="120000"/>
              </a:lnSpc>
            </a:pPr>
            <a:r>
              <a:rPr lang="en-US" sz="1800" dirty="0"/>
              <a:t>A cyclonic eddy passes Station Aloha every 5-7 days</a:t>
            </a:r>
          </a:p>
          <a:p>
            <a:pPr marL="0" indent="0">
              <a:lnSpc>
                <a:spcPct val="120000"/>
              </a:lnSpc>
              <a:buNone/>
            </a:pPr>
            <a:endParaRPr lang="en-US" sz="2000" dirty="0"/>
          </a:p>
        </p:txBody>
      </p:sp>
      <p:sp>
        <p:nvSpPr>
          <p:cNvPr id="15" name="TextBox 14">
            <a:extLst>
              <a:ext uri="{FF2B5EF4-FFF2-40B4-BE49-F238E27FC236}">
                <a16:creationId xmlns:a16="http://schemas.microsoft.com/office/drawing/2014/main" id="{73D5DFF0-5CEB-634E-8041-88E64902751D}"/>
              </a:ext>
            </a:extLst>
          </p:cNvPr>
          <p:cNvSpPr txBox="1"/>
          <p:nvPr/>
        </p:nvSpPr>
        <p:spPr>
          <a:xfrm>
            <a:off x="7332148" y="1347620"/>
            <a:ext cx="2599297" cy="369332"/>
          </a:xfrm>
          <a:prstGeom prst="rect">
            <a:avLst/>
          </a:prstGeom>
          <a:solidFill>
            <a:schemeClr val="bg1"/>
          </a:solidFill>
        </p:spPr>
        <p:txBody>
          <a:bodyPr wrap="square" rtlCol="0">
            <a:spAutoFit/>
          </a:bodyPr>
          <a:lstStyle/>
          <a:p>
            <a:pPr algn="ctr"/>
            <a:r>
              <a:rPr lang="en-US" dirty="0"/>
              <a:t>Dynamic Height Contours</a:t>
            </a:r>
          </a:p>
        </p:txBody>
      </p:sp>
      <p:sp>
        <p:nvSpPr>
          <p:cNvPr id="17" name="TextBox 16">
            <a:extLst>
              <a:ext uri="{FF2B5EF4-FFF2-40B4-BE49-F238E27FC236}">
                <a16:creationId xmlns:a16="http://schemas.microsoft.com/office/drawing/2014/main" id="{C76BCFCE-44E5-D840-892E-34ECA0A31CEA}"/>
              </a:ext>
            </a:extLst>
          </p:cNvPr>
          <p:cNvSpPr txBox="1"/>
          <p:nvPr/>
        </p:nvSpPr>
        <p:spPr>
          <a:xfrm>
            <a:off x="9884780" y="1347620"/>
            <a:ext cx="1905182" cy="369332"/>
          </a:xfrm>
          <a:prstGeom prst="rect">
            <a:avLst/>
          </a:prstGeom>
          <a:solidFill>
            <a:schemeClr val="bg1"/>
          </a:solidFill>
        </p:spPr>
        <p:txBody>
          <a:bodyPr wrap="square" rtlCol="0">
            <a:spAutoFit/>
          </a:bodyPr>
          <a:lstStyle/>
          <a:p>
            <a:pPr algn="ctr"/>
            <a:r>
              <a:rPr lang="en-US" dirty="0"/>
              <a:t>SLA</a:t>
            </a:r>
          </a:p>
        </p:txBody>
      </p:sp>
      <p:sp>
        <p:nvSpPr>
          <p:cNvPr id="18" name="Content Placeholder 2">
            <a:extLst>
              <a:ext uri="{FF2B5EF4-FFF2-40B4-BE49-F238E27FC236}">
                <a16:creationId xmlns:a16="http://schemas.microsoft.com/office/drawing/2014/main" id="{3DAF2FC9-E02F-DE40-BF27-9441CDA6508E}"/>
              </a:ext>
            </a:extLst>
          </p:cNvPr>
          <p:cNvSpPr txBox="1">
            <a:spLocks/>
          </p:cNvSpPr>
          <p:nvPr/>
        </p:nvSpPr>
        <p:spPr>
          <a:xfrm>
            <a:off x="300119" y="4706345"/>
            <a:ext cx="5690071" cy="16906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100" dirty="0"/>
              <a:t>Earth’s largest ecosystem</a:t>
            </a:r>
          </a:p>
          <a:p>
            <a:pPr>
              <a:lnSpc>
                <a:spcPct val="120000"/>
              </a:lnSpc>
            </a:pPr>
            <a:r>
              <a:rPr lang="en-US" sz="2100" dirty="0"/>
              <a:t>Known as a “biological desert” </a:t>
            </a:r>
          </a:p>
          <a:p>
            <a:pPr>
              <a:lnSpc>
                <a:spcPct val="120000"/>
              </a:lnSpc>
            </a:pPr>
            <a:r>
              <a:rPr lang="en-US" sz="2100" dirty="0"/>
              <a:t>Studies in the late 1980s found higher growth and production rates than thought possible </a:t>
            </a:r>
            <a:r>
              <a:rPr lang="en-US" sz="1600" dirty="0"/>
              <a:t>(e.g. Laws et al. 1987; </a:t>
            </a:r>
            <a:r>
              <a:rPr lang="en-US" sz="1600" dirty="0" err="1"/>
              <a:t>Marra</a:t>
            </a:r>
            <a:r>
              <a:rPr lang="en-US" sz="1600" dirty="0"/>
              <a:t> &amp; Heinemann 1987)</a:t>
            </a:r>
          </a:p>
        </p:txBody>
      </p:sp>
      <p:sp>
        <p:nvSpPr>
          <p:cNvPr id="19" name="TextBox 18">
            <a:extLst>
              <a:ext uri="{FF2B5EF4-FFF2-40B4-BE49-F238E27FC236}">
                <a16:creationId xmlns:a16="http://schemas.microsoft.com/office/drawing/2014/main" id="{F0D3C312-D1F8-6E47-9873-21ECABBF272E}"/>
              </a:ext>
            </a:extLst>
          </p:cNvPr>
          <p:cNvSpPr txBox="1"/>
          <p:nvPr/>
        </p:nvSpPr>
        <p:spPr>
          <a:xfrm>
            <a:off x="11897710" y="-10510"/>
            <a:ext cx="294290" cy="369332"/>
          </a:xfrm>
          <a:prstGeom prst="rect">
            <a:avLst/>
          </a:prstGeom>
          <a:noFill/>
        </p:spPr>
        <p:txBody>
          <a:bodyPr wrap="square" rtlCol="0">
            <a:spAutoFit/>
          </a:bodyPr>
          <a:lstStyle/>
          <a:p>
            <a:r>
              <a:rPr lang="en-US" dirty="0"/>
              <a:t>2</a:t>
            </a:r>
          </a:p>
        </p:txBody>
      </p:sp>
      <p:sp>
        <p:nvSpPr>
          <p:cNvPr id="14" name="Title 1">
            <a:extLst>
              <a:ext uri="{FF2B5EF4-FFF2-40B4-BE49-F238E27FC236}">
                <a16:creationId xmlns:a16="http://schemas.microsoft.com/office/drawing/2014/main" id="{FADBFB70-0FD9-B842-A58A-0C204E8C35F9}"/>
              </a:ext>
            </a:extLst>
          </p:cNvPr>
          <p:cNvSpPr txBox="1">
            <a:spLocks/>
          </p:cNvSpPr>
          <p:nvPr/>
        </p:nvSpPr>
        <p:spPr>
          <a:xfrm>
            <a:off x="241852" y="-958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North Pacific Subtropical Gyre </a:t>
            </a:r>
            <a:r>
              <a:rPr lang="en-US" sz="3200" dirty="0"/>
              <a:t>(NPSG)</a:t>
            </a:r>
            <a:endParaRPr lang="en-US" dirty="0"/>
          </a:p>
        </p:txBody>
      </p:sp>
      <p:graphicFrame>
        <p:nvGraphicFramePr>
          <p:cNvPr id="20" name="Diagram 19">
            <a:extLst>
              <a:ext uri="{FF2B5EF4-FFF2-40B4-BE49-F238E27FC236}">
                <a16:creationId xmlns:a16="http://schemas.microsoft.com/office/drawing/2014/main" id="{553315DC-204B-2B46-BA4C-0F35D674AB34}"/>
              </a:ext>
            </a:extLst>
          </p:cNvPr>
          <p:cNvGraphicFramePr/>
          <p:nvPr>
            <p:extLst>
              <p:ext uri="{D42A27DB-BD31-4B8C-83A1-F6EECF244321}">
                <p14:modId xmlns:p14="http://schemas.microsoft.com/office/powerpoint/2010/main" val="1112625958"/>
              </p:ext>
            </p:extLst>
          </p:nvPr>
        </p:nvGraphicFramePr>
        <p:xfrm>
          <a:off x="0" y="6563754"/>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42918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60D01842-1958-204A-A14A-4A52F6A702B7}"/>
              </a:ext>
            </a:extLst>
          </p:cNvPr>
          <p:cNvPicPr>
            <a:picLocks noChangeAspect="1"/>
          </p:cNvPicPr>
          <p:nvPr/>
        </p:nvPicPr>
        <p:blipFill>
          <a:blip r:embed="rId2"/>
          <a:stretch>
            <a:fillRect/>
          </a:stretch>
        </p:blipFill>
        <p:spPr>
          <a:xfrm>
            <a:off x="0" y="666634"/>
            <a:ext cx="12192000" cy="4126644"/>
          </a:xfrm>
          <a:prstGeom prst="rect">
            <a:avLst/>
          </a:prstGeom>
        </p:spPr>
      </p:pic>
      <p:sp>
        <p:nvSpPr>
          <p:cNvPr id="9" name="Title 1">
            <a:extLst>
              <a:ext uri="{FF2B5EF4-FFF2-40B4-BE49-F238E27FC236}">
                <a16:creationId xmlns:a16="http://schemas.microsoft.com/office/drawing/2014/main" id="{515E5B89-247D-A341-85CE-3CDC533E88EE}"/>
              </a:ext>
            </a:extLst>
          </p:cNvPr>
          <p:cNvSpPr>
            <a:spLocks noGrp="1"/>
          </p:cNvSpPr>
          <p:nvPr>
            <p:ph type="title"/>
          </p:nvPr>
        </p:nvSpPr>
        <p:spPr>
          <a:xfrm>
            <a:off x="199489" y="-186570"/>
            <a:ext cx="10515600" cy="1325563"/>
          </a:xfrm>
        </p:spPr>
        <p:txBody>
          <a:bodyPr/>
          <a:lstStyle/>
          <a:p>
            <a:r>
              <a:rPr lang="en-US" dirty="0"/>
              <a:t>Results</a:t>
            </a:r>
          </a:p>
        </p:txBody>
      </p:sp>
      <p:sp>
        <p:nvSpPr>
          <p:cNvPr id="5" name="TextBox 4">
            <a:extLst>
              <a:ext uri="{FF2B5EF4-FFF2-40B4-BE49-F238E27FC236}">
                <a16:creationId xmlns:a16="http://schemas.microsoft.com/office/drawing/2014/main" id="{AD6D1A9D-A4C6-964C-BBAE-1AFB130728AD}"/>
              </a:ext>
            </a:extLst>
          </p:cNvPr>
          <p:cNvSpPr txBox="1"/>
          <p:nvPr/>
        </p:nvSpPr>
        <p:spPr>
          <a:xfrm>
            <a:off x="11772900" y="-10510"/>
            <a:ext cx="419100" cy="369332"/>
          </a:xfrm>
          <a:prstGeom prst="rect">
            <a:avLst/>
          </a:prstGeom>
          <a:noFill/>
        </p:spPr>
        <p:txBody>
          <a:bodyPr wrap="square" rtlCol="0">
            <a:spAutoFit/>
          </a:bodyPr>
          <a:lstStyle/>
          <a:p>
            <a:r>
              <a:rPr lang="en-US" dirty="0"/>
              <a:t>37</a:t>
            </a:r>
          </a:p>
        </p:txBody>
      </p:sp>
      <p:sp>
        <p:nvSpPr>
          <p:cNvPr id="10" name="TextBox 9">
            <a:extLst>
              <a:ext uri="{FF2B5EF4-FFF2-40B4-BE49-F238E27FC236}">
                <a16:creationId xmlns:a16="http://schemas.microsoft.com/office/drawing/2014/main" id="{CE8644D9-4963-1A4F-97D2-F6EB4EF1B6A9}"/>
              </a:ext>
            </a:extLst>
          </p:cNvPr>
          <p:cNvSpPr txBox="1"/>
          <p:nvPr/>
        </p:nvSpPr>
        <p:spPr>
          <a:xfrm>
            <a:off x="2043113" y="4793278"/>
            <a:ext cx="8671976"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Leaky anticyclonic eddies on average do not have anomalously high </a:t>
            </a:r>
            <a:r>
              <a:rPr lang="en-US" sz="2000" dirty="0" err="1"/>
              <a:t>chl</a:t>
            </a:r>
            <a:r>
              <a:rPr lang="en-US" sz="2000" dirty="0"/>
              <a:t>, whereas coherent anticyclonic eddies do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suspect different ecological phenomena are at play in long-lived coherent anticyclones</a:t>
            </a:r>
          </a:p>
        </p:txBody>
      </p:sp>
      <p:graphicFrame>
        <p:nvGraphicFramePr>
          <p:cNvPr id="6" name="Diagram 5">
            <a:extLst>
              <a:ext uri="{FF2B5EF4-FFF2-40B4-BE49-F238E27FC236}">
                <a16:creationId xmlns:a16="http://schemas.microsoft.com/office/drawing/2014/main" id="{2EB268F3-A6BB-BE47-8047-D11E3B61CCB1}"/>
              </a:ext>
            </a:extLst>
          </p:cNvPr>
          <p:cNvGraphicFramePr/>
          <p:nvPr>
            <p:extLst>
              <p:ext uri="{D42A27DB-BD31-4B8C-83A1-F6EECF244321}">
                <p14:modId xmlns:p14="http://schemas.microsoft.com/office/powerpoint/2010/main" val="525622645"/>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2486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D2A6-606F-3340-B41C-4422A743C659}"/>
              </a:ext>
            </a:extLst>
          </p:cNvPr>
          <p:cNvSpPr>
            <a:spLocks noGrp="1"/>
          </p:cNvSpPr>
          <p:nvPr>
            <p:ph type="title"/>
          </p:nvPr>
        </p:nvSpPr>
        <p:spPr>
          <a:xfrm>
            <a:off x="213033" y="-549389"/>
            <a:ext cx="7233302" cy="2111375"/>
          </a:xfrm>
        </p:spPr>
        <p:txBody>
          <a:bodyPr/>
          <a:lstStyle/>
          <a:p>
            <a:r>
              <a:rPr lang="en-US" dirty="0"/>
              <a:t>Could it be… diazotrophs? </a:t>
            </a:r>
          </a:p>
        </p:txBody>
      </p:sp>
      <p:pic>
        <p:nvPicPr>
          <p:cNvPr id="5" name="Content Placeholder 4" descr="Graphical user interface, text, application&#10;&#10;Description automatically generated">
            <a:extLst>
              <a:ext uri="{FF2B5EF4-FFF2-40B4-BE49-F238E27FC236}">
                <a16:creationId xmlns:a16="http://schemas.microsoft.com/office/drawing/2014/main" id="{BD1B3E2C-A6CC-4242-B9FD-06F9CF491916}"/>
              </a:ext>
            </a:extLst>
          </p:cNvPr>
          <p:cNvPicPr>
            <a:picLocks noGrp="1" noChangeAspect="1"/>
          </p:cNvPicPr>
          <p:nvPr>
            <p:ph idx="1"/>
          </p:nvPr>
        </p:nvPicPr>
        <p:blipFill rotWithShape="1">
          <a:blip r:embed="rId2"/>
          <a:srcRect t="8405" b="4963"/>
          <a:stretch/>
        </p:blipFill>
        <p:spPr>
          <a:xfrm>
            <a:off x="6410770" y="963280"/>
            <a:ext cx="5611199" cy="1486406"/>
          </a:xfrm>
        </p:spPr>
      </p:pic>
      <p:sp>
        <p:nvSpPr>
          <p:cNvPr id="8" name="TextBox 7">
            <a:extLst>
              <a:ext uri="{FF2B5EF4-FFF2-40B4-BE49-F238E27FC236}">
                <a16:creationId xmlns:a16="http://schemas.microsoft.com/office/drawing/2014/main" id="{F0E2551C-73A9-4145-A1DE-4AA06EF3EEFC}"/>
              </a:ext>
            </a:extLst>
          </p:cNvPr>
          <p:cNvSpPr txBox="1"/>
          <p:nvPr/>
        </p:nvSpPr>
        <p:spPr>
          <a:xfrm>
            <a:off x="6569800" y="2650410"/>
            <a:ext cx="5306399" cy="923330"/>
          </a:xfrm>
          <a:prstGeom prst="rect">
            <a:avLst/>
          </a:prstGeom>
          <a:noFill/>
        </p:spPr>
        <p:txBody>
          <a:bodyPr wrap="square" rtlCol="0">
            <a:spAutoFit/>
          </a:bodyPr>
          <a:lstStyle/>
          <a:p>
            <a:pPr marL="285750" indent="-285750">
              <a:buFont typeface="Arial" panose="020B0604020202020204" pitchFamily="34" charset="0"/>
              <a:buChar char="•"/>
            </a:pPr>
            <a:r>
              <a:rPr lang="en-US" dirty="0"/>
              <a:t>Diazotroph abundance correlated with eddy kinetic energy and high sea level anomaly at stations across the North Pacific</a:t>
            </a:r>
          </a:p>
        </p:txBody>
      </p:sp>
      <p:grpSp>
        <p:nvGrpSpPr>
          <p:cNvPr id="13" name="Group 12">
            <a:extLst>
              <a:ext uri="{FF2B5EF4-FFF2-40B4-BE49-F238E27FC236}">
                <a16:creationId xmlns:a16="http://schemas.microsoft.com/office/drawing/2014/main" id="{4F8B2AE2-750F-8048-8BE5-DD6D56C9E87B}"/>
              </a:ext>
            </a:extLst>
          </p:cNvPr>
          <p:cNvGrpSpPr>
            <a:grpSpLocks noChangeAspect="1"/>
          </p:cNvGrpSpPr>
          <p:nvPr/>
        </p:nvGrpSpPr>
        <p:grpSpPr>
          <a:xfrm>
            <a:off x="6089342" y="3918315"/>
            <a:ext cx="5889625" cy="1582042"/>
            <a:chOff x="2749550" y="3928169"/>
            <a:chExt cx="9855200" cy="2647256"/>
          </a:xfrm>
        </p:grpSpPr>
        <p:pic>
          <p:nvPicPr>
            <p:cNvPr id="10" name="Picture 9" descr="Graphical user interface, text&#10;&#10;Description automatically generated">
              <a:extLst>
                <a:ext uri="{FF2B5EF4-FFF2-40B4-BE49-F238E27FC236}">
                  <a16:creationId xmlns:a16="http://schemas.microsoft.com/office/drawing/2014/main" id="{E4E1663F-B9AF-2D4F-9867-8BA531F04696}"/>
                </a:ext>
              </a:extLst>
            </p:cNvPr>
            <p:cNvPicPr>
              <a:picLocks noChangeAspect="1"/>
            </p:cNvPicPr>
            <p:nvPr/>
          </p:nvPicPr>
          <p:blipFill>
            <a:blip r:embed="rId3"/>
            <a:stretch>
              <a:fillRect/>
            </a:stretch>
          </p:blipFill>
          <p:spPr>
            <a:xfrm>
              <a:off x="2749550" y="4340225"/>
              <a:ext cx="9855200" cy="2235200"/>
            </a:xfrm>
            <a:prstGeom prst="rect">
              <a:avLst/>
            </a:prstGeom>
          </p:spPr>
        </p:pic>
        <p:pic>
          <p:nvPicPr>
            <p:cNvPr id="12" name="Picture 11">
              <a:extLst>
                <a:ext uri="{FF2B5EF4-FFF2-40B4-BE49-F238E27FC236}">
                  <a16:creationId xmlns:a16="http://schemas.microsoft.com/office/drawing/2014/main" id="{6869864E-393F-FE49-9709-1810C926CBD3}"/>
                </a:ext>
              </a:extLst>
            </p:cNvPr>
            <p:cNvPicPr>
              <a:picLocks noChangeAspect="1"/>
            </p:cNvPicPr>
            <p:nvPr/>
          </p:nvPicPr>
          <p:blipFill>
            <a:blip r:embed="rId4"/>
            <a:stretch>
              <a:fillRect/>
            </a:stretch>
          </p:blipFill>
          <p:spPr>
            <a:xfrm>
              <a:off x="2749550" y="3928169"/>
              <a:ext cx="8242300" cy="620514"/>
            </a:xfrm>
            <a:prstGeom prst="rect">
              <a:avLst/>
            </a:prstGeom>
          </p:spPr>
        </p:pic>
      </p:grpSp>
      <p:grpSp>
        <p:nvGrpSpPr>
          <p:cNvPr id="18" name="Group 17">
            <a:extLst>
              <a:ext uri="{FF2B5EF4-FFF2-40B4-BE49-F238E27FC236}">
                <a16:creationId xmlns:a16="http://schemas.microsoft.com/office/drawing/2014/main" id="{8E563F93-7D52-BA4F-927D-575F8EC8C246}"/>
              </a:ext>
            </a:extLst>
          </p:cNvPr>
          <p:cNvGrpSpPr/>
          <p:nvPr/>
        </p:nvGrpSpPr>
        <p:grpSpPr>
          <a:xfrm>
            <a:off x="6313333" y="885960"/>
            <a:ext cx="5565775" cy="1623068"/>
            <a:chOff x="225425" y="333652"/>
            <a:chExt cx="6613525" cy="1975216"/>
          </a:xfrm>
        </p:grpSpPr>
        <p:pic>
          <p:nvPicPr>
            <p:cNvPr id="7" name="Picture 6" descr="Text&#10;&#10;Description automatically generated with low confidence">
              <a:extLst>
                <a:ext uri="{FF2B5EF4-FFF2-40B4-BE49-F238E27FC236}">
                  <a16:creationId xmlns:a16="http://schemas.microsoft.com/office/drawing/2014/main" id="{1F5CC2BE-5901-1647-8701-84B841F78DA8}"/>
                </a:ext>
              </a:extLst>
            </p:cNvPr>
            <p:cNvPicPr>
              <a:picLocks noChangeAspect="1"/>
            </p:cNvPicPr>
            <p:nvPr/>
          </p:nvPicPr>
          <p:blipFill>
            <a:blip r:embed="rId5"/>
            <a:stretch>
              <a:fillRect/>
            </a:stretch>
          </p:blipFill>
          <p:spPr>
            <a:xfrm>
              <a:off x="4540250" y="333652"/>
              <a:ext cx="2298700" cy="723900"/>
            </a:xfrm>
            <a:prstGeom prst="rect">
              <a:avLst/>
            </a:prstGeom>
          </p:spPr>
        </p:pic>
        <p:sp>
          <p:nvSpPr>
            <p:cNvPr id="15" name="TextBox 14">
              <a:extLst>
                <a:ext uri="{FF2B5EF4-FFF2-40B4-BE49-F238E27FC236}">
                  <a16:creationId xmlns:a16="http://schemas.microsoft.com/office/drawing/2014/main" id="{F7C708D8-05AD-764C-97F7-0048D08B52CA}"/>
                </a:ext>
              </a:extLst>
            </p:cNvPr>
            <p:cNvSpPr txBox="1"/>
            <p:nvPr/>
          </p:nvSpPr>
          <p:spPr>
            <a:xfrm>
              <a:off x="225425" y="1535955"/>
              <a:ext cx="1628775" cy="772913"/>
            </a:xfrm>
            <a:prstGeom prst="rect">
              <a:avLst/>
            </a:prstGeom>
            <a:solidFill>
              <a:schemeClr val="bg1"/>
            </a:solidFill>
          </p:spPr>
          <p:txBody>
            <a:bodyPr wrap="square" rtlCol="0">
              <a:spAutoFit/>
            </a:bodyPr>
            <a:lstStyle/>
            <a:p>
              <a:endParaRPr lang="en-US" dirty="0"/>
            </a:p>
          </p:txBody>
        </p:sp>
      </p:grpSp>
      <p:sp>
        <p:nvSpPr>
          <p:cNvPr id="19" name="TextBox 18">
            <a:extLst>
              <a:ext uri="{FF2B5EF4-FFF2-40B4-BE49-F238E27FC236}">
                <a16:creationId xmlns:a16="http://schemas.microsoft.com/office/drawing/2014/main" id="{8FBA8F08-AABA-CA41-8E28-C8BFB34428DE}"/>
              </a:ext>
            </a:extLst>
          </p:cNvPr>
          <p:cNvSpPr txBox="1"/>
          <p:nvPr/>
        </p:nvSpPr>
        <p:spPr>
          <a:xfrm>
            <a:off x="6313333" y="5615917"/>
            <a:ext cx="52578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Rates of N</a:t>
            </a:r>
            <a:r>
              <a:rPr lang="en-US" baseline="-25000" dirty="0"/>
              <a:t>2</a:t>
            </a:r>
            <a:r>
              <a:rPr lang="en-US" dirty="0"/>
              <a:t> fixation often increased at Station Aloha during periods of positive sea level anomaly</a:t>
            </a:r>
          </a:p>
        </p:txBody>
      </p:sp>
      <p:pic>
        <p:nvPicPr>
          <p:cNvPr id="21" name="Picture 20" descr="Graphical user interface, text, application, email&#10;&#10;Description automatically generated">
            <a:extLst>
              <a:ext uri="{FF2B5EF4-FFF2-40B4-BE49-F238E27FC236}">
                <a16:creationId xmlns:a16="http://schemas.microsoft.com/office/drawing/2014/main" id="{78598CF7-CB19-D046-A0A1-F9890E609C39}"/>
              </a:ext>
            </a:extLst>
          </p:cNvPr>
          <p:cNvPicPr>
            <a:picLocks noChangeAspect="1"/>
          </p:cNvPicPr>
          <p:nvPr/>
        </p:nvPicPr>
        <p:blipFill>
          <a:blip r:embed="rId6"/>
          <a:stretch>
            <a:fillRect/>
          </a:stretch>
        </p:blipFill>
        <p:spPr>
          <a:xfrm>
            <a:off x="213033" y="3756458"/>
            <a:ext cx="5296566" cy="1556893"/>
          </a:xfrm>
          <a:prstGeom prst="rect">
            <a:avLst/>
          </a:prstGeom>
          <a:ln w="19050">
            <a:solidFill>
              <a:schemeClr val="tx1"/>
            </a:solidFill>
          </a:ln>
        </p:spPr>
      </p:pic>
      <p:sp>
        <p:nvSpPr>
          <p:cNvPr id="22" name="TextBox 21">
            <a:extLst>
              <a:ext uri="{FF2B5EF4-FFF2-40B4-BE49-F238E27FC236}">
                <a16:creationId xmlns:a16="http://schemas.microsoft.com/office/drawing/2014/main" id="{6003B8B2-97F6-D146-92DA-A992C1BB3423}"/>
              </a:ext>
            </a:extLst>
          </p:cNvPr>
          <p:cNvSpPr txBox="1"/>
          <p:nvPr/>
        </p:nvSpPr>
        <p:spPr>
          <a:xfrm>
            <a:off x="251799" y="5395472"/>
            <a:ext cx="5257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N</a:t>
            </a:r>
            <a:r>
              <a:rPr lang="en-US" baseline="-25000" dirty="0"/>
              <a:t>2</a:t>
            </a:r>
            <a:r>
              <a:rPr lang="en-US" dirty="0"/>
              <a:t> fixation rates were anomalously high in the centers of two anticyclones north of Hawaii, linked to </a:t>
            </a:r>
            <a:r>
              <a:rPr lang="en-US" i="1" dirty="0" err="1"/>
              <a:t>Crocosphaera</a:t>
            </a:r>
            <a:endParaRPr lang="en-US" i="1" dirty="0"/>
          </a:p>
        </p:txBody>
      </p:sp>
      <p:pic>
        <p:nvPicPr>
          <p:cNvPr id="23554" name="Picture 2" descr="PPT - Nitrogen fixing ( diazotrophic ) phytoplankton: e.g. PowerPoint  Presentation - ID:2432675">
            <a:extLst>
              <a:ext uri="{FF2B5EF4-FFF2-40B4-BE49-F238E27FC236}">
                <a16:creationId xmlns:a16="http://schemas.microsoft.com/office/drawing/2014/main" id="{EFE7BFBF-2451-1943-9F64-B9D2FBCBE0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8671" y="903407"/>
            <a:ext cx="3588941" cy="269170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BDC1240-E493-2647-B887-D17F24DE125F}"/>
              </a:ext>
            </a:extLst>
          </p:cNvPr>
          <p:cNvSpPr txBox="1"/>
          <p:nvPr/>
        </p:nvSpPr>
        <p:spPr>
          <a:xfrm>
            <a:off x="6410770" y="835165"/>
            <a:ext cx="5306399" cy="1774517"/>
          </a:xfrm>
          <a:prstGeom prst="rect">
            <a:avLst/>
          </a:prstGeom>
          <a:noFill/>
          <a:ln w="19050">
            <a:solidFill>
              <a:schemeClr val="tx1"/>
            </a:solidFill>
          </a:ln>
        </p:spPr>
        <p:txBody>
          <a:bodyPr wrap="square" rtlCol="0">
            <a:spAutoFit/>
          </a:bodyPr>
          <a:lstStyle/>
          <a:p>
            <a:endParaRPr lang="en-US" dirty="0"/>
          </a:p>
        </p:txBody>
      </p:sp>
      <p:sp>
        <p:nvSpPr>
          <p:cNvPr id="25" name="TextBox 24">
            <a:extLst>
              <a:ext uri="{FF2B5EF4-FFF2-40B4-BE49-F238E27FC236}">
                <a16:creationId xmlns:a16="http://schemas.microsoft.com/office/drawing/2014/main" id="{AFC3E78D-6791-3F45-93F4-A1DFEC3D0443}"/>
              </a:ext>
            </a:extLst>
          </p:cNvPr>
          <p:cNvSpPr txBox="1"/>
          <p:nvPr/>
        </p:nvSpPr>
        <p:spPr>
          <a:xfrm>
            <a:off x="6089341" y="3836859"/>
            <a:ext cx="5705783" cy="1774517"/>
          </a:xfrm>
          <a:prstGeom prst="rect">
            <a:avLst/>
          </a:prstGeom>
          <a:noFill/>
          <a:ln w="19050">
            <a:solidFill>
              <a:schemeClr val="tx1"/>
            </a:solidFill>
          </a:ln>
        </p:spPr>
        <p:txBody>
          <a:bodyPr wrap="square" rtlCol="0">
            <a:spAutoFit/>
          </a:bodyPr>
          <a:lstStyle/>
          <a:p>
            <a:endParaRPr lang="en-US" dirty="0"/>
          </a:p>
        </p:txBody>
      </p:sp>
      <p:sp>
        <p:nvSpPr>
          <p:cNvPr id="26" name="TextBox 25">
            <a:extLst>
              <a:ext uri="{FF2B5EF4-FFF2-40B4-BE49-F238E27FC236}">
                <a16:creationId xmlns:a16="http://schemas.microsoft.com/office/drawing/2014/main" id="{C4609A42-7158-8E44-BD98-91550C9C11C9}"/>
              </a:ext>
            </a:extLst>
          </p:cNvPr>
          <p:cNvSpPr txBox="1"/>
          <p:nvPr/>
        </p:nvSpPr>
        <p:spPr>
          <a:xfrm>
            <a:off x="11772900" y="-10510"/>
            <a:ext cx="419100" cy="369332"/>
          </a:xfrm>
          <a:prstGeom prst="rect">
            <a:avLst/>
          </a:prstGeom>
          <a:noFill/>
        </p:spPr>
        <p:txBody>
          <a:bodyPr wrap="square" rtlCol="0">
            <a:spAutoFit/>
          </a:bodyPr>
          <a:lstStyle/>
          <a:p>
            <a:r>
              <a:rPr lang="en-US" dirty="0"/>
              <a:t>38</a:t>
            </a:r>
          </a:p>
        </p:txBody>
      </p:sp>
      <p:graphicFrame>
        <p:nvGraphicFramePr>
          <p:cNvPr id="20" name="Diagram 19">
            <a:extLst>
              <a:ext uri="{FF2B5EF4-FFF2-40B4-BE49-F238E27FC236}">
                <a16:creationId xmlns:a16="http://schemas.microsoft.com/office/drawing/2014/main" id="{7D571DC1-DA12-F74B-B336-C2AAEED6F74C}"/>
              </a:ext>
            </a:extLst>
          </p:cNvPr>
          <p:cNvGraphicFramePr/>
          <p:nvPr>
            <p:extLst>
              <p:ext uri="{D42A27DB-BD31-4B8C-83A1-F6EECF244321}">
                <p14:modId xmlns:p14="http://schemas.microsoft.com/office/powerpoint/2010/main" val="1942776183"/>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2573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FA886-01AD-2B4E-8476-715895759EC2}"/>
              </a:ext>
            </a:extLst>
          </p:cNvPr>
          <p:cNvSpPr>
            <a:spLocks noGrp="1"/>
          </p:cNvSpPr>
          <p:nvPr>
            <p:ph type="title"/>
          </p:nvPr>
        </p:nvSpPr>
        <p:spPr>
          <a:xfrm>
            <a:off x="6096000" y="475779"/>
            <a:ext cx="4914204" cy="1374285"/>
          </a:xfrm>
        </p:spPr>
        <p:txBody>
          <a:bodyPr/>
          <a:lstStyle/>
          <a:p>
            <a:r>
              <a:rPr lang="en-US" dirty="0"/>
              <a:t>Next Steps</a:t>
            </a:r>
          </a:p>
        </p:txBody>
      </p:sp>
      <p:sp>
        <p:nvSpPr>
          <p:cNvPr id="3" name="Content Placeholder 2">
            <a:extLst>
              <a:ext uri="{FF2B5EF4-FFF2-40B4-BE49-F238E27FC236}">
                <a16:creationId xmlns:a16="http://schemas.microsoft.com/office/drawing/2014/main" id="{09A8A23D-0349-BA4B-BB05-3E7F352669D6}"/>
              </a:ext>
            </a:extLst>
          </p:cNvPr>
          <p:cNvSpPr>
            <a:spLocks noGrp="1"/>
          </p:cNvSpPr>
          <p:nvPr>
            <p:ph idx="1"/>
          </p:nvPr>
        </p:nvSpPr>
        <p:spPr>
          <a:xfrm>
            <a:off x="6483900" y="1850064"/>
            <a:ext cx="4914204" cy="4416547"/>
          </a:xfrm>
        </p:spPr>
        <p:txBody>
          <a:bodyPr>
            <a:normAutofit/>
          </a:bodyPr>
          <a:lstStyle/>
          <a:p>
            <a:r>
              <a:rPr lang="en-US" sz="2000" dirty="0"/>
              <a:t>Scale up</a:t>
            </a:r>
          </a:p>
          <a:p>
            <a:pPr lvl="1"/>
            <a:r>
              <a:rPr lang="en-US" sz="2000" dirty="0">
                <a:sym typeface="Wingdings" pitchFamily="2" charset="2"/>
              </a:rPr>
              <a:t>Expand the coherent eddy atlas to span a decade</a:t>
            </a:r>
          </a:p>
          <a:p>
            <a:r>
              <a:rPr lang="en-US" sz="2000" dirty="0">
                <a:sym typeface="Wingdings" pitchFamily="2" charset="2"/>
              </a:rPr>
              <a:t>Eddy evolution</a:t>
            </a:r>
          </a:p>
          <a:p>
            <a:pPr lvl="1"/>
            <a:r>
              <a:rPr lang="en-US" sz="2000" dirty="0">
                <a:sym typeface="Wingdings" pitchFamily="2" charset="2"/>
              </a:rPr>
              <a:t>Better understand how </a:t>
            </a:r>
            <a:r>
              <a:rPr lang="en-US" sz="2000" dirty="0" err="1">
                <a:sym typeface="Wingdings" pitchFamily="2" charset="2"/>
              </a:rPr>
              <a:t>chl</a:t>
            </a:r>
            <a:r>
              <a:rPr lang="en-US" sz="2000" dirty="0">
                <a:sym typeface="Wingdings" pitchFamily="2" charset="2"/>
              </a:rPr>
              <a:t>-a evolves along </a:t>
            </a:r>
            <a:r>
              <a:rPr lang="en-US" sz="2000" dirty="0" err="1">
                <a:sym typeface="Wingdings" pitchFamily="2" charset="2"/>
              </a:rPr>
              <a:t>Lagrangian</a:t>
            </a:r>
            <a:r>
              <a:rPr lang="en-US" sz="2000" dirty="0">
                <a:sym typeface="Wingdings" pitchFamily="2" charset="2"/>
              </a:rPr>
              <a:t> trajectories in eddies and their peripheries</a:t>
            </a:r>
          </a:p>
          <a:p>
            <a:r>
              <a:rPr lang="en-US" sz="2000" dirty="0">
                <a:sym typeface="Wingdings" pitchFamily="2" charset="2"/>
              </a:rPr>
              <a:t>Ocean color algorithms</a:t>
            </a:r>
          </a:p>
          <a:p>
            <a:pPr lvl="1"/>
            <a:r>
              <a:rPr lang="en-US" sz="2000" dirty="0">
                <a:sym typeface="Wingdings" pitchFamily="2" charset="2"/>
              </a:rPr>
              <a:t>Test performance at the mesoscale</a:t>
            </a:r>
          </a:p>
          <a:p>
            <a:pPr lvl="1"/>
            <a:r>
              <a:rPr lang="en-US" sz="2000" dirty="0">
                <a:sym typeface="Wingdings" pitchFamily="2" charset="2"/>
              </a:rPr>
              <a:t>Estimate what phytoplankton are contributing to the biomass in eddies</a:t>
            </a:r>
          </a:p>
        </p:txBody>
      </p:sp>
      <p:sp>
        <p:nvSpPr>
          <p:cNvPr id="10" name="TextBox 9">
            <a:extLst>
              <a:ext uri="{FF2B5EF4-FFF2-40B4-BE49-F238E27FC236}">
                <a16:creationId xmlns:a16="http://schemas.microsoft.com/office/drawing/2014/main" id="{469FCEEA-F708-A744-83ED-F5190180F830}"/>
              </a:ext>
            </a:extLst>
          </p:cNvPr>
          <p:cNvSpPr txBox="1"/>
          <p:nvPr/>
        </p:nvSpPr>
        <p:spPr>
          <a:xfrm>
            <a:off x="11772900" y="-10510"/>
            <a:ext cx="419100" cy="369332"/>
          </a:xfrm>
          <a:prstGeom prst="rect">
            <a:avLst/>
          </a:prstGeom>
          <a:noFill/>
        </p:spPr>
        <p:txBody>
          <a:bodyPr wrap="square" rtlCol="0">
            <a:spAutoFit/>
          </a:bodyPr>
          <a:lstStyle/>
          <a:p>
            <a:r>
              <a:rPr lang="en-US" dirty="0"/>
              <a:t>39</a:t>
            </a:r>
          </a:p>
        </p:txBody>
      </p:sp>
      <p:sp>
        <p:nvSpPr>
          <p:cNvPr id="8" name="Title 1">
            <a:extLst>
              <a:ext uri="{FF2B5EF4-FFF2-40B4-BE49-F238E27FC236}">
                <a16:creationId xmlns:a16="http://schemas.microsoft.com/office/drawing/2014/main" id="{984F1D19-266E-2542-AF6B-7B98B6B87D0D}"/>
              </a:ext>
            </a:extLst>
          </p:cNvPr>
          <p:cNvSpPr txBox="1">
            <a:spLocks/>
          </p:cNvSpPr>
          <p:nvPr/>
        </p:nvSpPr>
        <p:spPr>
          <a:xfrm>
            <a:off x="508402" y="475779"/>
            <a:ext cx="4914204" cy="1374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Key Takeaways</a:t>
            </a:r>
          </a:p>
        </p:txBody>
      </p:sp>
      <p:sp>
        <p:nvSpPr>
          <p:cNvPr id="6" name="TextBox 5">
            <a:extLst>
              <a:ext uri="{FF2B5EF4-FFF2-40B4-BE49-F238E27FC236}">
                <a16:creationId xmlns:a16="http://schemas.microsoft.com/office/drawing/2014/main" id="{9CF49F14-B702-DE4A-AF57-8FBB32D9F0F5}"/>
              </a:ext>
            </a:extLst>
          </p:cNvPr>
          <p:cNvSpPr txBox="1"/>
          <p:nvPr/>
        </p:nvSpPr>
        <p:spPr>
          <a:xfrm>
            <a:off x="726370" y="1850064"/>
            <a:ext cx="4478268" cy="4339650"/>
          </a:xfrm>
          <a:prstGeom prst="rect">
            <a:avLst/>
          </a:prstGeom>
          <a:noFill/>
        </p:spPr>
        <p:txBody>
          <a:bodyPr wrap="square" rtlCol="0">
            <a:spAutoFit/>
          </a:bodyPr>
          <a:lstStyle/>
          <a:p>
            <a:pPr marL="285750" indent="-285750">
              <a:buFont typeface="Arial" panose="020B0604020202020204" pitchFamily="34" charset="0"/>
              <a:buChar char="•"/>
            </a:pPr>
            <a:r>
              <a:rPr lang="en-US" sz="2000" dirty="0"/>
              <a:t>Mesoscale eddies identified with Eulerian metrics are </a:t>
            </a:r>
            <a:r>
              <a:rPr lang="en-US" sz="2000" b="1" dirty="0"/>
              <a:t>not</a:t>
            </a:r>
            <a:r>
              <a:rPr lang="en-US" sz="2000" dirty="0"/>
              <a:t> coherent fluid masses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Eddies identified from both SLA and </a:t>
            </a:r>
            <a:r>
              <a:rPr lang="en-US" sz="2000" dirty="0" err="1"/>
              <a:t>Lagrangian</a:t>
            </a:r>
            <a:r>
              <a:rPr lang="en-US" sz="2000" dirty="0"/>
              <a:t> coherency metrics have anomalously high </a:t>
            </a:r>
            <a:r>
              <a:rPr lang="en-US" sz="2000" dirty="0" err="1"/>
              <a:t>chl</a:t>
            </a:r>
            <a:r>
              <a:rPr lang="en-US" sz="2000" dirty="0"/>
              <a:t>-a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”bump in the rug” and ”closed jar” hypotheses explain some of the </a:t>
            </a:r>
            <a:r>
              <a:rPr lang="en-US" sz="2000" dirty="0" err="1"/>
              <a:t>chl</a:t>
            </a:r>
            <a:r>
              <a:rPr lang="en-US" sz="2000" dirty="0"/>
              <a:t> response, but not the complete story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38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E4008-ADDA-1945-929C-E9A0167189D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b="15730"/>
          <a:stretch/>
        </p:blipFill>
        <p:spPr>
          <a:xfrm>
            <a:off x="20" y="-1"/>
            <a:ext cx="12191980" cy="6858002"/>
          </a:xfrm>
          <a:prstGeom prst="rect">
            <a:avLst/>
          </a:prstGeom>
        </p:spPr>
      </p:pic>
      <p:sp>
        <p:nvSpPr>
          <p:cNvPr id="2" name="Title 1">
            <a:extLst>
              <a:ext uri="{FF2B5EF4-FFF2-40B4-BE49-F238E27FC236}">
                <a16:creationId xmlns:a16="http://schemas.microsoft.com/office/drawing/2014/main" id="{533CE5E8-717D-6B43-80EC-EB12848F8F4C}"/>
              </a:ext>
            </a:extLst>
          </p:cNvPr>
          <p:cNvSpPr>
            <a:spLocks noGrp="1"/>
          </p:cNvSpPr>
          <p:nvPr>
            <p:ph type="ctrTitle"/>
          </p:nvPr>
        </p:nvSpPr>
        <p:spPr>
          <a:xfrm>
            <a:off x="4061720" y="1879452"/>
            <a:ext cx="4487183" cy="1939512"/>
          </a:xfrm>
          <a:solidFill>
            <a:schemeClr val="bg1">
              <a:alpha val="6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sx="1000" sy="1000" algn="ctr" rotWithShape="0">
              <a:srgbClr val="000000">
                <a:alpha val="96000"/>
              </a:srgbClr>
            </a:outerShdw>
            <a:softEdge rad="127000"/>
          </a:effectLst>
        </p:spPr>
        <p:txBody>
          <a:bodyPr>
            <a:noAutofit/>
          </a:bodyPr>
          <a:lstStyle/>
          <a:p>
            <a:r>
              <a:rPr lang="en-US" sz="3200" dirty="0">
                <a:solidFill>
                  <a:sysClr val="windowText" lastClr="000000"/>
                </a:solidFill>
              </a:rPr>
              <a:t>Thanks for listening! Questions?</a:t>
            </a:r>
            <a:br>
              <a:rPr lang="en-US" sz="3200" dirty="0">
                <a:solidFill>
                  <a:sysClr val="windowText" lastClr="000000"/>
                </a:solidFill>
              </a:rPr>
            </a:br>
            <a:endParaRPr lang="en-US" sz="3200" dirty="0">
              <a:solidFill>
                <a:sysClr val="windowText" lastClr="000000"/>
              </a:solidFill>
            </a:endParaRPr>
          </a:p>
        </p:txBody>
      </p:sp>
      <p:sp>
        <p:nvSpPr>
          <p:cNvPr id="6" name="Rectangle 5">
            <a:extLst>
              <a:ext uri="{FF2B5EF4-FFF2-40B4-BE49-F238E27FC236}">
                <a16:creationId xmlns:a16="http://schemas.microsoft.com/office/drawing/2014/main" id="{4E411D88-94B1-0B46-B683-296A20E4C51B}"/>
              </a:ext>
            </a:extLst>
          </p:cNvPr>
          <p:cNvSpPr/>
          <p:nvPr/>
        </p:nvSpPr>
        <p:spPr>
          <a:xfrm>
            <a:off x="6305312" y="6488658"/>
            <a:ext cx="5886688" cy="369332"/>
          </a:xfrm>
          <a:prstGeom prst="rect">
            <a:avLst/>
          </a:prstGeom>
          <a:solidFill>
            <a:schemeClr val="bg1">
              <a:alpha val="60000"/>
            </a:schemeClr>
          </a:solidFill>
        </p:spPr>
        <p:txBody>
          <a:bodyPr wrap="square">
            <a:spAutoFit/>
          </a:bodyPr>
          <a:lstStyle/>
          <a:p>
            <a:pPr>
              <a:spcAft>
                <a:spcPts val="600"/>
              </a:spcAft>
            </a:pPr>
            <a:r>
              <a:rPr lang="en-US" dirty="0">
                <a:solidFill>
                  <a:sysClr val="windowText" lastClr="000000"/>
                </a:solidFill>
              </a:rPr>
              <a:t>Image: South Atlantic; NASA Ocean Color, VIIRS, 01/04/2020</a:t>
            </a:r>
          </a:p>
        </p:txBody>
      </p:sp>
      <p:sp>
        <p:nvSpPr>
          <p:cNvPr id="5" name="Title 1">
            <a:extLst>
              <a:ext uri="{FF2B5EF4-FFF2-40B4-BE49-F238E27FC236}">
                <a16:creationId xmlns:a16="http://schemas.microsoft.com/office/drawing/2014/main" id="{902B9E1F-EE2D-9645-A0DE-428DA9CD9462}"/>
              </a:ext>
            </a:extLst>
          </p:cNvPr>
          <p:cNvSpPr txBox="1">
            <a:spLocks/>
          </p:cNvSpPr>
          <p:nvPr/>
        </p:nvSpPr>
        <p:spPr>
          <a:xfrm>
            <a:off x="8807823" y="161363"/>
            <a:ext cx="3236259" cy="1371601"/>
          </a:xfrm>
          <a:prstGeom prst="rect">
            <a:avLst/>
          </a:prstGeom>
          <a:solidFill>
            <a:schemeClr val="bg1">
              <a:alpha val="6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sx="1000" sy="1000" algn="ctr" rotWithShape="0">
              <a:srgbClr val="000000">
                <a:alpha val="96000"/>
              </a:srgbClr>
            </a:outerShdw>
            <a:softEdge rad="12700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ysClr val="windowText" lastClr="000000"/>
                </a:solidFill>
              </a:rPr>
              <a:t>Email me (Lexi Jones): </a:t>
            </a:r>
            <a:r>
              <a:rPr lang="en-US" sz="2400" dirty="0">
                <a:solidFill>
                  <a:sysClr val="windowText" lastClr="000000"/>
                </a:solidFill>
                <a:hlinkClick r:id="rId4"/>
              </a:rPr>
              <a:t>jonesae@mit.edu</a:t>
            </a:r>
            <a:endParaRPr lang="en-US" sz="2400" dirty="0">
              <a:solidFill>
                <a:sysClr val="windowText" lastClr="000000"/>
              </a:solidFill>
            </a:endParaRPr>
          </a:p>
          <a:p>
            <a:endParaRPr lang="en-US" sz="2400" dirty="0">
              <a:solidFill>
                <a:sysClr val="windowText" lastClr="000000"/>
              </a:solidFill>
            </a:endParaRPr>
          </a:p>
        </p:txBody>
      </p:sp>
    </p:spTree>
    <p:extLst>
      <p:ext uri="{BB962C8B-B14F-4D97-AF65-F5344CB8AC3E}">
        <p14:creationId xmlns:p14="http://schemas.microsoft.com/office/powerpoint/2010/main" val="2109154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91A4-49F4-FC4E-9DE0-8DC99090A10F}"/>
              </a:ext>
            </a:extLst>
          </p:cNvPr>
          <p:cNvSpPr>
            <a:spLocks noGrp="1"/>
          </p:cNvSpPr>
          <p:nvPr>
            <p:ph type="title"/>
          </p:nvPr>
        </p:nvSpPr>
        <p:spPr>
          <a:xfrm>
            <a:off x="838200" y="2232025"/>
            <a:ext cx="10515600" cy="1325563"/>
          </a:xfrm>
        </p:spPr>
        <p:txBody>
          <a:bodyPr/>
          <a:lstStyle/>
          <a:p>
            <a:pPr algn="ctr"/>
            <a:r>
              <a:rPr lang="en-US" dirty="0"/>
              <a:t>Extra Slides</a:t>
            </a:r>
          </a:p>
        </p:txBody>
      </p:sp>
    </p:spTree>
    <p:extLst>
      <p:ext uri="{BB962C8B-B14F-4D97-AF65-F5344CB8AC3E}">
        <p14:creationId xmlns:p14="http://schemas.microsoft.com/office/powerpoint/2010/main" val="2390491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BBC2-FDD5-3848-AC2F-1FCF126D10B0}"/>
              </a:ext>
            </a:extLst>
          </p:cNvPr>
          <p:cNvSpPr>
            <a:spLocks noGrp="1"/>
          </p:cNvSpPr>
          <p:nvPr>
            <p:ph type="title"/>
          </p:nvPr>
        </p:nvSpPr>
        <p:spPr>
          <a:xfrm>
            <a:off x="165847" y="0"/>
            <a:ext cx="10515600" cy="1325563"/>
          </a:xfrm>
        </p:spPr>
        <p:txBody>
          <a:bodyPr/>
          <a:lstStyle/>
          <a:p>
            <a:r>
              <a:rPr lang="en-US" dirty="0"/>
              <a:t>Effects of Velocity Field Resolution</a:t>
            </a:r>
          </a:p>
        </p:txBody>
      </p:sp>
      <p:pic>
        <p:nvPicPr>
          <p:cNvPr id="9" name="Content Placeholder 8">
            <a:extLst>
              <a:ext uri="{FF2B5EF4-FFF2-40B4-BE49-F238E27FC236}">
                <a16:creationId xmlns:a16="http://schemas.microsoft.com/office/drawing/2014/main" id="{8B6FC3F1-828C-CF46-9C59-ADBE09D4A450}"/>
              </a:ext>
            </a:extLst>
          </p:cNvPr>
          <p:cNvPicPr>
            <a:picLocks noGrp="1" noChangeAspect="1"/>
          </p:cNvPicPr>
          <p:nvPr>
            <p:ph idx="1"/>
          </p:nvPr>
        </p:nvPicPr>
        <p:blipFill>
          <a:blip r:embed="rId2"/>
          <a:stretch>
            <a:fillRect/>
          </a:stretch>
        </p:blipFill>
        <p:spPr>
          <a:xfrm>
            <a:off x="733245" y="1720712"/>
            <a:ext cx="10725510" cy="1871905"/>
          </a:xfrm>
        </p:spPr>
      </p:pic>
      <p:sp>
        <p:nvSpPr>
          <p:cNvPr id="10" name="Rectangle 9">
            <a:extLst>
              <a:ext uri="{FF2B5EF4-FFF2-40B4-BE49-F238E27FC236}">
                <a16:creationId xmlns:a16="http://schemas.microsoft.com/office/drawing/2014/main" id="{213BD428-B34F-4C44-A843-E8E73D225D86}"/>
              </a:ext>
            </a:extLst>
          </p:cNvPr>
          <p:cNvSpPr/>
          <p:nvPr/>
        </p:nvSpPr>
        <p:spPr>
          <a:xfrm>
            <a:off x="9435429" y="6457890"/>
            <a:ext cx="3160714" cy="400110"/>
          </a:xfrm>
          <a:prstGeom prst="rect">
            <a:avLst/>
          </a:prstGeom>
        </p:spPr>
        <p:txBody>
          <a:bodyPr wrap="square">
            <a:spAutoFit/>
          </a:bodyPr>
          <a:lstStyle/>
          <a:p>
            <a:r>
              <a:rPr lang="en-US" sz="2000" u="sng" dirty="0"/>
              <a:t>Figure</a:t>
            </a:r>
            <a:r>
              <a:rPr lang="en-US" sz="2000" dirty="0"/>
              <a:t>: Sinha et al., 2019</a:t>
            </a:r>
          </a:p>
        </p:txBody>
      </p:sp>
      <p:sp>
        <p:nvSpPr>
          <p:cNvPr id="11" name="TextBox 10">
            <a:extLst>
              <a:ext uri="{FF2B5EF4-FFF2-40B4-BE49-F238E27FC236}">
                <a16:creationId xmlns:a16="http://schemas.microsoft.com/office/drawing/2014/main" id="{18CBC14B-20BF-0C4B-920C-85F960F8B8C7}"/>
              </a:ext>
            </a:extLst>
          </p:cNvPr>
          <p:cNvSpPr txBox="1"/>
          <p:nvPr/>
        </p:nvSpPr>
        <p:spPr>
          <a:xfrm>
            <a:off x="5423647" y="1445256"/>
            <a:ext cx="2231136" cy="369332"/>
          </a:xfrm>
          <a:prstGeom prst="rect">
            <a:avLst/>
          </a:prstGeom>
          <a:solidFill>
            <a:schemeClr val="bg1"/>
          </a:solidFill>
        </p:spPr>
        <p:txBody>
          <a:bodyPr wrap="square" rtlCol="0">
            <a:spAutoFit/>
          </a:bodyPr>
          <a:lstStyle/>
          <a:p>
            <a:r>
              <a:rPr lang="en-US" dirty="0"/>
              <a:t>Daily velocity fields</a:t>
            </a:r>
          </a:p>
        </p:txBody>
      </p:sp>
      <p:grpSp>
        <p:nvGrpSpPr>
          <p:cNvPr id="12" name="Group 11">
            <a:extLst>
              <a:ext uri="{FF2B5EF4-FFF2-40B4-BE49-F238E27FC236}">
                <a16:creationId xmlns:a16="http://schemas.microsoft.com/office/drawing/2014/main" id="{0082AFC0-FF83-704B-9FD5-F7BCC6938B17}"/>
              </a:ext>
            </a:extLst>
          </p:cNvPr>
          <p:cNvGrpSpPr/>
          <p:nvPr/>
        </p:nvGrpSpPr>
        <p:grpSpPr>
          <a:xfrm>
            <a:off x="733245" y="3697342"/>
            <a:ext cx="10634225" cy="2151498"/>
            <a:chOff x="-395603" y="2889166"/>
            <a:chExt cx="10634225" cy="2151498"/>
          </a:xfrm>
        </p:grpSpPr>
        <p:pic>
          <p:nvPicPr>
            <p:cNvPr id="13" name="Picture 12">
              <a:extLst>
                <a:ext uri="{FF2B5EF4-FFF2-40B4-BE49-F238E27FC236}">
                  <a16:creationId xmlns:a16="http://schemas.microsoft.com/office/drawing/2014/main" id="{BBE27E20-FCE2-5246-8D18-96EAC99C84DC}"/>
                </a:ext>
              </a:extLst>
            </p:cNvPr>
            <p:cNvPicPr>
              <a:picLocks noChangeAspect="1"/>
            </p:cNvPicPr>
            <p:nvPr/>
          </p:nvPicPr>
          <p:blipFill>
            <a:blip r:embed="rId3"/>
            <a:stretch>
              <a:fillRect/>
            </a:stretch>
          </p:blipFill>
          <p:spPr>
            <a:xfrm>
              <a:off x="-395603" y="3073832"/>
              <a:ext cx="10634225" cy="1966832"/>
            </a:xfrm>
            <a:prstGeom prst="rect">
              <a:avLst/>
            </a:prstGeom>
          </p:spPr>
        </p:pic>
        <p:sp>
          <p:nvSpPr>
            <p:cNvPr id="14" name="TextBox 13">
              <a:extLst>
                <a:ext uri="{FF2B5EF4-FFF2-40B4-BE49-F238E27FC236}">
                  <a16:creationId xmlns:a16="http://schemas.microsoft.com/office/drawing/2014/main" id="{0BCEC6D2-C3CE-194B-B76B-7307F43F6F68}"/>
                </a:ext>
              </a:extLst>
            </p:cNvPr>
            <p:cNvSpPr txBox="1"/>
            <p:nvPr/>
          </p:nvSpPr>
          <p:spPr>
            <a:xfrm>
              <a:off x="4062565" y="2889166"/>
              <a:ext cx="2231136" cy="369332"/>
            </a:xfrm>
            <a:prstGeom prst="rect">
              <a:avLst/>
            </a:prstGeom>
            <a:solidFill>
              <a:schemeClr val="bg1"/>
            </a:solidFill>
          </p:spPr>
          <p:txBody>
            <a:bodyPr wrap="square" rtlCol="0">
              <a:spAutoFit/>
            </a:bodyPr>
            <a:lstStyle/>
            <a:p>
              <a:r>
                <a:rPr lang="en-US" dirty="0"/>
                <a:t>Hourly velocity fields</a:t>
              </a:r>
            </a:p>
          </p:txBody>
        </p:sp>
      </p:grpSp>
    </p:spTree>
    <p:extLst>
      <p:ext uri="{BB962C8B-B14F-4D97-AF65-F5344CB8AC3E}">
        <p14:creationId xmlns:p14="http://schemas.microsoft.com/office/powerpoint/2010/main" val="1195582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8D0D0-1D9B-F841-AA82-4429EDB6581A}"/>
              </a:ext>
            </a:extLst>
          </p:cNvPr>
          <p:cNvSpPr>
            <a:spLocks noGrp="1"/>
          </p:cNvSpPr>
          <p:nvPr>
            <p:ph idx="1"/>
          </p:nvPr>
        </p:nvSpPr>
        <p:spPr>
          <a:xfrm>
            <a:off x="172750" y="2102740"/>
            <a:ext cx="3298124" cy="3842545"/>
          </a:xfrm>
        </p:spPr>
        <p:txBody>
          <a:bodyPr>
            <a:normAutofit/>
          </a:bodyPr>
          <a:lstStyle/>
          <a:p>
            <a:endParaRPr lang="en-US" sz="2000" dirty="0"/>
          </a:p>
          <a:p>
            <a:r>
              <a:rPr lang="en-US" sz="2000" dirty="0"/>
              <a:t>1/200° particle resolution in 1/48° </a:t>
            </a:r>
            <a:r>
              <a:rPr lang="en-US" sz="2000" dirty="0" err="1"/>
              <a:t>MITgcm</a:t>
            </a:r>
            <a:r>
              <a:rPr lang="en-US" sz="2000" dirty="0"/>
              <a:t> velocity fields (6,800,000 total)</a:t>
            </a:r>
          </a:p>
          <a:p>
            <a:endParaRPr lang="en-US" sz="2000" dirty="0"/>
          </a:p>
          <a:p>
            <a:r>
              <a:rPr lang="en-US" sz="2000" dirty="0"/>
              <a:t>LAVD + RCLV methodology breaks down @ high res (spatial &amp; temporal) / with </a:t>
            </a:r>
            <a:r>
              <a:rPr lang="en-US" sz="2000" dirty="0" err="1"/>
              <a:t>ageostrophic</a:t>
            </a:r>
            <a:r>
              <a:rPr lang="en-US" sz="2000" dirty="0"/>
              <a:t> flow </a:t>
            </a:r>
          </a:p>
        </p:txBody>
      </p:sp>
      <p:sp>
        <p:nvSpPr>
          <p:cNvPr id="11" name="Title 1">
            <a:extLst>
              <a:ext uri="{FF2B5EF4-FFF2-40B4-BE49-F238E27FC236}">
                <a16:creationId xmlns:a16="http://schemas.microsoft.com/office/drawing/2014/main" id="{72230F2C-ECC9-FA43-B645-C4B9FA998951}"/>
              </a:ext>
            </a:extLst>
          </p:cNvPr>
          <p:cNvSpPr txBox="1">
            <a:spLocks/>
          </p:cNvSpPr>
          <p:nvPr/>
        </p:nvSpPr>
        <p:spPr>
          <a:xfrm>
            <a:off x="302263" y="-661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MITgcm</a:t>
            </a:r>
            <a:r>
              <a:rPr lang="en-US" dirty="0"/>
              <a:t> LAVD</a:t>
            </a:r>
          </a:p>
        </p:txBody>
      </p:sp>
      <p:pic>
        <p:nvPicPr>
          <p:cNvPr id="14" name="Picture 13" descr="A picture containing calendar&#10;&#10;Description automatically generated">
            <a:extLst>
              <a:ext uri="{FF2B5EF4-FFF2-40B4-BE49-F238E27FC236}">
                <a16:creationId xmlns:a16="http://schemas.microsoft.com/office/drawing/2014/main" id="{3A9CADB6-2505-2D40-8014-27591349BB9D}"/>
              </a:ext>
            </a:extLst>
          </p:cNvPr>
          <p:cNvPicPr>
            <a:picLocks noChangeAspect="1"/>
          </p:cNvPicPr>
          <p:nvPr/>
        </p:nvPicPr>
        <p:blipFill>
          <a:blip r:embed="rId3"/>
          <a:stretch>
            <a:fillRect/>
          </a:stretch>
        </p:blipFill>
        <p:spPr>
          <a:xfrm>
            <a:off x="3544726" y="13522"/>
            <a:ext cx="7671070" cy="4453482"/>
          </a:xfrm>
          <a:prstGeom prst="rect">
            <a:avLst/>
          </a:prstGeom>
        </p:spPr>
      </p:pic>
      <p:grpSp>
        <p:nvGrpSpPr>
          <p:cNvPr id="20" name="Group 19">
            <a:extLst>
              <a:ext uri="{FF2B5EF4-FFF2-40B4-BE49-F238E27FC236}">
                <a16:creationId xmlns:a16="http://schemas.microsoft.com/office/drawing/2014/main" id="{0D5DC322-145A-3742-9A2F-02C8B5253ED3}"/>
              </a:ext>
            </a:extLst>
          </p:cNvPr>
          <p:cNvGrpSpPr/>
          <p:nvPr/>
        </p:nvGrpSpPr>
        <p:grpSpPr>
          <a:xfrm>
            <a:off x="5362290" y="4546652"/>
            <a:ext cx="6717675" cy="2179639"/>
            <a:chOff x="5055476" y="-51"/>
            <a:chExt cx="6717675" cy="2179639"/>
          </a:xfrm>
        </p:grpSpPr>
        <p:pic>
          <p:nvPicPr>
            <p:cNvPr id="16" name="Picture 15" descr="A screenshot of a video game&#10;&#10;Description automatically generated with medium confidence">
              <a:extLst>
                <a:ext uri="{FF2B5EF4-FFF2-40B4-BE49-F238E27FC236}">
                  <a16:creationId xmlns:a16="http://schemas.microsoft.com/office/drawing/2014/main" id="{E48E1FFE-7672-084C-95E9-F1BFA5496335}"/>
                </a:ext>
              </a:extLst>
            </p:cNvPr>
            <p:cNvPicPr>
              <a:picLocks noChangeAspect="1"/>
            </p:cNvPicPr>
            <p:nvPr/>
          </p:nvPicPr>
          <p:blipFill>
            <a:blip r:embed="rId4"/>
            <a:stretch>
              <a:fillRect/>
            </a:stretch>
          </p:blipFill>
          <p:spPr>
            <a:xfrm>
              <a:off x="5055476" y="-51"/>
              <a:ext cx="4238186" cy="2179639"/>
            </a:xfrm>
            <a:prstGeom prst="rect">
              <a:avLst/>
            </a:prstGeom>
          </p:spPr>
        </p:pic>
        <p:sp>
          <p:nvSpPr>
            <p:cNvPr id="17" name="TextBox 16">
              <a:extLst>
                <a:ext uri="{FF2B5EF4-FFF2-40B4-BE49-F238E27FC236}">
                  <a16:creationId xmlns:a16="http://schemas.microsoft.com/office/drawing/2014/main" id="{B5A864F6-0848-F048-BEF2-F1B1860B4CE8}"/>
                </a:ext>
              </a:extLst>
            </p:cNvPr>
            <p:cNvSpPr txBox="1"/>
            <p:nvPr/>
          </p:nvSpPr>
          <p:spPr>
            <a:xfrm>
              <a:off x="9862575" y="354235"/>
              <a:ext cx="1910576" cy="923330"/>
            </a:xfrm>
            <a:prstGeom prst="rect">
              <a:avLst/>
            </a:prstGeom>
            <a:noFill/>
          </p:spPr>
          <p:txBody>
            <a:bodyPr wrap="square" rtlCol="0">
              <a:spAutoFit/>
            </a:bodyPr>
            <a:lstStyle/>
            <a:p>
              <a:pPr algn="ctr"/>
              <a:r>
                <a:rPr lang="en-US" dirty="0"/>
                <a:t>Compare satellite LAVD from this region</a:t>
              </a:r>
            </a:p>
          </p:txBody>
        </p:sp>
        <p:cxnSp>
          <p:nvCxnSpPr>
            <p:cNvPr id="19" name="Straight Arrow Connector 18">
              <a:extLst>
                <a:ext uri="{FF2B5EF4-FFF2-40B4-BE49-F238E27FC236}">
                  <a16:creationId xmlns:a16="http://schemas.microsoft.com/office/drawing/2014/main" id="{D568871E-AFE8-CC46-B7B5-4BDF778952BC}"/>
                </a:ext>
              </a:extLst>
            </p:cNvPr>
            <p:cNvCxnSpPr>
              <a:stCxn id="17" idx="1"/>
            </p:cNvCxnSpPr>
            <p:nvPr/>
          </p:nvCxnSpPr>
          <p:spPr>
            <a:xfrm flipH="1">
              <a:off x="9441367" y="815900"/>
              <a:ext cx="421208"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297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51DC-CE3A-8B4E-901F-C901681E399F}"/>
              </a:ext>
            </a:extLst>
          </p:cNvPr>
          <p:cNvSpPr>
            <a:spLocks noGrp="1"/>
          </p:cNvSpPr>
          <p:nvPr>
            <p:ph type="title"/>
          </p:nvPr>
        </p:nvSpPr>
        <p:spPr>
          <a:xfrm>
            <a:off x="158330" y="0"/>
            <a:ext cx="10515600" cy="1325563"/>
          </a:xfrm>
        </p:spPr>
        <p:txBody>
          <a:bodyPr/>
          <a:lstStyle/>
          <a:p>
            <a:r>
              <a:rPr lang="en-US" dirty="0"/>
              <a:t>North Pacific Coherent Eddies</a:t>
            </a:r>
          </a:p>
        </p:txBody>
      </p:sp>
      <p:pic>
        <p:nvPicPr>
          <p:cNvPr id="4" name="Content Placeholder 4" descr="Diagram&#10;&#10;Description automatically generated">
            <a:extLst>
              <a:ext uri="{FF2B5EF4-FFF2-40B4-BE49-F238E27FC236}">
                <a16:creationId xmlns:a16="http://schemas.microsoft.com/office/drawing/2014/main" id="{1FD5E2A4-5388-1F46-BC39-B4C56AA79C03}"/>
              </a:ext>
            </a:extLst>
          </p:cNvPr>
          <p:cNvPicPr>
            <a:picLocks noChangeAspect="1"/>
          </p:cNvPicPr>
          <p:nvPr/>
        </p:nvPicPr>
        <p:blipFill>
          <a:blip r:embed="rId2"/>
          <a:stretch>
            <a:fillRect/>
          </a:stretch>
        </p:blipFill>
        <p:spPr>
          <a:xfrm>
            <a:off x="3383630" y="1887695"/>
            <a:ext cx="5104941" cy="4970305"/>
          </a:xfrm>
          <a:prstGeom prst="rect">
            <a:avLst/>
          </a:prstGeom>
        </p:spPr>
      </p:pic>
      <p:sp>
        <p:nvSpPr>
          <p:cNvPr id="10" name="Rectangle 9">
            <a:extLst>
              <a:ext uri="{FF2B5EF4-FFF2-40B4-BE49-F238E27FC236}">
                <a16:creationId xmlns:a16="http://schemas.microsoft.com/office/drawing/2014/main" id="{A4ABA17A-41E1-BA42-906B-84996DBCEB87}"/>
              </a:ext>
            </a:extLst>
          </p:cNvPr>
          <p:cNvSpPr/>
          <p:nvPr/>
        </p:nvSpPr>
        <p:spPr>
          <a:xfrm>
            <a:off x="8495646" y="6488668"/>
            <a:ext cx="3696354" cy="369332"/>
          </a:xfrm>
          <a:prstGeom prst="rect">
            <a:avLst/>
          </a:prstGeom>
        </p:spPr>
        <p:txBody>
          <a:bodyPr wrap="square">
            <a:spAutoFit/>
          </a:bodyPr>
          <a:lstStyle/>
          <a:p>
            <a:r>
              <a:rPr lang="en-US" u="sng" dirty="0"/>
              <a:t>Figure</a:t>
            </a:r>
            <a:r>
              <a:rPr lang="en-US" dirty="0"/>
              <a:t>: </a:t>
            </a:r>
            <a:r>
              <a:rPr lang="en-US" dirty="0" err="1"/>
              <a:t>Abernathey</a:t>
            </a:r>
            <a:r>
              <a:rPr lang="en-US" dirty="0"/>
              <a:t> and Haller, 2018</a:t>
            </a:r>
          </a:p>
        </p:txBody>
      </p:sp>
      <p:sp>
        <p:nvSpPr>
          <p:cNvPr id="11" name="TextBox 10">
            <a:extLst>
              <a:ext uri="{FF2B5EF4-FFF2-40B4-BE49-F238E27FC236}">
                <a16:creationId xmlns:a16="http://schemas.microsoft.com/office/drawing/2014/main" id="{BC0666A2-3425-6A41-A80B-EBBE03C138EE}"/>
              </a:ext>
            </a:extLst>
          </p:cNvPr>
          <p:cNvSpPr txBox="1"/>
          <p:nvPr/>
        </p:nvSpPr>
        <p:spPr>
          <a:xfrm>
            <a:off x="4077175" y="1131906"/>
            <a:ext cx="4037649" cy="646331"/>
          </a:xfrm>
          <a:prstGeom prst="rect">
            <a:avLst/>
          </a:prstGeom>
          <a:noFill/>
        </p:spPr>
        <p:txBody>
          <a:bodyPr wrap="square" rtlCol="0">
            <a:spAutoFit/>
          </a:bodyPr>
          <a:lstStyle/>
          <a:p>
            <a:r>
              <a:rPr lang="en-US" dirty="0"/>
              <a:t>Trajectories of 30-day RCLVs (1993-2015)</a:t>
            </a:r>
          </a:p>
          <a:p>
            <a:pPr algn="ctr"/>
            <a:r>
              <a:rPr lang="en-US" dirty="0"/>
              <a:t>– 46,486 total –</a:t>
            </a:r>
          </a:p>
        </p:txBody>
      </p:sp>
      <p:sp>
        <p:nvSpPr>
          <p:cNvPr id="14" name="TextBox 13">
            <a:extLst>
              <a:ext uri="{FF2B5EF4-FFF2-40B4-BE49-F238E27FC236}">
                <a16:creationId xmlns:a16="http://schemas.microsoft.com/office/drawing/2014/main" id="{80541919-3761-8940-B4A8-27BA066FFBE6}"/>
              </a:ext>
            </a:extLst>
          </p:cNvPr>
          <p:cNvSpPr txBox="1"/>
          <p:nvPr/>
        </p:nvSpPr>
        <p:spPr>
          <a:xfrm>
            <a:off x="11897710" y="-10510"/>
            <a:ext cx="294290"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1763864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ich Hawaiian Island is the Best for You?">
            <a:extLst>
              <a:ext uri="{FF2B5EF4-FFF2-40B4-BE49-F238E27FC236}">
                <a16:creationId xmlns:a16="http://schemas.microsoft.com/office/drawing/2014/main" id="{27EBF2AC-F613-BF43-90C8-A9887C593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188" y="739472"/>
            <a:ext cx="5149850" cy="34295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Chart&#10;&#10;Description automatically generated">
            <a:extLst>
              <a:ext uri="{FF2B5EF4-FFF2-40B4-BE49-F238E27FC236}">
                <a16:creationId xmlns:a16="http://schemas.microsoft.com/office/drawing/2014/main" id="{A5E40779-5DCE-0746-9835-4C90E1EA5A4A}"/>
              </a:ext>
            </a:extLst>
          </p:cNvPr>
          <p:cNvPicPr>
            <a:picLocks noChangeAspect="1"/>
          </p:cNvPicPr>
          <p:nvPr/>
        </p:nvPicPr>
        <p:blipFill>
          <a:blip r:embed="rId4"/>
          <a:stretch>
            <a:fillRect/>
          </a:stretch>
        </p:blipFill>
        <p:spPr>
          <a:xfrm>
            <a:off x="1732925" y="2950011"/>
            <a:ext cx="8547652" cy="3524387"/>
          </a:xfrm>
          <a:prstGeom prst="rect">
            <a:avLst/>
          </a:prstGeom>
        </p:spPr>
      </p:pic>
      <p:sp>
        <p:nvSpPr>
          <p:cNvPr id="2" name="Title 1">
            <a:extLst>
              <a:ext uri="{FF2B5EF4-FFF2-40B4-BE49-F238E27FC236}">
                <a16:creationId xmlns:a16="http://schemas.microsoft.com/office/drawing/2014/main" id="{A2F8AB07-E973-CC4E-A814-9A78937B47C8}"/>
              </a:ext>
            </a:extLst>
          </p:cNvPr>
          <p:cNvSpPr>
            <a:spLocks noGrp="1"/>
          </p:cNvSpPr>
          <p:nvPr>
            <p:ph type="title"/>
          </p:nvPr>
        </p:nvSpPr>
        <p:spPr>
          <a:xfrm>
            <a:off x="202095" y="0"/>
            <a:ext cx="10515600" cy="1325563"/>
          </a:xfrm>
        </p:spPr>
        <p:txBody>
          <a:bodyPr/>
          <a:lstStyle/>
          <a:p>
            <a:r>
              <a:rPr lang="en-US" dirty="0"/>
              <a:t>Hawaiian Lee Eddies</a:t>
            </a:r>
          </a:p>
        </p:txBody>
      </p:sp>
      <p:cxnSp>
        <p:nvCxnSpPr>
          <p:cNvPr id="19" name="Straight Arrow Connector 18">
            <a:extLst>
              <a:ext uri="{FF2B5EF4-FFF2-40B4-BE49-F238E27FC236}">
                <a16:creationId xmlns:a16="http://schemas.microsoft.com/office/drawing/2014/main" id="{4A1BAB6B-256C-4146-9D4B-FC81F1438A8F}"/>
              </a:ext>
            </a:extLst>
          </p:cNvPr>
          <p:cNvCxnSpPr>
            <a:cxnSpLocks/>
          </p:cNvCxnSpPr>
          <p:nvPr/>
        </p:nvCxnSpPr>
        <p:spPr>
          <a:xfrm flipH="1">
            <a:off x="7205207" y="4169000"/>
            <a:ext cx="1270884" cy="543205"/>
          </a:xfrm>
          <a:prstGeom prst="straightConnector1">
            <a:avLst/>
          </a:prstGeom>
          <a:ln w="130175">
            <a:solidFill>
              <a:schemeClr val="bg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6748609-1E34-CE4D-B91A-D7C0337CFA03}"/>
              </a:ext>
            </a:extLst>
          </p:cNvPr>
          <p:cNvCxnSpPr>
            <a:cxnSpLocks/>
          </p:cNvCxnSpPr>
          <p:nvPr/>
        </p:nvCxnSpPr>
        <p:spPr>
          <a:xfrm flipH="1">
            <a:off x="3991555" y="5005212"/>
            <a:ext cx="1468340" cy="171087"/>
          </a:xfrm>
          <a:prstGeom prst="straightConnector1">
            <a:avLst/>
          </a:prstGeom>
          <a:ln w="130175">
            <a:solidFill>
              <a:schemeClr val="bg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8825B1F-6D1B-A54D-A1B4-64BF6BC0F022}"/>
              </a:ext>
            </a:extLst>
          </p:cNvPr>
          <p:cNvSpPr txBox="1"/>
          <p:nvPr/>
        </p:nvSpPr>
        <p:spPr>
          <a:xfrm>
            <a:off x="3412971" y="5440893"/>
            <a:ext cx="1304015" cy="1015663"/>
          </a:xfrm>
          <a:prstGeom prst="rect">
            <a:avLst/>
          </a:prstGeom>
          <a:noFill/>
        </p:spPr>
        <p:txBody>
          <a:bodyPr wrap="square" rtlCol="0">
            <a:spAutoFit/>
          </a:bodyPr>
          <a:lstStyle/>
          <a:p>
            <a:pPr algn="ctr"/>
            <a:r>
              <a:rPr lang="en-US" sz="1400" dirty="0">
                <a:solidFill>
                  <a:srgbClr val="008E58"/>
                </a:solidFill>
              </a:rPr>
              <a:t>Eddy ID 60</a:t>
            </a:r>
          </a:p>
          <a:p>
            <a:pPr algn="ctr"/>
            <a:r>
              <a:rPr lang="en-US" sz="1400" dirty="0">
                <a:solidFill>
                  <a:srgbClr val="008E58"/>
                </a:solidFill>
              </a:rPr>
              <a:t>2012-11-16 (Age 192)</a:t>
            </a:r>
          </a:p>
          <a:p>
            <a:endParaRPr lang="en-US" dirty="0"/>
          </a:p>
        </p:txBody>
      </p:sp>
      <p:sp>
        <p:nvSpPr>
          <p:cNvPr id="24" name="TextBox 23">
            <a:extLst>
              <a:ext uri="{FF2B5EF4-FFF2-40B4-BE49-F238E27FC236}">
                <a16:creationId xmlns:a16="http://schemas.microsoft.com/office/drawing/2014/main" id="{34783CA4-9543-7544-9896-7801062D7EC5}"/>
              </a:ext>
            </a:extLst>
          </p:cNvPr>
          <p:cNvSpPr txBox="1"/>
          <p:nvPr/>
        </p:nvSpPr>
        <p:spPr>
          <a:xfrm>
            <a:off x="2108956" y="3799668"/>
            <a:ext cx="1304015" cy="738664"/>
          </a:xfrm>
          <a:prstGeom prst="rect">
            <a:avLst/>
          </a:prstGeom>
          <a:noFill/>
        </p:spPr>
        <p:txBody>
          <a:bodyPr wrap="square" rtlCol="0">
            <a:spAutoFit/>
          </a:bodyPr>
          <a:lstStyle/>
          <a:p>
            <a:pPr algn="ctr"/>
            <a:r>
              <a:rPr lang="en-US" sz="1400" dirty="0">
                <a:solidFill>
                  <a:srgbClr val="EE7425"/>
                </a:solidFill>
              </a:rPr>
              <a:t>Eddy ID 171 2012-09-05</a:t>
            </a:r>
          </a:p>
          <a:p>
            <a:pPr algn="ctr"/>
            <a:r>
              <a:rPr lang="en-US" sz="1400" dirty="0">
                <a:solidFill>
                  <a:srgbClr val="EE7425"/>
                </a:solidFill>
              </a:rPr>
              <a:t>(Age 200)</a:t>
            </a:r>
          </a:p>
        </p:txBody>
      </p:sp>
      <p:sp>
        <p:nvSpPr>
          <p:cNvPr id="25" name="TextBox 24">
            <a:extLst>
              <a:ext uri="{FF2B5EF4-FFF2-40B4-BE49-F238E27FC236}">
                <a16:creationId xmlns:a16="http://schemas.microsoft.com/office/drawing/2014/main" id="{522C0555-CB13-4E42-ACE7-DC2B67DA0C9C}"/>
              </a:ext>
            </a:extLst>
          </p:cNvPr>
          <p:cNvSpPr txBox="1"/>
          <p:nvPr/>
        </p:nvSpPr>
        <p:spPr>
          <a:xfrm>
            <a:off x="4937432" y="3454324"/>
            <a:ext cx="1304015" cy="738664"/>
          </a:xfrm>
          <a:prstGeom prst="rect">
            <a:avLst/>
          </a:prstGeom>
          <a:noFill/>
        </p:spPr>
        <p:txBody>
          <a:bodyPr wrap="square" rtlCol="0">
            <a:spAutoFit/>
          </a:bodyPr>
          <a:lstStyle/>
          <a:p>
            <a:pPr algn="ctr"/>
            <a:r>
              <a:rPr lang="en-US" sz="1400" dirty="0">
                <a:solidFill>
                  <a:srgbClr val="EE7425"/>
                </a:solidFill>
              </a:rPr>
              <a:t>Eddy ID 171 2012-06-25</a:t>
            </a:r>
          </a:p>
          <a:p>
            <a:pPr algn="ctr"/>
            <a:r>
              <a:rPr lang="en-US" sz="1400" dirty="0">
                <a:solidFill>
                  <a:srgbClr val="EE7425"/>
                </a:solidFill>
              </a:rPr>
              <a:t>(Age 128)</a:t>
            </a:r>
          </a:p>
        </p:txBody>
      </p:sp>
      <p:sp>
        <p:nvSpPr>
          <p:cNvPr id="26" name="TextBox 25">
            <a:extLst>
              <a:ext uri="{FF2B5EF4-FFF2-40B4-BE49-F238E27FC236}">
                <a16:creationId xmlns:a16="http://schemas.microsoft.com/office/drawing/2014/main" id="{B1AF2745-B4C6-9044-B87E-9D9C3D956E4B}"/>
              </a:ext>
            </a:extLst>
          </p:cNvPr>
          <p:cNvSpPr txBox="1"/>
          <p:nvPr/>
        </p:nvSpPr>
        <p:spPr>
          <a:xfrm>
            <a:off x="6553199" y="5285616"/>
            <a:ext cx="1304015" cy="1015663"/>
          </a:xfrm>
          <a:prstGeom prst="rect">
            <a:avLst/>
          </a:prstGeom>
          <a:noFill/>
        </p:spPr>
        <p:txBody>
          <a:bodyPr wrap="square" rtlCol="0">
            <a:spAutoFit/>
          </a:bodyPr>
          <a:lstStyle/>
          <a:p>
            <a:pPr algn="ctr"/>
            <a:r>
              <a:rPr lang="en-US" sz="1400" dirty="0">
                <a:solidFill>
                  <a:srgbClr val="008E58"/>
                </a:solidFill>
              </a:rPr>
              <a:t>Eddy ID 60</a:t>
            </a:r>
          </a:p>
          <a:p>
            <a:pPr algn="ctr"/>
            <a:r>
              <a:rPr lang="en-US" sz="1400" dirty="0">
                <a:solidFill>
                  <a:srgbClr val="008E58"/>
                </a:solidFill>
              </a:rPr>
              <a:t>2012-09-05 (Age 120)</a:t>
            </a:r>
          </a:p>
          <a:p>
            <a:endParaRPr lang="en-US" dirty="0"/>
          </a:p>
        </p:txBody>
      </p:sp>
      <p:sp>
        <p:nvSpPr>
          <p:cNvPr id="27" name="TextBox 26">
            <a:extLst>
              <a:ext uri="{FF2B5EF4-FFF2-40B4-BE49-F238E27FC236}">
                <a16:creationId xmlns:a16="http://schemas.microsoft.com/office/drawing/2014/main" id="{CC67B4B3-8DE3-3F45-91AD-9203CD56420A}"/>
              </a:ext>
            </a:extLst>
          </p:cNvPr>
          <p:cNvSpPr txBox="1"/>
          <p:nvPr/>
        </p:nvSpPr>
        <p:spPr>
          <a:xfrm>
            <a:off x="9226797" y="4075092"/>
            <a:ext cx="1304015" cy="1015663"/>
          </a:xfrm>
          <a:prstGeom prst="rect">
            <a:avLst/>
          </a:prstGeom>
          <a:noFill/>
        </p:spPr>
        <p:txBody>
          <a:bodyPr wrap="square" rtlCol="0">
            <a:spAutoFit/>
          </a:bodyPr>
          <a:lstStyle/>
          <a:p>
            <a:pPr algn="ctr"/>
            <a:r>
              <a:rPr lang="en-US" sz="1400" dirty="0">
                <a:solidFill>
                  <a:srgbClr val="008E58"/>
                </a:solidFill>
              </a:rPr>
              <a:t>Eddy ID 60</a:t>
            </a:r>
          </a:p>
          <a:p>
            <a:pPr algn="ctr"/>
            <a:r>
              <a:rPr lang="en-US" sz="1400" dirty="0">
                <a:solidFill>
                  <a:srgbClr val="008E58"/>
                </a:solidFill>
              </a:rPr>
              <a:t>2012-05-16 (Age 8)</a:t>
            </a:r>
          </a:p>
          <a:p>
            <a:endParaRPr lang="en-US" dirty="0"/>
          </a:p>
        </p:txBody>
      </p:sp>
      <p:sp>
        <p:nvSpPr>
          <p:cNvPr id="29" name="TextBox 28">
            <a:extLst>
              <a:ext uri="{FF2B5EF4-FFF2-40B4-BE49-F238E27FC236}">
                <a16:creationId xmlns:a16="http://schemas.microsoft.com/office/drawing/2014/main" id="{2B27B0A4-351F-384B-8E64-DBF92EDC49B5}"/>
              </a:ext>
            </a:extLst>
          </p:cNvPr>
          <p:cNvSpPr txBox="1"/>
          <p:nvPr/>
        </p:nvSpPr>
        <p:spPr>
          <a:xfrm>
            <a:off x="7649154" y="2987444"/>
            <a:ext cx="1304015" cy="738664"/>
          </a:xfrm>
          <a:prstGeom prst="rect">
            <a:avLst/>
          </a:prstGeom>
          <a:noFill/>
        </p:spPr>
        <p:txBody>
          <a:bodyPr wrap="square" rtlCol="0">
            <a:spAutoFit/>
          </a:bodyPr>
          <a:lstStyle/>
          <a:p>
            <a:pPr algn="ctr"/>
            <a:r>
              <a:rPr lang="en-US" sz="1400" dirty="0">
                <a:solidFill>
                  <a:srgbClr val="EE7425"/>
                </a:solidFill>
              </a:rPr>
              <a:t>Eddy ID 171 2012-02-26</a:t>
            </a:r>
          </a:p>
          <a:p>
            <a:pPr algn="ctr"/>
            <a:r>
              <a:rPr lang="en-US" sz="1400" dirty="0">
                <a:solidFill>
                  <a:srgbClr val="EE7425"/>
                </a:solidFill>
              </a:rPr>
              <a:t>(Age 8)</a:t>
            </a:r>
          </a:p>
        </p:txBody>
      </p:sp>
      <p:sp>
        <p:nvSpPr>
          <p:cNvPr id="30" name="TextBox 29">
            <a:extLst>
              <a:ext uri="{FF2B5EF4-FFF2-40B4-BE49-F238E27FC236}">
                <a16:creationId xmlns:a16="http://schemas.microsoft.com/office/drawing/2014/main" id="{D15408CB-F2AD-3C4B-84E9-1661DFF9279F}"/>
              </a:ext>
            </a:extLst>
          </p:cNvPr>
          <p:cNvSpPr txBox="1"/>
          <p:nvPr/>
        </p:nvSpPr>
        <p:spPr>
          <a:xfrm>
            <a:off x="574123" y="993177"/>
            <a:ext cx="5709038"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long-lived coherent anticyclonic eddies responsible for the anomalously high </a:t>
            </a:r>
            <a:r>
              <a:rPr lang="en-US" sz="2000" dirty="0" err="1"/>
              <a:t>chl</a:t>
            </a:r>
            <a:r>
              <a:rPr lang="en-US" sz="2000" dirty="0"/>
              <a:t>-a after ~144 days were both generated in the lee of Hawaii</a:t>
            </a:r>
          </a:p>
          <a:p>
            <a:pPr marL="342900" indent="-342900">
              <a:buFont typeface="Arial" panose="020B0604020202020204" pitchFamily="34" charset="0"/>
              <a:buChar char="•"/>
            </a:pPr>
            <a:r>
              <a:rPr lang="en-US" sz="2000" dirty="0"/>
              <a:t>Few </a:t>
            </a:r>
            <a:r>
              <a:rPr lang="en-US" sz="2000" i="1" dirty="0"/>
              <a:t>in situ </a:t>
            </a:r>
            <a:r>
              <a:rPr lang="en-US" sz="2000" dirty="0"/>
              <a:t>observations of phytoplankton communities of anticyclones in this area</a:t>
            </a:r>
          </a:p>
        </p:txBody>
      </p:sp>
    </p:spTree>
    <p:extLst>
      <p:ext uri="{BB962C8B-B14F-4D97-AF65-F5344CB8AC3E}">
        <p14:creationId xmlns:p14="http://schemas.microsoft.com/office/powerpoint/2010/main" val="1627151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ACE3-8706-FE42-86E7-FC2E04885FE6}"/>
              </a:ext>
            </a:extLst>
          </p:cNvPr>
          <p:cNvSpPr>
            <a:spLocks noGrp="1"/>
          </p:cNvSpPr>
          <p:nvPr>
            <p:ph type="title"/>
          </p:nvPr>
        </p:nvSpPr>
        <p:spPr>
          <a:xfrm>
            <a:off x="798077" y="101009"/>
            <a:ext cx="3648740" cy="3063875"/>
          </a:xfrm>
        </p:spPr>
        <p:txBody>
          <a:bodyPr/>
          <a:lstStyle/>
          <a:p>
            <a:r>
              <a:rPr lang="en-US" dirty="0" err="1"/>
              <a:t>Chl</a:t>
            </a:r>
            <a:r>
              <a:rPr lang="en-US" dirty="0"/>
              <a:t>-a Anomaly by Eddy Age</a:t>
            </a:r>
          </a:p>
        </p:txBody>
      </p:sp>
      <p:pic>
        <p:nvPicPr>
          <p:cNvPr id="4" name="Picture 3">
            <a:extLst>
              <a:ext uri="{FF2B5EF4-FFF2-40B4-BE49-F238E27FC236}">
                <a16:creationId xmlns:a16="http://schemas.microsoft.com/office/drawing/2014/main" id="{E31C52A4-478D-F84D-88DE-E08B6F4822BA}"/>
              </a:ext>
            </a:extLst>
          </p:cNvPr>
          <p:cNvPicPr>
            <a:picLocks noChangeAspect="1"/>
          </p:cNvPicPr>
          <p:nvPr/>
        </p:nvPicPr>
        <p:blipFill>
          <a:blip r:embed="rId2"/>
          <a:stretch>
            <a:fillRect/>
          </a:stretch>
        </p:blipFill>
        <p:spPr>
          <a:xfrm>
            <a:off x="5792928" y="2791581"/>
            <a:ext cx="5994400" cy="3784600"/>
          </a:xfrm>
          <a:prstGeom prst="rect">
            <a:avLst/>
          </a:prstGeom>
        </p:spPr>
      </p:pic>
      <p:pic>
        <p:nvPicPr>
          <p:cNvPr id="5" name="Picture 4">
            <a:extLst>
              <a:ext uri="{FF2B5EF4-FFF2-40B4-BE49-F238E27FC236}">
                <a16:creationId xmlns:a16="http://schemas.microsoft.com/office/drawing/2014/main" id="{C839B536-1553-364B-9F49-9922B0EF09DB}"/>
              </a:ext>
            </a:extLst>
          </p:cNvPr>
          <p:cNvPicPr>
            <a:picLocks noChangeAspect="1"/>
          </p:cNvPicPr>
          <p:nvPr/>
        </p:nvPicPr>
        <p:blipFill rotWithShape="1">
          <a:blip r:embed="rId3"/>
          <a:srcRect t="-1" r="1455" b="27801"/>
          <a:stretch/>
        </p:blipFill>
        <p:spPr>
          <a:xfrm>
            <a:off x="5731056" y="22169"/>
            <a:ext cx="5894699" cy="2732506"/>
          </a:xfrm>
          <a:prstGeom prst="rect">
            <a:avLst/>
          </a:prstGeom>
        </p:spPr>
      </p:pic>
      <p:sp>
        <p:nvSpPr>
          <p:cNvPr id="6" name="Content Placeholder 2">
            <a:extLst>
              <a:ext uri="{FF2B5EF4-FFF2-40B4-BE49-F238E27FC236}">
                <a16:creationId xmlns:a16="http://schemas.microsoft.com/office/drawing/2014/main" id="{3645E27C-B9AA-8D4A-A3EC-3EF01AF2CA77}"/>
              </a:ext>
            </a:extLst>
          </p:cNvPr>
          <p:cNvSpPr>
            <a:spLocks noGrp="1"/>
          </p:cNvSpPr>
          <p:nvPr>
            <p:ph idx="1"/>
          </p:nvPr>
        </p:nvSpPr>
        <p:spPr>
          <a:xfrm>
            <a:off x="973385" y="2389819"/>
            <a:ext cx="3298124" cy="3842545"/>
          </a:xfrm>
        </p:spPr>
        <p:txBody>
          <a:bodyPr>
            <a:normAutofit/>
          </a:bodyPr>
          <a:lstStyle/>
          <a:p>
            <a:endParaRPr lang="en-US" sz="2000" dirty="0"/>
          </a:p>
          <a:p>
            <a:r>
              <a:rPr lang="en-US" sz="2000" dirty="0" err="1"/>
              <a:t>Chl</a:t>
            </a:r>
            <a:r>
              <a:rPr lang="en-US" sz="2000" dirty="0"/>
              <a:t> anomalies are higher earlier in the eddy lifetime</a:t>
            </a:r>
          </a:p>
        </p:txBody>
      </p:sp>
    </p:spTree>
    <p:extLst>
      <p:ext uri="{BB962C8B-B14F-4D97-AF65-F5344CB8AC3E}">
        <p14:creationId xmlns:p14="http://schemas.microsoft.com/office/powerpoint/2010/main" val="2855354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B661A4-F4A8-7740-B54C-52B662BF3BF6}"/>
              </a:ext>
            </a:extLst>
          </p:cNvPr>
          <p:cNvSpPr txBox="1">
            <a:spLocks/>
          </p:cNvSpPr>
          <p:nvPr/>
        </p:nvSpPr>
        <p:spPr>
          <a:xfrm>
            <a:off x="143078" y="143000"/>
            <a:ext cx="6925741" cy="7130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Biological Relevance of Eddies</a:t>
            </a:r>
          </a:p>
        </p:txBody>
      </p:sp>
      <p:grpSp>
        <p:nvGrpSpPr>
          <p:cNvPr id="14" name="Group 13">
            <a:extLst>
              <a:ext uri="{FF2B5EF4-FFF2-40B4-BE49-F238E27FC236}">
                <a16:creationId xmlns:a16="http://schemas.microsoft.com/office/drawing/2014/main" id="{137E94A8-448E-5E4D-A48B-D6D663D4BC1A}"/>
              </a:ext>
            </a:extLst>
          </p:cNvPr>
          <p:cNvGrpSpPr/>
          <p:nvPr/>
        </p:nvGrpSpPr>
        <p:grpSpPr>
          <a:xfrm>
            <a:off x="143078" y="1142725"/>
            <a:ext cx="3711962" cy="4617075"/>
            <a:chOff x="616398" y="2130327"/>
            <a:chExt cx="3711962" cy="4617075"/>
          </a:xfrm>
        </p:grpSpPr>
        <p:grpSp>
          <p:nvGrpSpPr>
            <p:cNvPr id="22" name="Group 21">
              <a:extLst>
                <a:ext uri="{FF2B5EF4-FFF2-40B4-BE49-F238E27FC236}">
                  <a16:creationId xmlns:a16="http://schemas.microsoft.com/office/drawing/2014/main" id="{9B51762D-97E1-AA47-BF49-CC3A9A343B8B}"/>
                </a:ext>
              </a:extLst>
            </p:cNvPr>
            <p:cNvGrpSpPr>
              <a:grpSpLocks noChangeAspect="1"/>
            </p:cNvGrpSpPr>
            <p:nvPr/>
          </p:nvGrpSpPr>
          <p:grpSpPr>
            <a:xfrm>
              <a:off x="616398" y="3613324"/>
              <a:ext cx="3711962" cy="3134078"/>
              <a:chOff x="6872257" y="170897"/>
              <a:chExt cx="5537267" cy="4675217"/>
            </a:xfrm>
          </p:grpSpPr>
          <p:pic>
            <p:nvPicPr>
              <p:cNvPr id="23" name="Picture 2" descr="image">
                <a:extLst>
                  <a:ext uri="{FF2B5EF4-FFF2-40B4-BE49-F238E27FC236}">
                    <a16:creationId xmlns:a16="http://schemas.microsoft.com/office/drawing/2014/main" id="{530397BB-45A2-FB4A-AF7A-F8BAB24BB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257" y="170897"/>
                <a:ext cx="5537267" cy="421609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DA3AFCB-6D6C-D54D-8B8F-BABF409479DF}"/>
                  </a:ext>
                </a:extLst>
              </p:cNvPr>
              <p:cNvSpPr/>
              <p:nvPr/>
            </p:nvSpPr>
            <p:spPr>
              <a:xfrm>
                <a:off x="7003163" y="4386992"/>
                <a:ext cx="3441497" cy="459122"/>
              </a:xfrm>
              <a:prstGeom prst="rect">
                <a:avLst/>
              </a:prstGeom>
            </p:spPr>
            <p:txBody>
              <a:bodyPr wrap="none">
                <a:spAutoFit/>
              </a:bodyPr>
              <a:lstStyle/>
              <a:p>
                <a:r>
                  <a:rPr lang="en-US" sz="1400" u="sng" dirty="0"/>
                  <a:t>Figure</a:t>
                </a:r>
                <a:r>
                  <a:rPr lang="en-US" sz="1400" dirty="0"/>
                  <a:t>: </a:t>
                </a:r>
                <a:r>
                  <a:rPr lang="en-US" sz="1400" dirty="0" err="1"/>
                  <a:t>Calil</a:t>
                </a:r>
                <a:r>
                  <a:rPr lang="en-US" sz="1400" dirty="0"/>
                  <a:t> &amp; Richards, 2010</a:t>
                </a:r>
              </a:p>
            </p:txBody>
          </p:sp>
        </p:grpSp>
        <p:sp>
          <p:nvSpPr>
            <p:cNvPr id="3" name="Rectangle 2">
              <a:extLst>
                <a:ext uri="{FF2B5EF4-FFF2-40B4-BE49-F238E27FC236}">
                  <a16:creationId xmlns:a16="http://schemas.microsoft.com/office/drawing/2014/main" id="{DF76059C-22EE-6544-B7CA-9658C9EF2F66}"/>
                </a:ext>
              </a:extLst>
            </p:cNvPr>
            <p:cNvSpPr/>
            <p:nvPr/>
          </p:nvSpPr>
          <p:spPr>
            <a:xfrm>
              <a:off x="826920" y="2130327"/>
              <a:ext cx="2832497" cy="1067343"/>
            </a:xfrm>
            <a:prstGeom prst="rect">
              <a:avLst/>
            </a:prstGeom>
          </p:spPr>
          <p:txBody>
            <a:bodyPr wrap="square">
              <a:spAutoFit/>
            </a:bodyPr>
            <a:lstStyle/>
            <a:p>
              <a:pPr algn="ctr">
                <a:lnSpc>
                  <a:spcPct val="120000"/>
                </a:lnSpc>
              </a:pPr>
              <a:r>
                <a:rPr lang="en-US" dirty="0"/>
                <a:t>Horizontal stirring and mixing shapes spatiotemporal distributions</a:t>
              </a:r>
            </a:p>
          </p:txBody>
        </p:sp>
      </p:grpSp>
      <p:grpSp>
        <p:nvGrpSpPr>
          <p:cNvPr id="10" name="Group 9">
            <a:extLst>
              <a:ext uri="{FF2B5EF4-FFF2-40B4-BE49-F238E27FC236}">
                <a16:creationId xmlns:a16="http://schemas.microsoft.com/office/drawing/2014/main" id="{6467B846-C7AD-5444-9323-DB82AC3400AB}"/>
              </a:ext>
            </a:extLst>
          </p:cNvPr>
          <p:cNvGrpSpPr/>
          <p:nvPr/>
        </p:nvGrpSpPr>
        <p:grpSpPr>
          <a:xfrm>
            <a:off x="7846146" y="1186294"/>
            <a:ext cx="4288602" cy="4213221"/>
            <a:chOff x="7684103" y="1494195"/>
            <a:chExt cx="4288602" cy="4213221"/>
          </a:xfrm>
        </p:grpSpPr>
        <p:sp>
          <p:nvSpPr>
            <p:cNvPr id="12" name="Rectangle 11">
              <a:extLst>
                <a:ext uri="{FF2B5EF4-FFF2-40B4-BE49-F238E27FC236}">
                  <a16:creationId xmlns:a16="http://schemas.microsoft.com/office/drawing/2014/main" id="{125D1554-980E-654C-903C-3F4D061B93FE}"/>
                </a:ext>
              </a:extLst>
            </p:cNvPr>
            <p:cNvSpPr/>
            <p:nvPr/>
          </p:nvSpPr>
          <p:spPr>
            <a:xfrm>
              <a:off x="8496483" y="1494195"/>
              <a:ext cx="2832497" cy="646331"/>
            </a:xfrm>
            <a:prstGeom prst="rect">
              <a:avLst/>
            </a:prstGeom>
          </p:spPr>
          <p:txBody>
            <a:bodyPr wrap="square">
              <a:spAutoFit/>
            </a:bodyPr>
            <a:lstStyle/>
            <a:p>
              <a:pPr algn="ctr"/>
              <a:r>
                <a:rPr lang="en-US" dirty="0"/>
                <a:t>Trap and transport ecosystems</a:t>
              </a:r>
            </a:p>
          </p:txBody>
        </p:sp>
        <p:grpSp>
          <p:nvGrpSpPr>
            <p:cNvPr id="6" name="Group 5">
              <a:extLst>
                <a:ext uri="{FF2B5EF4-FFF2-40B4-BE49-F238E27FC236}">
                  <a16:creationId xmlns:a16="http://schemas.microsoft.com/office/drawing/2014/main" id="{979A87A9-5170-184A-A966-84100B70D4C2}"/>
                </a:ext>
              </a:extLst>
            </p:cNvPr>
            <p:cNvGrpSpPr/>
            <p:nvPr/>
          </p:nvGrpSpPr>
          <p:grpSpPr>
            <a:xfrm>
              <a:off x="7684103" y="3137134"/>
              <a:ext cx="4288602" cy="2570282"/>
              <a:chOff x="7684103" y="3137134"/>
              <a:chExt cx="4288602" cy="2570282"/>
            </a:xfrm>
          </p:grpSpPr>
          <p:pic>
            <p:nvPicPr>
              <p:cNvPr id="5" name="Picture 4" descr="Diagram, map&#10;&#10;Description automatically generated">
                <a:extLst>
                  <a:ext uri="{FF2B5EF4-FFF2-40B4-BE49-F238E27FC236}">
                    <a16:creationId xmlns:a16="http://schemas.microsoft.com/office/drawing/2014/main" id="{24D66426-6EDB-A949-A296-994CC740A1CA}"/>
                  </a:ext>
                </a:extLst>
              </p:cNvPr>
              <p:cNvPicPr>
                <a:picLocks noChangeAspect="1"/>
              </p:cNvPicPr>
              <p:nvPr/>
            </p:nvPicPr>
            <p:blipFill>
              <a:blip r:embed="rId4"/>
              <a:stretch>
                <a:fillRect/>
              </a:stretch>
            </p:blipFill>
            <p:spPr>
              <a:xfrm>
                <a:off x="7684103" y="3137134"/>
                <a:ext cx="4288602" cy="2315980"/>
              </a:xfrm>
              <a:prstGeom prst="rect">
                <a:avLst/>
              </a:prstGeom>
            </p:spPr>
          </p:pic>
          <p:sp>
            <p:nvSpPr>
              <p:cNvPr id="15" name="TextBox 14">
                <a:extLst>
                  <a:ext uri="{FF2B5EF4-FFF2-40B4-BE49-F238E27FC236}">
                    <a16:creationId xmlns:a16="http://schemas.microsoft.com/office/drawing/2014/main" id="{FEEAF72A-547D-0C49-9E94-207A5CCC0DE7}"/>
                  </a:ext>
                </a:extLst>
              </p:cNvPr>
              <p:cNvSpPr txBox="1"/>
              <p:nvPr/>
            </p:nvSpPr>
            <p:spPr>
              <a:xfrm>
                <a:off x="7684103" y="5399639"/>
                <a:ext cx="2646534" cy="307777"/>
              </a:xfrm>
              <a:prstGeom prst="rect">
                <a:avLst/>
              </a:prstGeom>
              <a:noFill/>
            </p:spPr>
            <p:txBody>
              <a:bodyPr wrap="square" rtlCol="0">
                <a:spAutoFit/>
              </a:bodyPr>
              <a:lstStyle/>
              <a:p>
                <a:r>
                  <a:rPr lang="en-US" sz="1400" u="sng" dirty="0"/>
                  <a:t>Figure</a:t>
                </a:r>
                <a:r>
                  <a:rPr lang="en-US" sz="1400" dirty="0"/>
                  <a:t>: Villar et al. 2015</a:t>
                </a:r>
              </a:p>
            </p:txBody>
          </p:sp>
        </p:grpSp>
      </p:grpSp>
      <p:grpSp>
        <p:nvGrpSpPr>
          <p:cNvPr id="20" name="Group 19">
            <a:extLst>
              <a:ext uri="{FF2B5EF4-FFF2-40B4-BE49-F238E27FC236}">
                <a16:creationId xmlns:a16="http://schemas.microsoft.com/office/drawing/2014/main" id="{ABC6C442-5C89-104E-B85C-1EF9159748BE}"/>
              </a:ext>
            </a:extLst>
          </p:cNvPr>
          <p:cNvGrpSpPr/>
          <p:nvPr/>
        </p:nvGrpSpPr>
        <p:grpSpPr>
          <a:xfrm>
            <a:off x="4120545" y="1186294"/>
            <a:ext cx="3460096" cy="5135585"/>
            <a:chOff x="4120545" y="1186294"/>
            <a:chExt cx="3460096" cy="5135585"/>
          </a:xfrm>
        </p:grpSpPr>
        <p:sp>
          <p:nvSpPr>
            <p:cNvPr id="11" name="Rectangle 10">
              <a:extLst>
                <a:ext uri="{FF2B5EF4-FFF2-40B4-BE49-F238E27FC236}">
                  <a16:creationId xmlns:a16="http://schemas.microsoft.com/office/drawing/2014/main" id="{99516E9F-4DBA-EC48-9293-1F69EB2E5589}"/>
                </a:ext>
              </a:extLst>
            </p:cNvPr>
            <p:cNvSpPr/>
            <p:nvPr/>
          </p:nvSpPr>
          <p:spPr>
            <a:xfrm>
              <a:off x="4333241" y="1186294"/>
              <a:ext cx="3178141" cy="734945"/>
            </a:xfrm>
            <a:prstGeom prst="rect">
              <a:avLst/>
            </a:prstGeom>
          </p:spPr>
          <p:txBody>
            <a:bodyPr wrap="square">
              <a:spAutoFit/>
            </a:bodyPr>
            <a:lstStyle/>
            <a:p>
              <a:pPr algn="ctr">
                <a:lnSpc>
                  <a:spcPct val="120000"/>
                </a:lnSpc>
              </a:pPr>
              <a:r>
                <a:rPr lang="en-US" dirty="0"/>
                <a:t>Disrupt </a:t>
              </a:r>
              <a:r>
                <a:rPr lang="en-US" dirty="0" err="1"/>
                <a:t>isopycnal</a:t>
              </a:r>
              <a:r>
                <a:rPr lang="en-US" dirty="0"/>
                <a:t> layers and alter nutrient concentrations</a:t>
              </a:r>
            </a:p>
          </p:txBody>
        </p:sp>
        <p:grpSp>
          <p:nvGrpSpPr>
            <p:cNvPr id="17" name="Group 16">
              <a:extLst>
                <a:ext uri="{FF2B5EF4-FFF2-40B4-BE49-F238E27FC236}">
                  <a16:creationId xmlns:a16="http://schemas.microsoft.com/office/drawing/2014/main" id="{9B6EB9C9-726C-AB4B-9C7A-9716BF0223A7}"/>
                </a:ext>
              </a:extLst>
            </p:cNvPr>
            <p:cNvGrpSpPr/>
            <p:nvPr/>
          </p:nvGrpSpPr>
          <p:grpSpPr>
            <a:xfrm>
              <a:off x="4120545" y="1991581"/>
              <a:ext cx="3460096" cy="4330298"/>
              <a:chOff x="3960028" y="2045838"/>
              <a:chExt cx="3460096" cy="4330298"/>
            </a:xfrm>
          </p:grpSpPr>
          <p:pic>
            <p:nvPicPr>
              <p:cNvPr id="3076" name="Picture 4" descr="image">
                <a:extLst>
                  <a:ext uri="{FF2B5EF4-FFF2-40B4-BE49-F238E27FC236}">
                    <a16:creationId xmlns:a16="http://schemas.microsoft.com/office/drawing/2014/main" id="{BE1179FB-0218-464A-8F06-CADBD82D53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821"/>
              <a:stretch/>
            </p:blipFill>
            <p:spPr bwMode="auto">
              <a:xfrm>
                <a:off x="3960028" y="2045838"/>
                <a:ext cx="3460096" cy="39912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3C066A6-F0DC-C542-9F8B-4AF78B3466D4}"/>
                  </a:ext>
                </a:extLst>
              </p:cNvPr>
              <p:cNvSpPr txBox="1"/>
              <p:nvPr/>
            </p:nvSpPr>
            <p:spPr>
              <a:xfrm>
                <a:off x="3960028" y="6068359"/>
                <a:ext cx="2646534" cy="307777"/>
              </a:xfrm>
              <a:prstGeom prst="rect">
                <a:avLst/>
              </a:prstGeom>
              <a:noFill/>
            </p:spPr>
            <p:txBody>
              <a:bodyPr wrap="square" rtlCol="0">
                <a:spAutoFit/>
              </a:bodyPr>
              <a:lstStyle/>
              <a:p>
                <a:r>
                  <a:rPr lang="en-US" sz="1400" u="sng" dirty="0"/>
                  <a:t>Figure</a:t>
                </a:r>
                <a:r>
                  <a:rPr lang="en-US" sz="1400" dirty="0"/>
                  <a:t>: Zhang et al. 2017</a:t>
                </a:r>
              </a:p>
            </p:txBody>
          </p:sp>
        </p:grpSp>
      </p:grpSp>
      <p:sp>
        <p:nvSpPr>
          <p:cNvPr id="19" name="TextBox 18">
            <a:extLst>
              <a:ext uri="{FF2B5EF4-FFF2-40B4-BE49-F238E27FC236}">
                <a16:creationId xmlns:a16="http://schemas.microsoft.com/office/drawing/2014/main" id="{A7D65404-45E1-F44C-B4E9-49FC311FF914}"/>
              </a:ext>
            </a:extLst>
          </p:cNvPr>
          <p:cNvSpPr txBox="1"/>
          <p:nvPr/>
        </p:nvSpPr>
        <p:spPr>
          <a:xfrm>
            <a:off x="11897710" y="-10510"/>
            <a:ext cx="294290" cy="369332"/>
          </a:xfrm>
          <a:prstGeom prst="rect">
            <a:avLst/>
          </a:prstGeom>
          <a:noFill/>
        </p:spPr>
        <p:txBody>
          <a:bodyPr wrap="square" rtlCol="0">
            <a:spAutoFit/>
          </a:bodyPr>
          <a:lstStyle/>
          <a:p>
            <a:r>
              <a:rPr lang="en-US" dirty="0"/>
              <a:t>3</a:t>
            </a:r>
          </a:p>
        </p:txBody>
      </p:sp>
      <p:graphicFrame>
        <p:nvGraphicFramePr>
          <p:cNvPr id="21" name="Diagram 20">
            <a:extLst>
              <a:ext uri="{FF2B5EF4-FFF2-40B4-BE49-F238E27FC236}">
                <a16:creationId xmlns:a16="http://schemas.microsoft.com/office/drawing/2014/main" id="{A12B5A2F-4804-8149-B71A-1FE76E140E0F}"/>
              </a:ext>
            </a:extLst>
          </p:cNvPr>
          <p:cNvGraphicFramePr/>
          <p:nvPr>
            <p:extLst>
              <p:ext uri="{D42A27DB-BD31-4B8C-83A1-F6EECF244321}">
                <p14:modId xmlns:p14="http://schemas.microsoft.com/office/powerpoint/2010/main" val="820218079"/>
              </p:ext>
            </p:extLst>
          </p:nvPr>
        </p:nvGraphicFramePr>
        <p:xfrm>
          <a:off x="0" y="6563754"/>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064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B661A4-F4A8-7740-B54C-52B662BF3BF6}"/>
              </a:ext>
            </a:extLst>
          </p:cNvPr>
          <p:cNvSpPr txBox="1">
            <a:spLocks/>
          </p:cNvSpPr>
          <p:nvPr/>
        </p:nvSpPr>
        <p:spPr>
          <a:xfrm>
            <a:off x="131399" y="150704"/>
            <a:ext cx="9227349" cy="25623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Eddy Polarity</a:t>
            </a:r>
          </a:p>
        </p:txBody>
      </p:sp>
      <p:sp>
        <p:nvSpPr>
          <p:cNvPr id="6" name="Rectangle 5">
            <a:extLst>
              <a:ext uri="{FF2B5EF4-FFF2-40B4-BE49-F238E27FC236}">
                <a16:creationId xmlns:a16="http://schemas.microsoft.com/office/drawing/2014/main" id="{49F4BEAB-5568-AA4D-B97B-2FED83BC8244}"/>
              </a:ext>
            </a:extLst>
          </p:cNvPr>
          <p:cNvSpPr/>
          <p:nvPr/>
        </p:nvSpPr>
        <p:spPr>
          <a:xfrm>
            <a:off x="9224682" y="6189806"/>
            <a:ext cx="3225707" cy="369332"/>
          </a:xfrm>
          <a:prstGeom prst="rect">
            <a:avLst/>
          </a:prstGeom>
        </p:spPr>
        <p:txBody>
          <a:bodyPr wrap="square">
            <a:spAutoFit/>
          </a:bodyPr>
          <a:lstStyle/>
          <a:p>
            <a:r>
              <a:rPr lang="en-US" u="sng" dirty="0"/>
              <a:t>Figure</a:t>
            </a:r>
            <a:r>
              <a:rPr lang="en-US" dirty="0"/>
              <a:t>: </a:t>
            </a:r>
            <a:r>
              <a:rPr lang="en-US" dirty="0" err="1"/>
              <a:t>McGillicuddy</a:t>
            </a:r>
            <a:r>
              <a:rPr lang="en-US" dirty="0"/>
              <a:t> 2016</a:t>
            </a:r>
          </a:p>
        </p:txBody>
      </p:sp>
      <p:grpSp>
        <p:nvGrpSpPr>
          <p:cNvPr id="11" name="Group 10">
            <a:extLst>
              <a:ext uri="{FF2B5EF4-FFF2-40B4-BE49-F238E27FC236}">
                <a16:creationId xmlns:a16="http://schemas.microsoft.com/office/drawing/2014/main" id="{D805FA4F-EC14-3F45-B0DE-AF4D32D7E400}"/>
              </a:ext>
            </a:extLst>
          </p:cNvPr>
          <p:cNvGrpSpPr/>
          <p:nvPr/>
        </p:nvGrpSpPr>
        <p:grpSpPr>
          <a:xfrm>
            <a:off x="3574266" y="571234"/>
            <a:ext cx="4838518" cy="2217573"/>
            <a:chOff x="3542276" y="79077"/>
            <a:chExt cx="4838518" cy="2217573"/>
          </a:xfrm>
        </p:grpSpPr>
        <p:pic>
          <p:nvPicPr>
            <p:cNvPr id="8" name="Picture 7">
              <a:extLst>
                <a:ext uri="{FF2B5EF4-FFF2-40B4-BE49-F238E27FC236}">
                  <a16:creationId xmlns:a16="http://schemas.microsoft.com/office/drawing/2014/main" id="{716998B8-5190-F749-967B-B24FD00D563C}"/>
                </a:ext>
              </a:extLst>
            </p:cNvPr>
            <p:cNvPicPr>
              <a:picLocks noChangeAspect="1"/>
            </p:cNvPicPr>
            <p:nvPr/>
          </p:nvPicPr>
          <p:blipFill rotWithShape="1">
            <a:blip r:embed="rId3"/>
            <a:srcRect l="8330" b="32444"/>
            <a:stretch/>
          </p:blipFill>
          <p:spPr>
            <a:xfrm>
              <a:off x="3542276" y="79077"/>
              <a:ext cx="4194622" cy="2192746"/>
            </a:xfrm>
            <a:prstGeom prst="rect">
              <a:avLst/>
            </a:prstGeom>
          </p:spPr>
        </p:pic>
        <p:pic>
          <p:nvPicPr>
            <p:cNvPr id="19" name="Picture 18">
              <a:extLst>
                <a:ext uri="{FF2B5EF4-FFF2-40B4-BE49-F238E27FC236}">
                  <a16:creationId xmlns:a16="http://schemas.microsoft.com/office/drawing/2014/main" id="{BE31B99E-EF53-F346-8FD3-45CF7586D631}"/>
                </a:ext>
              </a:extLst>
            </p:cNvPr>
            <p:cNvPicPr>
              <a:picLocks noChangeAspect="1"/>
            </p:cNvPicPr>
            <p:nvPr/>
          </p:nvPicPr>
          <p:blipFill rotWithShape="1">
            <a:blip r:embed="rId3"/>
            <a:srcRect l="29700" t="73043" r="22379"/>
            <a:stretch/>
          </p:blipFill>
          <p:spPr>
            <a:xfrm rot="16200000">
              <a:off x="6846943" y="762799"/>
              <a:ext cx="2192745" cy="874957"/>
            </a:xfrm>
            <a:prstGeom prst="rect">
              <a:avLst/>
            </a:prstGeom>
          </p:spPr>
        </p:pic>
      </p:grpSp>
      <p:sp>
        <p:nvSpPr>
          <p:cNvPr id="25" name="TextBox 24">
            <a:extLst>
              <a:ext uri="{FF2B5EF4-FFF2-40B4-BE49-F238E27FC236}">
                <a16:creationId xmlns:a16="http://schemas.microsoft.com/office/drawing/2014/main" id="{98416E0F-FE3D-934D-9D1D-512F9E6D4F4E}"/>
              </a:ext>
            </a:extLst>
          </p:cNvPr>
          <p:cNvSpPr txBox="1"/>
          <p:nvPr/>
        </p:nvSpPr>
        <p:spPr>
          <a:xfrm>
            <a:off x="11897710" y="14780"/>
            <a:ext cx="294290" cy="369332"/>
          </a:xfrm>
          <a:prstGeom prst="rect">
            <a:avLst/>
          </a:prstGeom>
          <a:noFill/>
        </p:spPr>
        <p:txBody>
          <a:bodyPr wrap="square" rtlCol="0">
            <a:spAutoFit/>
          </a:bodyPr>
          <a:lstStyle/>
          <a:p>
            <a:r>
              <a:rPr lang="en-US" dirty="0"/>
              <a:t>4</a:t>
            </a:r>
          </a:p>
        </p:txBody>
      </p:sp>
      <p:sp>
        <p:nvSpPr>
          <p:cNvPr id="27" name="Rectangle 26">
            <a:extLst>
              <a:ext uri="{FF2B5EF4-FFF2-40B4-BE49-F238E27FC236}">
                <a16:creationId xmlns:a16="http://schemas.microsoft.com/office/drawing/2014/main" id="{6C7D296A-E2F4-6642-AF4F-B9D5C5AC7D37}"/>
              </a:ext>
            </a:extLst>
          </p:cNvPr>
          <p:cNvSpPr/>
          <p:nvPr/>
        </p:nvSpPr>
        <p:spPr>
          <a:xfrm>
            <a:off x="555528" y="1241719"/>
            <a:ext cx="2787277" cy="830997"/>
          </a:xfrm>
          <a:prstGeom prst="rect">
            <a:avLst/>
          </a:prstGeom>
        </p:spPr>
        <p:txBody>
          <a:bodyPr wrap="square">
            <a:spAutoFit/>
          </a:bodyPr>
          <a:lstStyle/>
          <a:p>
            <a:pPr marL="342900" indent="-342900">
              <a:buFont typeface="Arial" panose="020B0604020202020204" pitchFamily="34" charset="0"/>
              <a:buChar char="•"/>
            </a:pPr>
            <a:r>
              <a:rPr lang="en-US" sz="2400" dirty="0"/>
              <a:t>Negative surface </a:t>
            </a:r>
            <a:r>
              <a:rPr lang="en-US" sz="2400" dirty="0" err="1"/>
              <a:t>chl</a:t>
            </a:r>
            <a:r>
              <a:rPr lang="en-US" sz="2400" dirty="0"/>
              <a:t> anomaly</a:t>
            </a:r>
          </a:p>
        </p:txBody>
      </p:sp>
      <p:sp>
        <p:nvSpPr>
          <p:cNvPr id="28" name="Rectangle 27">
            <a:extLst>
              <a:ext uri="{FF2B5EF4-FFF2-40B4-BE49-F238E27FC236}">
                <a16:creationId xmlns:a16="http://schemas.microsoft.com/office/drawing/2014/main" id="{ABA42AD5-3F8A-EA4D-A978-48ECF0A5BECB}"/>
              </a:ext>
            </a:extLst>
          </p:cNvPr>
          <p:cNvSpPr/>
          <p:nvPr/>
        </p:nvSpPr>
        <p:spPr>
          <a:xfrm>
            <a:off x="8917400" y="1252871"/>
            <a:ext cx="2659554" cy="830997"/>
          </a:xfrm>
          <a:prstGeom prst="rect">
            <a:avLst/>
          </a:prstGeom>
        </p:spPr>
        <p:txBody>
          <a:bodyPr wrap="square">
            <a:spAutoFit/>
          </a:bodyPr>
          <a:lstStyle/>
          <a:p>
            <a:pPr marL="285750" indent="-285750">
              <a:buFont typeface="Arial" panose="020B0604020202020204" pitchFamily="34" charset="0"/>
              <a:buChar char="•"/>
            </a:pPr>
            <a:r>
              <a:rPr lang="en-US" sz="2400" dirty="0"/>
              <a:t>Positive surface </a:t>
            </a:r>
            <a:r>
              <a:rPr lang="en-US" sz="2400" dirty="0" err="1"/>
              <a:t>chl</a:t>
            </a:r>
            <a:r>
              <a:rPr lang="en-US" sz="2400" dirty="0"/>
              <a:t> anomaly</a:t>
            </a:r>
          </a:p>
        </p:txBody>
      </p:sp>
      <p:sp>
        <p:nvSpPr>
          <p:cNvPr id="33" name="TextBox 32">
            <a:extLst>
              <a:ext uri="{FF2B5EF4-FFF2-40B4-BE49-F238E27FC236}">
                <a16:creationId xmlns:a16="http://schemas.microsoft.com/office/drawing/2014/main" id="{4DB4B37E-BE7D-C347-A6AB-D89B7FFA4DD6}"/>
              </a:ext>
            </a:extLst>
          </p:cNvPr>
          <p:cNvSpPr txBox="1"/>
          <p:nvPr/>
        </p:nvSpPr>
        <p:spPr>
          <a:xfrm>
            <a:off x="3702317" y="333349"/>
            <a:ext cx="1853730" cy="461665"/>
          </a:xfrm>
          <a:prstGeom prst="rect">
            <a:avLst/>
          </a:prstGeom>
          <a:solidFill>
            <a:schemeClr val="bg1"/>
          </a:solidFill>
        </p:spPr>
        <p:txBody>
          <a:bodyPr wrap="square" rtlCol="0">
            <a:spAutoFit/>
          </a:bodyPr>
          <a:lstStyle/>
          <a:p>
            <a:pPr algn="ctr"/>
            <a:r>
              <a:rPr lang="en-US" sz="2400" b="1" dirty="0"/>
              <a:t>Anticyclones</a:t>
            </a:r>
          </a:p>
        </p:txBody>
      </p:sp>
      <p:sp>
        <p:nvSpPr>
          <p:cNvPr id="34" name="TextBox 33">
            <a:extLst>
              <a:ext uri="{FF2B5EF4-FFF2-40B4-BE49-F238E27FC236}">
                <a16:creationId xmlns:a16="http://schemas.microsoft.com/office/drawing/2014/main" id="{4733F1A6-133A-E14B-9877-CF97A582AD46}"/>
              </a:ext>
            </a:extLst>
          </p:cNvPr>
          <p:cNvSpPr txBox="1"/>
          <p:nvPr/>
        </p:nvSpPr>
        <p:spPr>
          <a:xfrm>
            <a:off x="5828997" y="340401"/>
            <a:ext cx="1630200" cy="461665"/>
          </a:xfrm>
          <a:prstGeom prst="rect">
            <a:avLst/>
          </a:prstGeom>
          <a:solidFill>
            <a:schemeClr val="bg1"/>
          </a:solidFill>
        </p:spPr>
        <p:txBody>
          <a:bodyPr wrap="square" rtlCol="0">
            <a:spAutoFit/>
          </a:bodyPr>
          <a:lstStyle/>
          <a:p>
            <a:pPr algn="ctr"/>
            <a:r>
              <a:rPr lang="en-US" sz="2400" b="1" dirty="0"/>
              <a:t>Cyclones</a:t>
            </a:r>
          </a:p>
        </p:txBody>
      </p:sp>
      <p:graphicFrame>
        <p:nvGraphicFramePr>
          <p:cNvPr id="35" name="Diagram 34">
            <a:extLst>
              <a:ext uri="{FF2B5EF4-FFF2-40B4-BE49-F238E27FC236}">
                <a16:creationId xmlns:a16="http://schemas.microsoft.com/office/drawing/2014/main" id="{F0D9EE78-1B77-3A4C-8FE4-50386F502302}"/>
              </a:ext>
            </a:extLst>
          </p:cNvPr>
          <p:cNvGraphicFramePr/>
          <p:nvPr>
            <p:extLst>
              <p:ext uri="{D42A27DB-BD31-4B8C-83A1-F6EECF244321}">
                <p14:modId xmlns:p14="http://schemas.microsoft.com/office/powerpoint/2010/main" val="637091922"/>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583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B661A4-F4A8-7740-B54C-52B662BF3BF6}"/>
              </a:ext>
            </a:extLst>
          </p:cNvPr>
          <p:cNvSpPr txBox="1">
            <a:spLocks/>
          </p:cNvSpPr>
          <p:nvPr/>
        </p:nvSpPr>
        <p:spPr>
          <a:xfrm>
            <a:off x="131399" y="150704"/>
            <a:ext cx="9227349" cy="25623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Eddy Polarity</a:t>
            </a:r>
          </a:p>
        </p:txBody>
      </p:sp>
      <p:grpSp>
        <p:nvGrpSpPr>
          <p:cNvPr id="5" name="Group 4">
            <a:extLst>
              <a:ext uri="{FF2B5EF4-FFF2-40B4-BE49-F238E27FC236}">
                <a16:creationId xmlns:a16="http://schemas.microsoft.com/office/drawing/2014/main" id="{4B1004EB-FAF8-184F-9289-02FD1E9AC52E}"/>
              </a:ext>
            </a:extLst>
          </p:cNvPr>
          <p:cNvGrpSpPr/>
          <p:nvPr/>
        </p:nvGrpSpPr>
        <p:grpSpPr>
          <a:xfrm>
            <a:off x="3865121" y="2702225"/>
            <a:ext cx="4673724" cy="3856913"/>
            <a:chOff x="3091846" y="581774"/>
            <a:chExt cx="4639206" cy="3990226"/>
          </a:xfrm>
        </p:grpSpPr>
        <p:pic>
          <p:nvPicPr>
            <p:cNvPr id="2" name="Picture 1" descr="DipoleScheme.eps">
              <a:extLst>
                <a:ext uri="{FF2B5EF4-FFF2-40B4-BE49-F238E27FC236}">
                  <a16:creationId xmlns:a16="http://schemas.microsoft.com/office/drawing/2014/main" id="{109E66C6-39A0-E54B-8368-2099B5F927B4}"/>
                </a:ext>
              </a:extLst>
            </p:cNvPr>
            <p:cNvPicPr>
              <a:picLocks noChangeAspect="1"/>
            </p:cNvPicPr>
            <p:nvPr/>
          </p:nvPicPr>
          <p:blipFill rotWithShape="1">
            <a:blip r:embed="rId3">
              <a:extLst>
                <a:ext uri="{28A0092B-C50C-407E-A947-70E740481C1C}">
                  <a14:useLocalDpi xmlns:a14="http://schemas.microsoft.com/office/drawing/2010/main" val="0"/>
                </a:ext>
              </a:extLst>
            </a:blip>
            <a:srcRect t="5239" r="22787" b="26614"/>
            <a:stretch/>
          </p:blipFill>
          <p:spPr>
            <a:xfrm>
              <a:off x="3091846" y="581774"/>
              <a:ext cx="4639206" cy="3713779"/>
            </a:xfrm>
            <a:prstGeom prst="rect">
              <a:avLst/>
            </a:prstGeom>
          </p:spPr>
        </p:pic>
        <p:sp>
          <p:nvSpPr>
            <p:cNvPr id="3" name="TextBox 2">
              <a:extLst>
                <a:ext uri="{FF2B5EF4-FFF2-40B4-BE49-F238E27FC236}">
                  <a16:creationId xmlns:a16="http://schemas.microsoft.com/office/drawing/2014/main" id="{874DF102-2F17-4A41-BD37-48C3C9619DA7}"/>
                </a:ext>
              </a:extLst>
            </p:cNvPr>
            <p:cNvSpPr txBox="1"/>
            <p:nvPr/>
          </p:nvSpPr>
          <p:spPr>
            <a:xfrm>
              <a:off x="6640082" y="3982340"/>
              <a:ext cx="769122" cy="589660"/>
            </a:xfrm>
            <a:prstGeom prst="rect">
              <a:avLst/>
            </a:prstGeom>
            <a:solidFill>
              <a:schemeClr val="bg1"/>
            </a:solidFill>
          </p:spPr>
          <p:txBody>
            <a:bodyPr wrap="square" rtlCol="0">
              <a:spAutoFit/>
            </a:bodyPr>
            <a:lstStyle/>
            <a:p>
              <a:endParaRPr lang="en-US" dirty="0"/>
            </a:p>
          </p:txBody>
        </p:sp>
      </p:grpSp>
      <p:grpSp>
        <p:nvGrpSpPr>
          <p:cNvPr id="17" name="Group 16">
            <a:extLst>
              <a:ext uri="{FF2B5EF4-FFF2-40B4-BE49-F238E27FC236}">
                <a16:creationId xmlns:a16="http://schemas.microsoft.com/office/drawing/2014/main" id="{04F48D15-983B-2241-AE08-8163DC4223F5}"/>
              </a:ext>
            </a:extLst>
          </p:cNvPr>
          <p:cNvGrpSpPr/>
          <p:nvPr/>
        </p:nvGrpSpPr>
        <p:grpSpPr>
          <a:xfrm>
            <a:off x="5629433" y="4616115"/>
            <a:ext cx="1768718" cy="1220321"/>
            <a:chOff x="5874954" y="4139053"/>
            <a:chExt cx="1755655" cy="1262501"/>
          </a:xfrm>
        </p:grpSpPr>
        <p:cxnSp>
          <p:nvCxnSpPr>
            <p:cNvPr id="10" name="Straight Arrow Connector 9">
              <a:extLst>
                <a:ext uri="{FF2B5EF4-FFF2-40B4-BE49-F238E27FC236}">
                  <a16:creationId xmlns:a16="http://schemas.microsoft.com/office/drawing/2014/main" id="{A8030480-D4F6-F443-9044-E51478C13A81}"/>
                </a:ext>
              </a:extLst>
            </p:cNvPr>
            <p:cNvCxnSpPr>
              <a:cxnSpLocks/>
            </p:cNvCxnSpPr>
            <p:nvPr/>
          </p:nvCxnSpPr>
          <p:spPr>
            <a:xfrm flipV="1">
              <a:off x="6799681" y="4139053"/>
              <a:ext cx="0" cy="5773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78441A8-EC3A-C94D-B1E8-103082C3CCCD}"/>
                </a:ext>
              </a:extLst>
            </p:cNvPr>
            <p:cNvSpPr txBox="1"/>
            <p:nvPr/>
          </p:nvSpPr>
          <p:spPr>
            <a:xfrm>
              <a:off x="5874954" y="4732883"/>
              <a:ext cx="1755655" cy="668671"/>
            </a:xfrm>
            <a:prstGeom prst="rect">
              <a:avLst/>
            </a:prstGeom>
            <a:noFill/>
          </p:spPr>
          <p:txBody>
            <a:bodyPr wrap="square" rtlCol="0">
              <a:spAutoFit/>
            </a:bodyPr>
            <a:lstStyle/>
            <a:p>
              <a:pPr algn="ctr"/>
              <a:r>
                <a:rPr lang="en-US" b="1" dirty="0">
                  <a:solidFill>
                    <a:sysClr val="windowText" lastClr="000000"/>
                  </a:solidFill>
                </a:rPr>
                <a:t>HIGH</a:t>
              </a:r>
            </a:p>
            <a:p>
              <a:pPr algn="ctr"/>
              <a:r>
                <a:rPr lang="en-US" b="1" dirty="0">
                  <a:solidFill>
                    <a:sysClr val="windowText" lastClr="000000"/>
                  </a:solidFill>
                </a:rPr>
                <a:t>NUTRIENTS</a:t>
              </a:r>
            </a:p>
          </p:txBody>
        </p:sp>
      </p:grpSp>
      <p:sp>
        <p:nvSpPr>
          <p:cNvPr id="15" name="TextBox 14">
            <a:extLst>
              <a:ext uri="{FF2B5EF4-FFF2-40B4-BE49-F238E27FC236}">
                <a16:creationId xmlns:a16="http://schemas.microsoft.com/office/drawing/2014/main" id="{2174000E-23C6-3742-B9C7-D7FA7A3C6906}"/>
              </a:ext>
            </a:extLst>
          </p:cNvPr>
          <p:cNvSpPr txBox="1"/>
          <p:nvPr/>
        </p:nvSpPr>
        <p:spPr>
          <a:xfrm>
            <a:off x="537329" y="5038820"/>
            <a:ext cx="282367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Deepened </a:t>
            </a:r>
            <a:r>
              <a:rPr lang="en-US" sz="2400" dirty="0" err="1"/>
              <a:t>isopycnal</a:t>
            </a:r>
            <a:r>
              <a:rPr lang="en-US" sz="2400" dirty="0"/>
              <a:t> layers</a:t>
            </a:r>
          </a:p>
        </p:txBody>
      </p:sp>
      <p:sp>
        <p:nvSpPr>
          <p:cNvPr id="6" name="Rectangle 5">
            <a:extLst>
              <a:ext uri="{FF2B5EF4-FFF2-40B4-BE49-F238E27FC236}">
                <a16:creationId xmlns:a16="http://schemas.microsoft.com/office/drawing/2014/main" id="{49F4BEAB-5568-AA4D-B97B-2FED83BC8244}"/>
              </a:ext>
            </a:extLst>
          </p:cNvPr>
          <p:cNvSpPr/>
          <p:nvPr/>
        </p:nvSpPr>
        <p:spPr>
          <a:xfrm>
            <a:off x="7146758" y="6189806"/>
            <a:ext cx="5303631" cy="369332"/>
          </a:xfrm>
          <a:prstGeom prst="rect">
            <a:avLst/>
          </a:prstGeom>
        </p:spPr>
        <p:txBody>
          <a:bodyPr wrap="square">
            <a:spAutoFit/>
          </a:bodyPr>
          <a:lstStyle/>
          <a:p>
            <a:r>
              <a:rPr lang="en-US" u="sng" dirty="0"/>
              <a:t>Figures</a:t>
            </a:r>
            <a:r>
              <a:rPr lang="en-US" dirty="0"/>
              <a:t>: </a:t>
            </a:r>
            <a:r>
              <a:rPr lang="en-US" dirty="0" err="1"/>
              <a:t>McGillicuddy</a:t>
            </a:r>
            <a:r>
              <a:rPr lang="en-US" dirty="0"/>
              <a:t> 2016; adapted from B. Barone</a:t>
            </a:r>
          </a:p>
        </p:txBody>
      </p:sp>
      <p:sp>
        <p:nvSpPr>
          <p:cNvPr id="14" name="TextBox 13">
            <a:extLst>
              <a:ext uri="{FF2B5EF4-FFF2-40B4-BE49-F238E27FC236}">
                <a16:creationId xmlns:a16="http://schemas.microsoft.com/office/drawing/2014/main" id="{1BDEFEE1-1B84-0D41-8FAD-4ACA8A0CEBF6}"/>
              </a:ext>
            </a:extLst>
          </p:cNvPr>
          <p:cNvSpPr txBox="1"/>
          <p:nvPr/>
        </p:nvSpPr>
        <p:spPr>
          <a:xfrm>
            <a:off x="8909921" y="4630842"/>
            <a:ext cx="266703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Uplifted </a:t>
            </a:r>
            <a:r>
              <a:rPr lang="en-US" sz="2400" dirty="0" err="1"/>
              <a:t>isopycnal</a:t>
            </a:r>
            <a:r>
              <a:rPr lang="en-US" sz="2400" dirty="0"/>
              <a:t> layers</a:t>
            </a:r>
          </a:p>
        </p:txBody>
      </p:sp>
      <p:grpSp>
        <p:nvGrpSpPr>
          <p:cNvPr id="11" name="Group 10">
            <a:extLst>
              <a:ext uri="{FF2B5EF4-FFF2-40B4-BE49-F238E27FC236}">
                <a16:creationId xmlns:a16="http://schemas.microsoft.com/office/drawing/2014/main" id="{D805FA4F-EC14-3F45-B0DE-AF4D32D7E400}"/>
              </a:ext>
            </a:extLst>
          </p:cNvPr>
          <p:cNvGrpSpPr/>
          <p:nvPr/>
        </p:nvGrpSpPr>
        <p:grpSpPr>
          <a:xfrm>
            <a:off x="3574266" y="571234"/>
            <a:ext cx="4838518" cy="2217573"/>
            <a:chOff x="3542276" y="79077"/>
            <a:chExt cx="4838518" cy="2217573"/>
          </a:xfrm>
        </p:grpSpPr>
        <p:pic>
          <p:nvPicPr>
            <p:cNvPr id="8" name="Picture 7">
              <a:extLst>
                <a:ext uri="{FF2B5EF4-FFF2-40B4-BE49-F238E27FC236}">
                  <a16:creationId xmlns:a16="http://schemas.microsoft.com/office/drawing/2014/main" id="{716998B8-5190-F749-967B-B24FD00D563C}"/>
                </a:ext>
              </a:extLst>
            </p:cNvPr>
            <p:cNvPicPr>
              <a:picLocks noChangeAspect="1"/>
            </p:cNvPicPr>
            <p:nvPr/>
          </p:nvPicPr>
          <p:blipFill rotWithShape="1">
            <a:blip r:embed="rId4"/>
            <a:srcRect l="8330" b="32444"/>
            <a:stretch/>
          </p:blipFill>
          <p:spPr>
            <a:xfrm>
              <a:off x="3542276" y="79077"/>
              <a:ext cx="4194622" cy="2192746"/>
            </a:xfrm>
            <a:prstGeom prst="rect">
              <a:avLst/>
            </a:prstGeom>
          </p:spPr>
        </p:pic>
        <p:pic>
          <p:nvPicPr>
            <p:cNvPr id="19" name="Picture 18">
              <a:extLst>
                <a:ext uri="{FF2B5EF4-FFF2-40B4-BE49-F238E27FC236}">
                  <a16:creationId xmlns:a16="http://schemas.microsoft.com/office/drawing/2014/main" id="{BE31B99E-EF53-F346-8FD3-45CF7586D631}"/>
                </a:ext>
              </a:extLst>
            </p:cNvPr>
            <p:cNvPicPr>
              <a:picLocks noChangeAspect="1"/>
            </p:cNvPicPr>
            <p:nvPr/>
          </p:nvPicPr>
          <p:blipFill rotWithShape="1">
            <a:blip r:embed="rId4"/>
            <a:srcRect l="29700" t="73043" r="22379"/>
            <a:stretch/>
          </p:blipFill>
          <p:spPr>
            <a:xfrm rot="16200000">
              <a:off x="6846943" y="762799"/>
              <a:ext cx="2192745" cy="874957"/>
            </a:xfrm>
            <a:prstGeom prst="rect">
              <a:avLst/>
            </a:prstGeom>
          </p:spPr>
        </p:pic>
      </p:grpSp>
      <p:cxnSp>
        <p:nvCxnSpPr>
          <p:cNvPr id="22" name="Straight Arrow Connector 21">
            <a:extLst>
              <a:ext uri="{FF2B5EF4-FFF2-40B4-BE49-F238E27FC236}">
                <a16:creationId xmlns:a16="http://schemas.microsoft.com/office/drawing/2014/main" id="{C57612A3-4153-1843-8D29-E79854C1A725}"/>
              </a:ext>
            </a:extLst>
          </p:cNvPr>
          <p:cNvCxnSpPr>
            <a:cxnSpLocks/>
            <a:stCxn id="53" idx="4"/>
          </p:cNvCxnSpPr>
          <p:nvPr/>
        </p:nvCxnSpPr>
        <p:spPr>
          <a:xfrm flipH="1">
            <a:off x="4749946" y="4947735"/>
            <a:ext cx="798" cy="58214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6B15299-B7C1-AB49-A791-5FACA25EBBA1}"/>
              </a:ext>
            </a:extLst>
          </p:cNvPr>
          <p:cNvSpPr txBox="1"/>
          <p:nvPr/>
        </p:nvSpPr>
        <p:spPr>
          <a:xfrm>
            <a:off x="3860715" y="5536835"/>
            <a:ext cx="1768718" cy="646331"/>
          </a:xfrm>
          <a:prstGeom prst="rect">
            <a:avLst/>
          </a:prstGeom>
          <a:noFill/>
        </p:spPr>
        <p:txBody>
          <a:bodyPr wrap="square" rtlCol="0">
            <a:spAutoFit/>
          </a:bodyPr>
          <a:lstStyle/>
          <a:p>
            <a:pPr algn="ctr"/>
            <a:r>
              <a:rPr lang="en-US" b="1" dirty="0">
                <a:solidFill>
                  <a:sysClr val="windowText" lastClr="000000"/>
                </a:solidFill>
              </a:rPr>
              <a:t>HIGH</a:t>
            </a:r>
          </a:p>
          <a:p>
            <a:pPr algn="ctr"/>
            <a:r>
              <a:rPr lang="en-US" b="1" dirty="0">
                <a:solidFill>
                  <a:sysClr val="windowText" lastClr="000000"/>
                </a:solidFill>
              </a:rPr>
              <a:t>NUTRIENTS</a:t>
            </a:r>
          </a:p>
        </p:txBody>
      </p:sp>
      <p:sp>
        <p:nvSpPr>
          <p:cNvPr id="25" name="TextBox 24">
            <a:extLst>
              <a:ext uri="{FF2B5EF4-FFF2-40B4-BE49-F238E27FC236}">
                <a16:creationId xmlns:a16="http://schemas.microsoft.com/office/drawing/2014/main" id="{98416E0F-FE3D-934D-9D1D-512F9E6D4F4E}"/>
              </a:ext>
            </a:extLst>
          </p:cNvPr>
          <p:cNvSpPr txBox="1"/>
          <p:nvPr/>
        </p:nvSpPr>
        <p:spPr>
          <a:xfrm>
            <a:off x="11897710" y="0"/>
            <a:ext cx="294290" cy="369332"/>
          </a:xfrm>
          <a:prstGeom prst="rect">
            <a:avLst/>
          </a:prstGeom>
          <a:noFill/>
        </p:spPr>
        <p:txBody>
          <a:bodyPr wrap="square" rtlCol="0">
            <a:spAutoFit/>
          </a:bodyPr>
          <a:lstStyle/>
          <a:p>
            <a:r>
              <a:rPr lang="en-US" dirty="0"/>
              <a:t>4</a:t>
            </a:r>
          </a:p>
        </p:txBody>
      </p:sp>
      <p:sp>
        <p:nvSpPr>
          <p:cNvPr id="27" name="Rectangle 26">
            <a:extLst>
              <a:ext uri="{FF2B5EF4-FFF2-40B4-BE49-F238E27FC236}">
                <a16:creationId xmlns:a16="http://schemas.microsoft.com/office/drawing/2014/main" id="{6C7D296A-E2F4-6642-AF4F-B9D5C5AC7D37}"/>
              </a:ext>
            </a:extLst>
          </p:cNvPr>
          <p:cNvSpPr/>
          <p:nvPr/>
        </p:nvSpPr>
        <p:spPr>
          <a:xfrm>
            <a:off x="555528" y="1241719"/>
            <a:ext cx="2787277" cy="830997"/>
          </a:xfrm>
          <a:prstGeom prst="rect">
            <a:avLst/>
          </a:prstGeom>
        </p:spPr>
        <p:txBody>
          <a:bodyPr wrap="square">
            <a:spAutoFit/>
          </a:bodyPr>
          <a:lstStyle/>
          <a:p>
            <a:pPr marL="342900" indent="-342900">
              <a:buFont typeface="Arial" panose="020B0604020202020204" pitchFamily="34" charset="0"/>
              <a:buChar char="•"/>
            </a:pPr>
            <a:r>
              <a:rPr lang="en-US" sz="2400" dirty="0"/>
              <a:t>Negative surface </a:t>
            </a:r>
            <a:r>
              <a:rPr lang="en-US" sz="2400" dirty="0" err="1"/>
              <a:t>chl</a:t>
            </a:r>
            <a:r>
              <a:rPr lang="en-US" sz="2400" dirty="0"/>
              <a:t> anomaly</a:t>
            </a:r>
          </a:p>
        </p:txBody>
      </p:sp>
      <p:sp>
        <p:nvSpPr>
          <p:cNvPr id="28" name="Rectangle 27">
            <a:extLst>
              <a:ext uri="{FF2B5EF4-FFF2-40B4-BE49-F238E27FC236}">
                <a16:creationId xmlns:a16="http://schemas.microsoft.com/office/drawing/2014/main" id="{ABA42AD5-3F8A-EA4D-A978-48ECF0A5BECB}"/>
              </a:ext>
            </a:extLst>
          </p:cNvPr>
          <p:cNvSpPr/>
          <p:nvPr/>
        </p:nvSpPr>
        <p:spPr>
          <a:xfrm>
            <a:off x="8917400" y="1252871"/>
            <a:ext cx="2659554" cy="830997"/>
          </a:xfrm>
          <a:prstGeom prst="rect">
            <a:avLst/>
          </a:prstGeom>
        </p:spPr>
        <p:txBody>
          <a:bodyPr wrap="square">
            <a:spAutoFit/>
          </a:bodyPr>
          <a:lstStyle/>
          <a:p>
            <a:pPr marL="285750" indent="-285750">
              <a:buFont typeface="Arial" panose="020B0604020202020204" pitchFamily="34" charset="0"/>
              <a:buChar char="•"/>
            </a:pPr>
            <a:r>
              <a:rPr lang="en-US" sz="2400" dirty="0"/>
              <a:t>Positive surface </a:t>
            </a:r>
            <a:r>
              <a:rPr lang="en-US" sz="2400" dirty="0" err="1"/>
              <a:t>chl</a:t>
            </a:r>
            <a:r>
              <a:rPr lang="en-US" sz="2400" dirty="0"/>
              <a:t> anomaly</a:t>
            </a:r>
          </a:p>
        </p:txBody>
      </p:sp>
      <p:sp>
        <p:nvSpPr>
          <p:cNvPr id="29" name="Rectangle 28">
            <a:extLst>
              <a:ext uri="{FF2B5EF4-FFF2-40B4-BE49-F238E27FC236}">
                <a16:creationId xmlns:a16="http://schemas.microsoft.com/office/drawing/2014/main" id="{7C3578D7-B9C0-6D4A-A29C-60603EB2DD86}"/>
              </a:ext>
            </a:extLst>
          </p:cNvPr>
          <p:cNvSpPr/>
          <p:nvPr/>
        </p:nvSpPr>
        <p:spPr>
          <a:xfrm>
            <a:off x="8917400" y="2723038"/>
            <a:ext cx="2659554" cy="830997"/>
          </a:xfrm>
          <a:prstGeom prst="rect">
            <a:avLst/>
          </a:prstGeom>
        </p:spPr>
        <p:txBody>
          <a:bodyPr wrap="square">
            <a:spAutoFit/>
          </a:bodyPr>
          <a:lstStyle/>
          <a:p>
            <a:pPr marL="285750" indent="-285750">
              <a:buFont typeface="Arial" panose="020B0604020202020204" pitchFamily="34" charset="0"/>
              <a:buChar char="•"/>
            </a:pPr>
            <a:r>
              <a:rPr lang="en-US" sz="2400" dirty="0"/>
              <a:t>Negative sea level anomaly</a:t>
            </a:r>
          </a:p>
        </p:txBody>
      </p:sp>
      <p:sp>
        <p:nvSpPr>
          <p:cNvPr id="30" name="Rectangle 29">
            <a:extLst>
              <a:ext uri="{FF2B5EF4-FFF2-40B4-BE49-F238E27FC236}">
                <a16:creationId xmlns:a16="http://schemas.microsoft.com/office/drawing/2014/main" id="{2472E361-8C41-E841-BC6C-F2E6A1A71D94}"/>
              </a:ext>
            </a:extLst>
          </p:cNvPr>
          <p:cNvSpPr/>
          <p:nvPr/>
        </p:nvSpPr>
        <p:spPr>
          <a:xfrm>
            <a:off x="555528" y="2710159"/>
            <a:ext cx="2659554" cy="830997"/>
          </a:xfrm>
          <a:prstGeom prst="rect">
            <a:avLst/>
          </a:prstGeom>
        </p:spPr>
        <p:txBody>
          <a:bodyPr wrap="square">
            <a:spAutoFit/>
          </a:bodyPr>
          <a:lstStyle/>
          <a:p>
            <a:pPr marL="285750" indent="-285750">
              <a:buFont typeface="Arial" panose="020B0604020202020204" pitchFamily="34" charset="0"/>
              <a:buChar char="•"/>
            </a:pPr>
            <a:r>
              <a:rPr lang="en-US" sz="2400" dirty="0"/>
              <a:t>Positive sea level anomaly</a:t>
            </a:r>
          </a:p>
        </p:txBody>
      </p:sp>
      <p:sp>
        <p:nvSpPr>
          <p:cNvPr id="53" name="Oval 52">
            <a:extLst>
              <a:ext uri="{FF2B5EF4-FFF2-40B4-BE49-F238E27FC236}">
                <a16:creationId xmlns:a16="http://schemas.microsoft.com/office/drawing/2014/main" id="{9DDB3CDA-0DE7-D446-AB05-81E227E47D40}"/>
              </a:ext>
            </a:extLst>
          </p:cNvPr>
          <p:cNvSpPr/>
          <p:nvPr/>
        </p:nvSpPr>
        <p:spPr>
          <a:xfrm>
            <a:off x="4329639" y="4548936"/>
            <a:ext cx="842210" cy="398799"/>
          </a:xfrm>
          <a:prstGeom prst="ellipse">
            <a:avLst/>
          </a:prstGeom>
          <a:solidFill>
            <a:schemeClr val="accent6">
              <a:alpha val="67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68B248A8-DA2E-F04C-9491-EF507E52D30E}"/>
              </a:ext>
            </a:extLst>
          </p:cNvPr>
          <p:cNvSpPr/>
          <p:nvPr/>
        </p:nvSpPr>
        <p:spPr>
          <a:xfrm>
            <a:off x="5900331" y="3938489"/>
            <a:ext cx="1297353" cy="729992"/>
          </a:xfrm>
          <a:prstGeom prst="ellipse">
            <a:avLst/>
          </a:prstGeom>
          <a:solidFill>
            <a:schemeClr val="accent6">
              <a:alpha val="67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AB7253E-9854-9549-A6EF-4BC6ED5D346B}"/>
              </a:ext>
            </a:extLst>
          </p:cNvPr>
          <p:cNvSpPr/>
          <p:nvPr/>
        </p:nvSpPr>
        <p:spPr>
          <a:xfrm>
            <a:off x="558193" y="4385282"/>
            <a:ext cx="2850591" cy="461665"/>
          </a:xfrm>
          <a:prstGeom prst="rect">
            <a:avLst/>
          </a:prstGeom>
        </p:spPr>
        <p:txBody>
          <a:bodyPr wrap="square">
            <a:spAutoFit/>
          </a:bodyPr>
          <a:lstStyle/>
          <a:p>
            <a:pPr marL="285750" indent="-285750">
              <a:buFont typeface="Arial" panose="020B0604020202020204" pitchFamily="34" charset="0"/>
              <a:buChar char="•"/>
            </a:pPr>
            <a:r>
              <a:rPr lang="en-US" sz="2400" dirty="0"/>
              <a:t>Decreased </a:t>
            </a:r>
            <a:r>
              <a:rPr lang="en-US" sz="2400" dirty="0" err="1"/>
              <a:t>chl</a:t>
            </a:r>
            <a:r>
              <a:rPr lang="en-US" sz="2400" dirty="0"/>
              <a:t>-max</a:t>
            </a:r>
          </a:p>
        </p:txBody>
      </p:sp>
      <p:sp>
        <p:nvSpPr>
          <p:cNvPr id="57" name="Rectangle 56">
            <a:extLst>
              <a:ext uri="{FF2B5EF4-FFF2-40B4-BE49-F238E27FC236}">
                <a16:creationId xmlns:a16="http://schemas.microsoft.com/office/drawing/2014/main" id="{8321223F-A037-9349-8C7F-CA904D7779AB}"/>
              </a:ext>
            </a:extLst>
          </p:cNvPr>
          <p:cNvSpPr/>
          <p:nvPr/>
        </p:nvSpPr>
        <p:spPr>
          <a:xfrm>
            <a:off x="8909921" y="4001267"/>
            <a:ext cx="2820868" cy="461665"/>
          </a:xfrm>
          <a:prstGeom prst="rect">
            <a:avLst/>
          </a:prstGeom>
        </p:spPr>
        <p:txBody>
          <a:bodyPr wrap="square">
            <a:spAutoFit/>
          </a:bodyPr>
          <a:lstStyle/>
          <a:p>
            <a:pPr marL="285750" indent="-285750">
              <a:buFont typeface="Arial" panose="020B0604020202020204" pitchFamily="34" charset="0"/>
              <a:buChar char="•"/>
            </a:pPr>
            <a:r>
              <a:rPr lang="en-US" sz="2400" dirty="0"/>
              <a:t>Shoaled </a:t>
            </a:r>
            <a:r>
              <a:rPr lang="en-US" sz="2400" dirty="0" err="1"/>
              <a:t>chl</a:t>
            </a:r>
            <a:r>
              <a:rPr lang="en-US" sz="2400" dirty="0"/>
              <a:t>-max</a:t>
            </a:r>
          </a:p>
        </p:txBody>
      </p:sp>
      <p:sp>
        <p:nvSpPr>
          <p:cNvPr id="33" name="TextBox 32">
            <a:extLst>
              <a:ext uri="{FF2B5EF4-FFF2-40B4-BE49-F238E27FC236}">
                <a16:creationId xmlns:a16="http://schemas.microsoft.com/office/drawing/2014/main" id="{4DB4B37E-BE7D-C347-A6AB-D89B7FFA4DD6}"/>
              </a:ext>
            </a:extLst>
          </p:cNvPr>
          <p:cNvSpPr txBox="1"/>
          <p:nvPr/>
        </p:nvSpPr>
        <p:spPr>
          <a:xfrm>
            <a:off x="3702317" y="333349"/>
            <a:ext cx="1853730" cy="461665"/>
          </a:xfrm>
          <a:prstGeom prst="rect">
            <a:avLst/>
          </a:prstGeom>
          <a:solidFill>
            <a:schemeClr val="bg1"/>
          </a:solidFill>
        </p:spPr>
        <p:txBody>
          <a:bodyPr wrap="square" rtlCol="0">
            <a:spAutoFit/>
          </a:bodyPr>
          <a:lstStyle/>
          <a:p>
            <a:pPr algn="ctr"/>
            <a:r>
              <a:rPr lang="en-US" sz="2400" b="1" dirty="0"/>
              <a:t>Anticyclones</a:t>
            </a:r>
          </a:p>
        </p:txBody>
      </p:sp>
      <p:sp>
        <p:nvSpPr>
          <p:cNvPr id="34" name="TextBox 33">
            <a:extLst>
              <a:ext uri="{FF2B5EF4-FFF2-40B4-BE49-F238E27FC236}">
                <a16:creationId xmlns:a16="http://schemas.microsoft.com/office/drawing/2014/main" id="{4733F1A6-133A-E14B-9877-CF97A582AD46}"/>
              </a:ext>
            </a:extLst>
          </p:cNvPr>
          <p:cNvSpPr txBox="1"/>
          <p:nvPr/>
        </p:nvSpPr>
        <p:spPr>
          <a:xfrm>
            <a:off x="5828997" y="340401"/>
            <a:ext cx="1630200" cy="461665"/>
          </a:xfrm>
          <a:prstGeom prst="rect">
            <a:avLst/>
          </a:prstGeom>
          <a:solidFill>
            <a:schemeClr val="bg1"/>
          </a:solidFill>
        </p:spPr>
        <p:txBody>
          <a:bodyPr wrap="square" rtlCol="0">
            <a:spAutoFit/>
          </a:bodyPr>
          <a:lstStyle/>
          <a:p>
            <a:pPr algn="ctr"/>
            <a:r>
              <a:rPr lang="en-US" sz="2400" b="1" dirty="0"/>
              <a:t>Cyclones</a:t>
            </a:r>
          </a:p>
        </p:txBody>
      </p:sp>
      <p:graphicFrame>
        <p:nvGraphicFramePr>
          <p:cNvPr id="35" name="Diagram 34">
            <a:extLst>
              <a:ext uri="{FF2B5EF4-FFF2-40B4-BE49-F238E27FC236}">
                <a16:creationId xmlns:a16="http://schemas.microsoft.com/office/drawing/2014/main" id="{F0D9EE78-1B77-3A4C-8FE4-50386F502302}"/>
              </a:ext>
            </a:extLst>
          </p:cNvPr>
          <p:cNvGraphicFramePr/>
          <p:nvPr>
            <p:extLst>
              <p:ext uri="{D42A27DB-BD31-4B8C-83A1-F6EECF244321}">
                <p14:modId xmlns:p14="http://schemas.microsoft.com/office/powerpoint/2010/main" val="488243204"/>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2100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24" grpId="0"/>
      <p:bldP spid="53" grpId="0" animBg="1"/>
      <p:bldP spid="54" grpId="0" animBg="1"/>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view of the earth&#10;&#10;Description automatically generated with low confidence">
            <a:extLst>
              <a:ext uri="{FF2B5EF4-FFF2-40B4-BE49-F238E27FC236}">
                <a16:creationId xmlns:a16="http://schemas.microsoft.com/office/drawing/2014/main" id="{7625BBF2-3BB2-3D40-AFAC-A0AAA6C9889C}"/>
              </a:ext>
            </a:extLst>
          </p:cNvPr>
          <p:cNvPicPr>
            <a:picLocks noChangeAspect="1"/>
          </p:cNvPicPr>
          <p:nvPr/>
        </p:nvPicPr>
        <p:blipFill rotWithShape="1">
          <a:blip r:embed="rId3"/>
          <a:srcRect l="7587" r="3819" b="-2"/>
          <a:stretch/>
        </p:blipFill>
        <p:spPr>
          <a:xfrm>
            <a:off x="20" y="10"/>
            <a:ext cx="4003019" cy="3388883"/>
          </a:xfrm>
          <a:prstGeom prst="rect">
            <a:avLst/>
          </a:prstGeom>
        </p:spPr>
      </p:pic>
      <p:pic>
        <p:nvPicPr>
          <p:cNvPr id="8" name="Picture 7" descr="An aerial view of a body of water&#10;&#10;Description automatically generated with low confidence">
            <a:extLst>
              <a:ext uri="{FF2B5EF4-FFF2-40B4-BE49-F238E27FC236}">
                <a16:creationId xmlns:a16="http://schemas.microsoft.com/office/drawing/2014/main" id="{5B7B2B0B-33BE-8F4E-B7DA-6CC63C68C4C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408" r="19742" b="-4"/>
          <a:stretch/>
        </p:blipFill>
        <p:spPr>
          <a:xfrm>
            <a:off x="20" y="3469102"/>
            <a:ext cx="4003019" cy="3388893"/>
          </a:xfrm>
          <a:prstGeom prst="rect">
            <a:avLst/>
          </a:prstGeom>
        </p:spPr>
      </p:pic>
      <p:pic>
        <p:nvPicPr>
          <p:cNvPr id="2052" name="Picture 4">
            <a:extLst>
              <a:ext uri="{FF2B5EF4-FFF2-40B4-BE49-F238E27FC236}">
                <a16:creationId xmlns:a16="http://schemas.microsoft.com/office/drawing/2014/main" id="{951F5787-FF72-6648-9063-581B5AA86D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810" r="7659"/>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A56B13C-A062-6B4D-BC03-CACFAD7009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57" r="11963" b="-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FFE5DE1-CA00-7747-A7F0-C662607115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367" b="-4"/>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D62400-FCD5-8445-9957-6090C7FE7728}"/>
              </a:ext>
            </a:extLst>
          </p:cNvPr>
          <p:cNvSpPr txBox="1"/>
          <p:nvPr/>
        </p:nvSpPr>
        <p:spPr>
          <a:xfrm>
            <a:off x="1228164" y="113239"/>
            <a:ext cx="9735671" cy="830997"/>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63500"/>
          </a:effectLst>
        </p:spPr>
        <p:txBody>
          <a:bodyPr wrap="square" rtlCol="0">
            <a:spAutoFit/>
          </a:bodyPr>
          <a:lstStyle/>
          <a:p>
            <a:pPr algn="ctr"/>
            <a:r>
              <a:rPr lang="en-US" sz="2400" dirty="0"/>
              <a:t>Individual eddies are </a:t>
            </a:r>
            <a:r>
              <a:rPr lang="en-US" sz="2400" i="1" dirty="0"/>
              <a:t>complex</a:t>
            </a:r>
            <a:r>
              <a:rPr lang="en-US" sz="2400" dirty="0"/>
              <a:t>! They have varying levels of filamentation and evolve through time.</a:t>
            </a:r>
          </a:p>
        </p:txBody>
      </p:sp>
    </p:spTree>
    <p:extLst>
      <p:ext uri="{BB962C8B-B14F-4D97-AF65-F5344CB8AC3E}">
        <p14:creationId xmlns:p14="http://schemas.microsoft.com/office/powerpoint/2010/main" val="249035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0B5C-B478-0849-8BF3-4BB8B07D105F}"/>
              </a:ext>
            </a:extLst>
          </p:cNvPr>
          <p:cNvSpPr>
            <a:spLocks noGrp="1"/>
          </p:cNvSpPr>
          <p:nvPr>
            <p:ph type="title"/>
          </p:nvPr>
        </p:nvSpPr>
        <p:spPr>
          <a:xfrm>
            <a:off x="277905" y="18255"/>
            <a:ext cx="10515600" cy="1325563"/>
          </a:xfrm>
        </p:spPr>
        <p:txBody>
          <a:bodyPr/>
          <a:lstStyle/>
          <a:p>
            <a:r>
              <a:rPr lang="en-US" dirty="0"/>
              <a:t>Eddy Coherency</a:t>
            </a:r>
          </a:p>
        </p:txBody>
      </p:sp>
      <p:sp>
        <p:nvSpPr>
          <p:cNvPr id="9" name="TextBox 8">
            <a:extLst>
              <a:ext uri="{FF2B5EF4-FFF2-40B4-BE49-F238E27FC236}">
                <a16:creationId xmlns:a16="http://schemas.microsoft.com/office/drawing/2014/main" id="{AB48A750-3AED-8E4F-94F1-17C980A9B1FC}"/>
              </a:ext>
            </a:extLst>
          </p:cNvPr>
          <p:cNvSpPr txBox="1"/>
          <p:nvPr/>
        </p:nvSpPr>
        <p:spPr>
          <a:xfrm>
            <a:off x="1769344" y="2078206"/>
            <a:ext cx="2103133" cy="830997"/>
          </a:xfrm>
          <a:prstGeom prst="rect">
            <a:avLst/>
          </a:prstGeom>
          <a:noFill/>
        </p:spPr>
        <p:txBody>
          <a:bodyPr wrap="square" rtlCol="0">
            <a:spAutoFit/>
          </a:bodyPr>
          <a:lstStyle/>
          <a:p>
            <a:pPr algn="ctr"/>
            <a:r>
              <a:rPr lang="en-US" sz="2400" dirty="0"/>
              <a:t>Coherent ocean patch</a:t>
            </a:r>
          </a:p>
        </p:txBody>
      </p:sp>
      <p:grpSp>
        <p:nvGrpSpPr>
          <p:cNvPr id="15" name="Group 14">
            <a:extLst>
              <a:ext uri="{FF2B5EF4-FFF2-40B4-BE49-F238E27FC236}">
                <a16:creationId xmlns:a16="http://schemas.microsoft.com/office/drawing/2014/main" id="{78002258-2239-3F41-8850-A64C34003616}"/>
              </a:ext>
            </a:extLst>
          </p:cNvPr>
          <p:cNvGrpSpPr/>
          <p:nvPr/>
        </p:nvGrpSpPr>
        <p:grpSpPr>
          <a:xfrm>
            <a:off x="5196468" y="147262"/>
            <a:ext cx="6995532" cy="5341697"/>
            <a:chOff x="5196469" y="250159"/>
            <a:chExt cx="6995532" cy="5341697"/>
          </a:xfrm>
        </p:grpSpPr>
        <p:pic>
          <p:nvPicPr>
            <p:cNvPr id="11" name="Picture 10" descr="Logo&#10;&#10;Description automatically generated with medium confidence">
              <a:extLst>
                <a:ext uri="{FF2B5EF4-FFF2-40B4-BE49-F238E27FC236}">
                  <a16:creationId xmlns:a16="http://schemas.microsoft.com/office/drawing/2014/main" id="{B59D205A-A83E-0243-B304-195D94938B47}"/>
                </a:ext>
              </a:extLst>
            </p:cNvPr>
            <p:cNvPicPr>
              <a:picLocks noChangeAspect="1"/>
            </p:cNvPicPr>
            <p:nvPr/>
          </p:nvPicPr>
          <p:blipFill>
            <a:blip r:embed="rId3"/>
            <a:stretch>
              <a:fillRect/>
            </a:stretch>
          </p:blipFill>
          <p:spPr>
            <a:xfrm>
              <a:off x="5196469" y="250159"/>
              <a:ext cx="6995532" cy="5341697"/>
            </a:xfrm>
            <a:prstGeom prst="rect">
              <a:avLst/>
            </a:prstGeom>
          </p:spPr>
        </p:pic>
        <p:sp>
          <p:nvSpPr>
            <p:cNvPr id="10" name="TextBox 9">
              <a:extLst>
                <a:ext uri="{FF2B5EF4-FFF2-40B4-BE49-F238E27FC236}">
                  <a16:creationId xmlns:a16="http://schemas.microsoft.com/office/drawing/2014/main" id="{040D6C33-A015-9C44-86CE-4CD7A5F0814D}"/>
                </a:ext>
              </a:extLst>
            </p:cNvPr>
            <p:cNvSpPr txBox="1"/>
            <p:nvPr/>
          </p:nvSpPr>
          <p:spPr>
            <a:xfrm>
              <a:off x="6534615" y="1575722"/>
              <a:ext cx="2103133" cy="830997"/>
            </a:xfrm>
            <a:prstGeom prst="rect">
              <a:avLst/>
            </a:prstGeom>
            <a:noFill/>
          </p:spPr>
          <p:txBody>
            <a:bodyPr wrap="square" rtlCol="0">
              <a:spAutoFit/>
            </a:bodyPr>
            <a:lstStyle/>
            <a:p>
              <a:pPr algn="ctr"/>
              <a:r>
                <a:rPr lang="en-US" sz="2400" dirty="0"/>
                <a:t>Dispersive ocean patch</a:t>
              </a:r>
            </a:p>
          </p:txBody>
        </p:sp>
      </p:grpSp>
      <p:pic>
        <p:nvPicPr>
          <p:cNvPr id="13" name="Picture 12" descr="A picture containing gear&#10;&#10;Description automatically generated">
            <a:extLst>
              <a:ext uri="{FF2B5EF4-FFF2-40B4-BE49-F238E27FC236}">
                <a16:creationId xmlns:a16="http://schemas.microsoft.com/office/drawing/2014/main" id="{1166C086-F6EB-4E41-9314-4644C646E30D}"/>
              </a:ext>
            </a:extLst>
          </p:cNvPr>
          <p:cNvPicPr>
            <a:picLocks noChangeAspect="1"/>
          </p:cNvPicPr>
          <p:nvPr/>
        </p:nvPicPr>
        <p:blipFill>
          <a:blip r:embed="rId4"/>
          <a:stretch>
            <a:fillRect/>
          </a:stretch>
        </p:blipFill>
        <p:spPr>
          <a:xfrm>
            <a:off x="1209711" y="3015796"/>
            <a:ext cx="3629917" cy="1527483"/>
          </a:xfrm>
          <a:prstGeom prst="rect">
            <a:avLst/>
          </a:prstGeom>
        </p:spPr>
      </p:pic>
      <p:pic>
        <p:nvPicPr>
          <p:cNvPr id="6" name="Picture 5" descr="Text, table&#10;&#10;Description automatically generated with medium confidence">
            <a:extLst>
              <a:ext uri="{FF2B5EF4-FFF2-40B4-BE49-F238E27FC236}">
                <a16:creationId xmlns:a16="http://schemas.microsoft.com/office/drawing/2014/main" id="{A9A2E6A0-3B17-3949-9C28-71180FF68776}"/>
              </a:ext>
            </a:extLst>
          </p:cNvPr>
          <p:cNvPicPr>
            <a:picLocks noChangeAspect="1"/>
          </p:cNvPicPr>
          <p:nvPr/>
        </p:nvPicPr>
        <p:blipFill>
          <a:blip r:embed="rId5"/>
          <a:stretch>
            <a:fillRect/>
          </a:stretch>
        </p:blipFill>
        <p:spPr>
          <a:xfrm>
            <a:off x="4852397" y="1078500"/>
            <a:ext cx="1583272" cy="1937296"/>
          </a:xfrm>
          <a:prstGeom prst="rect">
            <a:avLst/>
          </a:prstGeom>
        </p:spPr>
      </p:pic>
      <p:sp>
        <p:nvSpPr>
          <p:cNvPr id="17" name="TextBox 16">
            <a:extLst>
              <a:ext uri="{FF2B5EF4-FFF2-40B4-BE49-F238E27FC236}">
                <a16:creationId xmlns:a16="http://schemas.microsoft.com/office/drawing/2014/main" id="{9822E20F-5AA7-6F45-A69B-37DABE2D388B}"/>
              </a:ext>
            </a:extLst>
          </p:cNvPr>
          <p:cNvSpPr txBox="1"/>
          <p:nvPr/>
        </p:nvSpPr>
        <p:spPr>
          <a:xfrm>
            <a:off x="726818" y="5761682"/>
            <a:ext cx="10738364" cy="461665"/>
          </a:xfrm>
          <a:prstGeom prst="rect">
            <a:avLst/>
          </a:prstGeom>
          <a:noFill/>
        </p:spPr>
        <p:txBody>
          <a:bodyPr wrap="square" rtlCol="0">
            <a:spAutoFit/>
          </a:bodyPr>
          <a:lstStyle/>
          <a:p>
            <a:pPr algn="ctr"/>
            <a:r>
              <a:rPr lang="en-US" sz="2400" dirty="0"/>
              <a:t>The NPSG hosts a diverse variety of coherent and leaky eddies at any given time.</a:t>
            </a:r>
          </a:p>
        </p:txBody>
      </p:sp>
      <p:sp>
        <p:nvSpPr>
          <p:cNvPr id="20" name="TextBox 19">
            <a:extLst>
              <a:ext uri="{FF2B5EF4-FFF2-40B4-BE49-F238E27FC236}">
                <a16:creationId xmlns:a16="http://schemas.microsoft.com/office/drawing/2014/main" id="{01AFEDBC-40C6-5B49-9A59-971DB9EEA0FD}"/>
              </a:ext>
            </a:extLst>
          </p:cNvPr>
          <p:cNvSpPr txBox="1"/>
          <p:nvPr/>
        </p:nvSpPr>
        <p:spPr>
          <a:xfrm>
            <a:off x="11897710" y="-10510"/>
            <a:ext cx="294290" cy="369332"/>
          </a:xfrm>
          <a:prstGeom prst="rect">
            <a:avLst/>
          </a:prstGeom>
          <a:noFill/>
        </p:spPr>
        <p:txBody>
          <a:bodyPr wrap="square" rtlCol="0">
            <a:spAutoFit/>
          </a:bodyPr>
          <a:lstStyle/>
          <a:p>
            <a:r>
              <a:rPr lang="en-US" dirty="0"/>
              <a:t>6</a:t>
            </a:r>
          </a:p>
        </p:txBody>
      </p:sp>
      <p:graphicFrame>
        <p:nvGraphicFramePr>
          <p:cNvPr id="12" name="Diagram 11">
            <a:extLst>
              <a:ext uri="{FF2B5EF4-FFF2-40B4-BE49-F238E27FC236}">
                <a16:creationId xmlns:a16="http://schemas.microsoft.com/office/drawing/2014/main" id="{2E0C7153-457B-C948-944B-46172873A06C}"/>
              </a:ext>
            </a:extLst>
          </p:cNvPr>
          <p:cNvGraphicFramePr/>
          <p:nvPr>
            <p:extLst>
              <p:ext uri="{D42A27DB-BD31-4B8C-83A1-F6EECF244321}">
                <p14:modId xmlns:p14="http://schemas.microsoft.com/office/powerpoint/2010/main" val="1329470224"/>
              </p:ext>
            </p:extLst>
          </p:nvPr>
        </p:nvGraphicFramePr>
        <p:xfrm>
          <a:off x="0" y="6551168"/>
          <a:ext cx="12192000" cy="304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0838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5535</TotalTime>
  <Words>2401</Words>
  <Application>Microsoft Macintosh PowerPoint</Application>
  <PresentationFormat>Widescreen</PresentationFormat>
  <Paragraphs>552</Paragraphs>
  <Slides>49</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Cambria Math</vt:lpstr>
      <vt:lpstr>Office Theme</vt:lpstr>
      <vt:lpstr>PowerPoint Presentation</vt:lpstr>
      <vt:lpstr>Phytoplankton</vt:lpstr>
      <vt:lpstr>PowerPoint Presentation</vt:lpstr>
      <vt:lpstr>PowerPoint Presentation</vt:lpstr>
      <vt:lpstr>PowerPoint Presentation</vt:lpstr>
      <vt:lpstr>PowerPoint Presentation</vt:lpstr>
      <vt:lpstr>PowerPoint Presentation</vt:lpstr>
      <vt:lpstr>PowerPoint Presentation</vt:lpstr>
      <vt:lpstr>Eddy Coherency</vt:lpstr>
      <vt:lpstr>Motivating Questions</vt:lpstr>
      <vt:lpstr>Phytoplankton Populations in a Leaky Eddy</vt:lpstr>
      <vt:lpstr>Phytoplankton Populations in a Coherent Eddy</vt:lpstr>
      <vt:lpstr>Sea Level Anomaly Eddy Boundaries</vt:lpstr>
      <vt:lpstr>Lagrangain Average Vorticity Deviation</vt:lpstr>
      <vt:lpstr>PowerPoint Presentation</vt:lpstr>
      <vt:lpstr>Coherent Eddies</vt:lpstr>
      <vt:lpstr>Eddy Boundaries</vt:lpstr>
      <vt:lpstr>Eddy Categorization</vt:lpstr>
      <vt:lpstr>Leaky Eddy Backward Particle Trajectories</vt:lpstr>
      <vt:lpstr>PowerPoint Presentation</vt:lpstr>
      <vt:lpstr>Leaky Eddy Backward Particle Trajectories</vt:lpstr>
      <vt:lpstr>Leaky Eddy Backward Particle Trajectories</vt:lpstr>
      <vt:lpstr>Leaky Eddy Backward Particle Trajectories</vt:lpstr>
      <vt:lpstr>Eddy Categorization</vt:lpstr>
      <vt:lpstr>Coherent Eddy Backward Particle Trajectories</vt:lpstr>
      <vt:lpstr>Coherent Eddy Backward Particle Trajectories</vt:lpstr>
      <vt:lpstr>Coherent Eddy Backward Particle Trajectories</vt:lpstr>
      <vt:lpstr>Coherent Eddy Backward Particle Trajectories</vt:lpstr>
      <vt:lpstr>Coherent Eddy Backward Particle Trajectories</vt:lpstr>
      <vt:lpstr>Eddy Categorization</vt:lpstr>
      <vt:lpstr>Overlapping Eddy Backward Particle Trajectories</vt:lpstr>
      <vt:lpstr>Overlapping Eddy Backward Particle Trajectories</vt:lpstr>
      <vt:lpstr>Overlapping Eddy Backward Particle Trajectories</vt:lpstr>
      <vt:lpstr>Overlapping Eddy Backward Particle Trajectories</vt:lpstr>
      <vt:lpstr>Overlapping Eddy Backward Particle Trajectories</vt:lpstr>
      <vt:lpstr>Coherent Eddy Atlas</vt:lpstr>
      <vt:lpstr>Pipeline</vt:lpstr>
      <vt:lpstr>Results</vt:lpstr>
      <vt:lpstr>Results</vt:lpstr>
      <vt:lpstr>Results</vt:lpstr>
      <vt:lpstr>Could it be… diazotrophs? </vt:lpstr>
      <vt:lpstr>Next Steps</vt:lpstr>
      <vt:lpstr>Thanks for listening! Questions? </vt:lpstr>
      <vt:lpstr>Extra Slides</vt:lpstr>
      <vt:lpstr>Effects of Velocity Field Resolution</vt:lpstr>
      <vt:lpstr>PowerPoint Presentation</vt:lpstr>
      <vt:lpstr>North Pacific Coherent Eddies</vt:lpstr>
      <vt:lpstr>Hawaiian Lee Eddies</vt:lpstr>
      <vt:lpstr>Chl-a Anomaly by Eddy 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Elizabeth Jones</dc:creator>
  <cp:lastModifiedBy>Alexandra Elizabeth Jones</cp:lastModifiedBy>
  <cp:revision>64</cp:revision>
  <cp:lastPrinted>2022-08-31T01:44:46Z</cp:lastPrinted>
  <dcterms:created xsi:type="dcterms:W3CDTF">2022-08-17T19:59:55Z</dcterms:created>
  <dcterms:modified xsi:type="dcterms:W3CDTF">2022-08-31T11:54:49Z</dcterms:modified>
</cp:coreProperties>
</file>