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embeddedFontLst>
    <p:embeddedFont>
      <p:font typeface="PT Sans Narrow"/>
      <p:regular r:id="rId55"/>
      <p:bold r:id="rId56"/>
    </p:embeddedFont>
    <p:embeddedFont>
      <p:font typeface="Open Sans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1" roundtripDataSignature="AMtx7mg8mLgQO2Zk6Ljffj1PnTQc9m/H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PTSansNarrow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OpenSans-regular.fntdata"/><Relationship Id="rId12" Type="http://schemas.openxmlformats.org/officeDocument/2006/relationships/slide" Target="slides/slide7.xml"/><Relationship Id="rId56" Type="http://schemas.openxmlformats.org/officeDocument/2006/relationships/font" Target="fonts/PTSansNarrow-bold.fntdata"/><Relationship Id="rId15" Type="http://schemas.openxmlformats.org/officeDocument/2006/relationships/slide" Target="slides/slide10.xml"/><Relationship Id="rId59" Type="http://schemas.openxmlformats.org/officeDocument/2006/relationships/font" Target="fonts/OpenSans-italic.fntdata"/><Relationship Id="rId14" Type="http://schemas.openxmlformats.org/officeDocument/2006/relationships/slide" Target="slides/slide9.xml"/><Relationship Id="rId58" Type="http://schemas.openxmlformats.org/officeDocument/2006/relationships/font" Target="fonts/Open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cdafbd45d_0_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dcdafbd45d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826c34aba_0_13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g14826c34aba_0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48a6602581_0_7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g148a6602581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826c34aba_0_2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g14826c34ab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833161b72_0_1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g14833161b72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4826c34aba_0_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g14826c34aba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97d534081_0_9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f97d534081_0_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97d534081_0_10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f97d534081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826c34aba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14826c34ab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e02ed90a4_0_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g10e02ed90a4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826c34aba_0_31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14826c34aba_0_3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4826c34aba_0_32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14826c34aba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826c34aba_0_34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g14826c34aba_0_3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833161b72_1_3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g14833161b72_1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826c34aba_0_9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g14826c34aba_0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833161b72_0_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g14833161b72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004bad7e3_0_11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g11004bad7e3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4833161b72_0_2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g14833161b7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833161b72_0_3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7" name="Google Shape;357;g14833161b72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8a6602581_0_5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g148a6602581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4826c34aba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14826c34ab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4826c34aba_0_25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g14826c34aba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833161b72_1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g14833161b72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48a6602581_0_9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g148a6602581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4826c34aba_0_24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7" name="Google Shape;407;g14826c34aba_0_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4826c34aba_0_26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5" name="Google Shape;415;g14826c34aba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49542bea94_0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g149542bea9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49542bea94_0_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g149542bea94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826c34aba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14826c34ab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4826c34aba_0_26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9" name="Google Shape;449;g14826c34aba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8a6602581_0_1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g148a6602581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4826c34aba_0_27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g14826c34aba_0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4833161b72_1_2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4" name="Google Shape;464;g14833161b72_1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4826c34aba_0_29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5" name="Google Shape;475;g14826c34aba_0_2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4826c34aba_0_28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3" name="Google Shape;483;g14826c34aba_0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ad21acad3_0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1" name="Google Shape;491;gdad21acad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48a6602581_0_11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8" name="Google Shape;498;g148a6602581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49542bea94_0_4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5" name="Google Shape;505;g149542bea94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6" name="Google Shape;51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49542bea94_0_2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3" name="Google Shape;533;g149542bea94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49542bea94_0_3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8" name="Google Shape;538;g149542bea94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8a6602581_0_2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g148a6602581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8a6602581_0_3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g148a6602581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8a6602581_0_6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g148a6602581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/>
          <p:nvPr>
            <p:ph type="title"/>
          </p:nvPr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" name="Google Shape;11;p54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Google Shape;55;p6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63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63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6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4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62" name="Google Shape;62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65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65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5"/>
          <p:cNvSpPr txBox="1"/>
          <p:nvPr>
            <p:ph type="title"/>
          </p:nvPr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5" name="Google Shape;15;p55"/>
          <p:cNvSpPr txBox="1"/>
          <p:nvPr>
            <p:ph idx="1" type="subTitle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56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56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" name="Google Shape;20;p56"/>
          <p:cNvGrpSpPr/>
          <p:nvPr/>
        </p:nvGrpSpPr>
        <p:grpSpPr>
          <a:xfrm>
            <a:off x="1004144" y="1022025"/>
            <a:ext cx="7136669" cy="152400"/>
            <a:chOff x="1346429" y="1011300"/>
            <a:chExt cx="6452100" cy="152400"/>
          </a:xfrm>
        </p:grpSpPr>
        <p:cxnSp>
          <p:nvCxnSpPr>
            <p:cNvPr id="21" name="Google Shape;21;p56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" name="Google Shape;22;p56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3" name="Google Shape;23;p56"/>
          <p:cNvGrpSpPr/>
          <p:nvPr/>
        </p:nvGrpSpPr>
        <p:grpSpPr>
          <a:xfrm>
            <a:off x="1004151" y="3969100"/>
            <a:ext cx="7136669" cy="152400"/>
            <a:chOff x="1346435" y="3969088"/>
            <a:chExt cx="6452100" cy="152400"/>
          </a:xfrm>
        </p:grpSpPr>
        <p:cxnSp>
          <p:nvCxnSpPr>
            <p:cNvPr id="24" name="Google Shape;24;p5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56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6" name="Google Shape;26;p56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7" name="Google Shape;27;p56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7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6" name="Google Shape;36;p5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9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5" name="Google Shape;4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6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2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drive.google.com/file/d/1QBS5i7VMDfQT0TKStw5f3tKaEBlz-QaA/view" TargetMode="External"/><Relationship Id="rId4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jp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.youtube.com/watch?v=vwX4JGdBhSc" TargetMode="External"/><Relationship Id="rId4" Type="http://schemas.openxmlformats.org/officeDocument/2006/relationships/image" Target="../media/image3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/>
          <p:nvPr/>
        </p:nvSpPr>
        <p:spPr>
          <a:xfrm>
            <a:off x="0" y="313825"/>
            <a:ext cx="9144000" cy="12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A quasi-stationary meander and </a:t>
            </a:r>
            <a:endParaRPr b="1" sz="27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7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its ecological implications:</a:t>
            </a:r>
            <a:endParaRPr b="1" sz="27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A story told with a single line of measurements in the western South Atlantic</a:t>
            </a:r>
            <a:endParaRPr b="0" i="1" sz="18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 txBox="1"/>
          <p:nvPr/>
        </p:nvSpPr>
        <p:spPr>
          <a:xfrm>
            <a:off x="288300" y="1990825"/>
            <a:ext cx="8567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pt-BR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Filipe Pereira</a:t>
            </a:r>
            <a:r>
              <a:rPr b="1" baseline="30000" lang="pt-BR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1,2,*</a:t>
            </a:r>
            <a:r>
              <a:rPr b="1" lang="pt-BR" sz="170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1" i="1" lang="pt-BR" sz="17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1" lang="pt-BR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Ilson Silveira</a:t>
            </a:r>
            <a:r>
              <a:rPr b="1" baseline="30000" i="1" lang="pt-BR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b="1" i="1" lang="pt-BR" sz="170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1" i="1" lang="pt-BR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Amit Tandon</a:t>
            </a:r>
            <a:r>
              <a:rPr b="1" baseline="30000" i="1" lang="pt-BR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i="1" lang="pt-BR" sz="170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1" i="1" lang="pt-BR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pt-BR" sz="1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Caique Luko</a:t>
            </a:r>
            <a:r>
              <a:rPr baseline="30000" i="1" lang="pt-BR" sz="1700">
                <a:latin typeface="Open Sans"/>
                <a:ea typeface="Open Sans"/>
                <a:cs typeface="Open Sans"/>
                <a:sym typeface="Open Sans"/>
              </a:rPr>
              <a:t>1,3</a:t>
            </a:r>
            <a:r>
              <a:rPr i="1" lang="pt-BR" sz="1700"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i="1"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1" lang="pt-BR" sz="1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Mateus Chuqui</a:t>
            </a:r>
            <a:r>
              <a:rPr baseline="30000" i="1" lang="pt-BR" sz="1700"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i="1" lang="pt-BR" sz="1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Mayza Pompeu</a:t>
            </a:r>
            <a:r>
              <a:rPr baseline="30000" i="1" lang="pt-BR" sz="1700"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i="1" lang="pt-BR" sz="1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Luan Michelazzo</a:t>
            </a:r>
            <a:r>
              <a:rPr baseline="30000" i="1" lang="pt-BR" sz="1700"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i="1" lang="pt-BR" sz="1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Frederico Brandini</a:t>
            </a:r>
            <a:r>
              <a:rPr baseline="30000" i="1" lang="pt-BR" sz="1700"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i="1" sz="1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354000" y="2935247"/>
            <a:ext cx="84360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baseline="30000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b="1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University of São Paulo</a:t>
            </a:r>
            <a:r>
              <a:rPr b="1" lang="pt-BR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1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baseline="30000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University of Massachusetts Dartmouth, 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baseline="30000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Scripps Institution of Oceanography</a:t>
            </a:r>
            <a:endParaRPr b="1" i="0" sz="1400" u="none" cap="none" strike="noStrike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354000" y="2666893"/>
            <a:ext cx="84360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*pereiraf@usp.br </a:t>
            </a:r>
            <a:endParaRPr b="1" i="0" sz="1400" u="none" cap="none" strike="noStrike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" name="Google Shape;78;p1"/>
          <p:cNvPicPr preferRelativeResize="0"/>
          <p:nvPr/>
        </p:nvPicPr>
        <p:blipFill rotWithShape="1">
          <a:blip r:embed="rId3">
            <a:alphaModFix/>
          </a:blip>
          <a:srcRect b="37406" l="0" r="0" t="0"/>
          <a:stretch/>
        </p:blipFill>
        <p:spPr>
          <a:xfrm>
            <a:off x="259250" y="3441825"/>
            <a:ext cx="1278025" cy="89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"/>
          <p:cNvCxnSpPr/>
          <p:nvPr/>
        </p:nvCxnSpPr>
        <p:spPr>
          <a:xfrm>
            <a:off x="-58775" y="1848175"/>
            <a:ext cx="9240900" cy="174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"/>
          <p:cNvSpPr txBox="1"/>
          <p:nvPr/>
        </p:nvSpPr>
        <p:spPr>
          <a:xfrm>
            <a:off x="188164" y="4332525"/>
            <a:ext cx="142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FilaChange</a:t>
            </a:r>
            <a:endParaRPr b="1" sz="16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  <a:endParaRPr sz="16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3760804" y="4455525"/>
            <a:ext cx="50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Providence, USA, 31 August 2022</a:t>
            </a:r>
            <a:endParaRPr i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dcdafbd45d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00" y="958473"/>
            <a:ext cx="4149122" cy="413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dcdafbd45d_0_1"/>
          <p:cNvSpPr txBox="1"/>
          <p:nvPr/>
        </p:nvSpPr>
        <p:spPr>
          <a:xfrm>
            <a:off x="4253600" y="4219443"/>
            <a:ext cx="1355200" cy="3144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Luko et al. (2021) </a:t>
            </a:r>
            <a:endParaRPr b="1" baseline="-25000" i="0" sz="1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gdcdafbd45d_0_1"/>
          <p:cNvSpPr txBox="1"/>
          <p:nvPr/>
        </p:nvSpPr>
        <p:spPr>
          <a:xfrm>
            <a:off x="304775" y="1203650"/>
            <a:ext cx="39768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Brazil Current (BC): </a:t>
            </a:r>
            <a:endParaRPr b="1" i="0" sz="1400" u="none" cap="none" strike="noStrike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surface level (0-500 m).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Warmer and saltier waters poleward. 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Intermediate Western Boundary Current (IWBC):</a:t>
            </a:r>
            <a:endParaRPr b="1" i="0" sz="1400" u="none" cap="none" strike="noStrike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intermediate level (500-1500 m).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Colder and fresher waters equatorward. 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First-baroclinic-mode jet</a:t>
            </a: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gdcdafbd45d_0_1"/>
          <p:cNvSpPr/>
          <p:nvPr/>
        </p:nvSpPr>
        <p:spPr>
          <a:xfrm rot="-1262251">
            <a:off x="6034319" y="2058139"/>
            <a:ext cx="618420" cy="820712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dcdafbd45d_0_1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 The western boundary currents off SE Brazil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gdcdafbd45d_0_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    Introduction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gdcdafbd45d_0_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826c34aba_0_136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ntroduction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g14826c34aba_0_136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03</a:t>
            </a:r>
            <a:endParaRPr/>
          </a:p>
        </p:txBody>
      </p:sp>
      <p:grpSp>
        <p:nvGrpSpPr>
          <p:cNvPr id="184" name="Google Shape;184;g14826c34aba_0_136"/>
          <p:cNvGrpSpPr/>
          <p:nvPr/>
        </p:nvGrpSpPr>
        <p:grpSpPr>
          <a:xfrm>
            <a:off x="3674082" y="885431"/>
            <a:ext cx="5382063" cy="3984878"/>
            <a:chOff x="3559175" y="1088175"/>
            <a:chExt cx="5496949" cy="3597434"/>
          </a:xfrm>
        </p:grpSpPr>
        <p:pic>
          <p:nvPicPr>
            <p:cNvPr id="185" name="Google Shape;185;g14826c34aba_0_1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59175" y="1088175"/>
              <a:ext cx="5496949" cy="359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14826c34aba_0_136"/>
            <p:cNvSpPr txBox="1"/>
            <p:nvPr/>
          </p:nvSpPr>
          <p:spPr>
            <a:xfrm>
              <a:off x="6622543" y="4368209"/>
              <a:ext cx="2138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pt-BR" sz="1000" u="none" cap="none" strike="noStrik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Courtesy of Gilberto Watanabe</a:t>
              </a:r>
              <a:endParaRPr b="1" i="1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7" name="Google Shape;187;g14826c34aba_0_136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 Quasi-stationary meanders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g14826c34aba_0_136"/>
          <p:cNvSpPr txBox="1"/>
          <p:nvPr/>
        </p:nvSpPr>
        <p:spPr>
          <a:xfrm>
            <a:off x="304775" y="1168425"/>
            <a:ext cx="34425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Continental margin</a:t>
            </a:r>
            <a:r>
              <a:rPr b="1" i="0" lang="pt-BR" sz="14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 changes direction b</a:t>
            </a: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etween 20°S e 23°S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Formation of large mesoscale meanders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- Baroclinic Instability.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Observed off Cape Frio (23°S), and Cape São Tomé (22°S), quasi-stationary nature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Cyclonic rings are frequently shed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Likely to condition the pelagic ecosystem and contribute to cross-shelf exchange.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g14826c34aba_0_136"/>
          <p:cNvSpPr/>
          <p:nvPr/>
        </p:nvSpPr>
        <p:spPr>
          <a:xfrm>
            <a:off x="6628075" y="1754500"/>
            <a:ext cx="1214700" cy="11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4826c34aba_0_136"/>
          <p:cNvSpPr txBox="1"/>
          <p:nvPr/>
        </p:nvSpPr>
        <p:spPr>
          <a:xfrm>
            <a:off x="7049175" y="1683200"/>
            <a:ext cx="85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Cape Frio</a:t>
            </a:r>
            <a:endParaRPr sz="1000">
              <a:solidFill>
                <a:srgbClr val="323232"/>
              </a:solidFill>
            </a:endParaRPr>
          </a:p>
        </p:txBody>
      </p:sp>
      <p:sp>
        <p:nvSpPr>
          <p:cNvPr id="191" name="Google Shape;191;g14826c34aba_0_136"/>
          <p:cNvSpPr txBox="1"/>
          <p:nvPr/>
        </p:nvSpPr>
        <p:spPr>
          <a:xfrm>
            <a:off x="7019100" y="1415800"/>
            <a:ext cx="121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Cape </a:t>
            </a:r>
            <a:r>
              <a:rPr b="1" lang="pt-BR" sz="1000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São Tomé</a:t>
            </a:r>
            <a:endParaRPr sz="1000">
              <a:solidFill>
                <a:srgbClr val="32323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8a6602581_0_78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g148a6602581_0_78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03</a:t>
            </a:r>
            <a:endParaRPr/>
          </a:p>
        </p:txBody>
      </p:sp>
      <p:grpSp>
        <p:nvGrpSpPr>
          <p:cNvPr id="198" name="Google Shape;198;g148a6602581_0_78"/>
          <p:cNvGrpSpPr/>
          <p:nvPr/>
        </p:nvGrpSpPr>
        <p:grpSpPr>
          <a:xfrm>
            <a:off x="3674082" y="885431"/>
            <a:ext cx="5382063" cy="3984878"/>
            <a:chOff x="3559175" y="1088175"/>
            <a:chExt cx="5496949" cy="3597434"/>
          </a:xfrm>
        </p:grpSpPr>
        <p:pic>
          <p:nvPicPr>
            <p:cNvPr id="199" name="Google Shape;199;g148a6602581_0_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59175" y="1088175"/>
              <a:ext cx="5496949" cy="359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148a6602581_0_78"/>
            <p:cNvSpPr txBox="1"/>
            <p:nvPr/>
          </p:nvSpPr>
          <p:spPr>
            <a:xfrm>
              <a:off x="6622543" y="4368209"/>
              <a:ext cx="2138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pt-BR" sz="1000" u="none" cap="none" strike="noStrik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Courtesy of Gilberto Watanabe</a:t>
              </a:r>
              <a:endParaRPr b="1" i="1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1" name="Google Shape;201;g148a6602581_0_78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</a:t>
            </a: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pt-BR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Problem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148a6602581_0_78"/>
          <p:cNvSpPr txBox="1"/>
          <p:nvPr/>
        </p:nvSpPr>
        <p:spPr>
          <a:xfrm>
            <a:off x="304775" y="1168425"/>
            <a:ext cx="34425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Direct measurements are scarce.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Topographically generated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Global numerical models fail in reproducing these phenomena properly. 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g148a6602581_0_78"/>
          <p:cNvSpPr/>
          <p:nvPr/>
        </p:nvSpPr>
        <p:spPr>
          <a:xfrm>
            <a:off x="6628075" y="1754500"/>
            <a:ext cx="1214700" cy="11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48a6602581_0_78"/>
          <p:cNvSpPr txBox="1"/>
          <p:nvPr/>
        </p:nvSpPr>
        <p:spPr>
          <a:xfrm>
            <a:off x="7049175" y="1683200"/>
            <a:ext cx="85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Cape Frio</a:t>
            </a:r>
            <a:endParaRPr sz="1000">
              <a:solidFill>
                <a:srgbClr val="323232"/>
              </a:solidFill>
            </a:endParaRPr>
          </a:p>
        </p:txBody>
      </p:sp>
      <p:sp>
        <p:nvSpPr>
          <p:cNvPr id="205" name="Google Shape;205;g148a6602581_0_78"/>
          <p:cNvSpPr txBox="1"/>
          <p:nvPr/>
        </p:nvSpPr>
        <p:spPr>
          <a:xfrm>
            <a:off x="7019100" y="1415800"/>
            <a:ext cx="121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Cape São Tomé</a:t>
            </a:r>
            <a:endParaRPr sz="1000">
              <a:solidFill>
                <a:srgbClr val="32323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826c34aba_0_24"/>
          <p:cNvSpPr txBox="1"/>
          <p:nvPr/>
        </p:nvSpPr>
        <p:spPr>
          <a:xfrm>
            <a:off x="4286" y="137"/>
            <a:ext cx="9134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Scientific 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g14826c34aba_0_24"/>
          <p:cNvSpPr txBox="1"/>
          <p:nvPr/>
        </p:nvSpPr>
        <p:spPr>
          <a:xfrm>
            <a:off x="1023875" y="1415225"/>
            <a:ext cx="73350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impact do these meanders have on the vertical and horizontal distribution of nutrients and phytoplankton? 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Are these features oases of enhanced primary production in the oligotrophic western South Atlantic at mid-latitudes?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g14826c34aba_0_24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/>
          <p:nvPr/>
        </p:nvSpPr>
        <p:spPr>
          <a:xfrm>
            <a:off x="1577100" y="2142300"/>
            <a:ext cx="5989800" cy="89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0"/>
          <p:cNvSpPr txBox="1"/>
          <p:nvPr>
            <p:ph type="title"/>
          </p:nvPr>
        </p:nvSpPr>
        <p:spPr>
          <a:xfrm>
            <a:off x="1577100" y="2142300"/>
            <a:ext cx="5989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14833161b72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0199" y="1206412"/>
            <a:ext cx="5539494" cy="37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4833161b72_0_1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05</a:t>
            </a:r>
            <a:endParaRPr/>
          </a:p>
        </p:txBody>
      </p:sp>
      <p:sp>
        <p:nvSpPr>
          <p:cNvPr id="225" name="Google Shape;225;g14833161b72_0_11"/>
          <p:cNvSpPr txBox="1"/>
          <p:nvPr/>
        </p:nvSpPr>
        <p:spPr>
          <a:xfrm>
            <a:off x="152400" y="13565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strong cyclonic mesoscale feature observed from October 2019 to February 2020;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g14833161b72_0_11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ILHAS 3 cruise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g14833161b72_0_1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4826c34aba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0199" y="1206412"/>
            <a:ext cx="5539494" cy="37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4826c34aba_0_5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05</a:t>
            </a:r>
            <a:endParaRPr/>
          </a:p>
        </p:txBody>
      </p:sp>
      <p:sp>
        <p:nvSpPr>
          <p:cNvPr id="234" name="Google Shape;234;g14826c34aba_0_5"/>
          <p:cNvSpPr txBox="1"/>
          <p:nvPr/>
        </p:nvSpPr>
        <p:spPr>
          <a:xfrm>
            <a:off x="152400" y="13565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strong cyclonic mesoscale feature observed from October 2019 to February 2020;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Detected and surveyed during the ILHAS 3 cruise – December 2019.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g14826c34aba_0_5"/>
          <p:cNvSpPr/>
          <p:nvPr/>
        </p:nvSpPr>
        <p:spPr>
          <a:xfrm>
            <a:off x="5930025" y="1011350"/>
            <a:ext cx="2832900" cy="2097600"/>
          </a:xfrm>
          <a:prstGeom prst="flowChartAlternateProcess">
            <a:avLst/>
          </a:prstGeom>
          <a:noFill/>
          <a:ln cap="flat" cmpd="sng" w="762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4826c34aba_0_5"/>
          <p:cNvSpPr txBox="1"/>
          <p:nvPr/>
        </p:nvSpPr>
        <p:spPr>
          <a:xfrm>
            <a:off x="6617183" y="937687"/>
            <a:ext cx="1458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ILHAS 3</a:t>
            </a:r>
            <a:endParaRPr b="1" i="0" sz="1400" u="none" cap="none" strike="noStrike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g14826c34aba_0_5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ILHAS 3 cruise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g14826c34aba_0_5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97d534081_0_9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06</a:t>
            </a:r>
            <a:endParaRPr/>
          </a:p>
        </p:txBody>
      </p:sp>
      <p:sp>
        <p:nvSpPr>
          <p:cNvPr id="244" name="Google Shape;244;gf97d534081_0_93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ILHAS 3 cruise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gf97d534081_0_93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Map&#10;&#10;Description automatically generated" id="246" name="Google Shape;246;gf97d534081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004" y="939309"/>
            <a:ext cx="7573990" cy="40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97d534081_0_104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07</a:t>
            </a:r>
            <a:endParaRPr/>
          </a:p>
        </p:txBody>
      </p:sp>
      <p:sp>
        <p:nvSpPr>
          <p:cNvPr id="252" name="Google Shape;252;gf97d534081_0_104"/>
          <p:cNvSpPr txBox="1"/>
          <p:nvPr/>
        </p:nvSpPr>
        <p:spPr>
          <a:xfrm>
            <a:off x="4286" y="431457"/>
            <a:ext cx="9134400" cy="503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gf97d534081_0_104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gf97d534081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6957"/>
            <a:ext cx="8839204" cy="308163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f97d534081_0_104"/>
          <p:cNvSpPr txBox="1"/>
          <p:nvPr/>
        </p:nvSpPr>
        <p:spPr>
          <a:xfrm>
            <a:off x="228600" y="4267200"/>
            <a:ext cx="82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Traditional CTD stations; shipboard and lowered ADCPs.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4826c34aba_0_17"/>
          <p:cNvSpPr/>
          <p:nvPr/>
        </p:nvSpPr>
        <p:spPr>
          <a:xfrm>
            <a:off x="1577100" y="2142300"/>
            <a:ext cx="5989800" cy="89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4826c34aba_0_17"/>
          <p:cNvSpPr txBox="1"/>
          <p:nvPr>
            <p:ph type="title"/>
          </p:nvPr>
        </p:nvSpPr>
        <p:spPr>
          <a:xfrm>
            <a:off x="1577100" y="2142300"/>
            <a:ext cx="5989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e02ed90a4_0_3"/>
          <p:cNvSpPr txBox="1"/>
          <p:nvPr/>
        </p:nvSpPr>
        <p:spPr>
          <a:xfrm>
            <a:off x="-5425" y="125"/>
            <a:ext cx="9149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Outline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g10e02ed90a4_0_3"/>
          <p:cNvSpPr txBox="1"/>
          <p:nvPr/>
        </p:nvSpPr>
        <p:spPr>
          <a:xfrm>
            <a:off x="435375" y="1214737"/>
            <a:ext cx="7641000" cy="3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i="0" lang="pt-BR" sz="1900" u="none" cap="none" strike="noStrike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lang="pt-BR" sz="19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Sampling strategy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lang="pt-BR" sz="19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lang="pt-BR" sz="19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lang="pt-BR" sz="19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i="0" lang="pt-BR" sz="1900" u="none" cap="none" strike="noStrike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Highlights</a:t>
            </a:r>
            <a:endParaRPr b="1" i="0" sz="1900" u="none" cap="none" strike="noStrik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Open Sans"/>
              <a:buAutoNum type="arabicPeriod"/>
            </a:pPr>
            <a:r>
              <a:rPr b="1" lang="pt-BR" sz="19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More questions</a:t>
            </a:r>
            <a:endParaRPr b="1" sz="19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08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210" y="620725"/>
            <a:ext cx="7359988" cy="420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826c34aba_0_31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08</a:t>
            </a:r>
            <a:endParaRPr/>
          </a:p>
        </p:txBody>
      </p:sp>
      <p:sp>
        <p:nvSpPr>
          <p:cNvPr id="274" name="Google Shape;274;g14826c34aba_0_31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g14826c34aba_0_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210" y="620725"/>
            <a:ext cx="7359988" cy="420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4826c34aba_0_311"/>
          <p:cNvSpPr txBox="1"/>
          <p:nvPr/>
        </p:nvSpPr>
        <p:spPr>
          <a:xfrm rot="1147613">
            <a:off x="697372" y="3818488"/>
            <a:ext cx="2301768" cy="4000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7" name="Google Shape;277;g14826c34aba_0_311"/>
          <p:cNvCxnSpPr/>
          <p:nvPr/>
        </p:nvCxnSpPr>
        <p:spPr>
          <a:xfrm>
            <a:off x="3295325" y="1124625"/>
            <a:ext cx="348600" cy="9501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8" name="Google Shape;278;g14826c34aba_0_311"/>
          <p:cNvCxnSpPr/>
          <p:nvPr/>
        </p:nvCxnSpPr>
        <p:spPr>
          <a:xfrm>
            <a:off x="1913400" y="1467313"/>
            <a:ext cx="348600" cy="9501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4826c34aba_0_322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08</a:t>
            </a:r>
            <a:endParaRPr/>
          </a:p>
        </p:txBody>
      </p:sp>
      <p:sp>
        <p:nvSpPr>
          <p:cNvPr id="284" name="Google Shape;284;g14826c34aba_0_322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5" name="Google Shape;285;g14826c34aba_0_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210" y="620725"/>
            <a:ext cx="7359988" cy="420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14826c34aba_0_322"/>
          <p:cNvSpPr txBox="1"/>
          <p:nvPr/>
        </p:nvSpPr>
        <p:spPr>
          <a:xfrm rot="1147613">
            <a:off x="697372" y="3818488"/>
            <a:ext cx="2301768" cy="4000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g14826c34aba_0_322"/>
          <p:cNvSpPr txBox="1"/>
          <p:nvPr/>
        </p:nvSpPr>
        <p:spPr>
          <a:xfrm rot="-2899085">
            <a:off x="6702310" y="3182421"/>
            <a:ext cx="2301673" cy="400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Along-track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8" name="Google Shape;288;g14826c34aba_0_322"/>
          <p:cNvCxnSpPr/>
          <p:nvPr/>
        </p:nvCxnSpPr>
        <p:spPr>
          <a:xfrm flipH="1">
            <a:off x="5876050" y="1534325"/>
            <a:ext cx="1011000" cy="1917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4826c34aba_0_34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08</a:t>
            </a:r>
            <a:endParaRPr/>
          </a:p>
        </p:txBody>
      </p:sp>
      <p:sp>
        <p:nvSpPr>
          <p:cNvPr id="294" name="Google Shape;294;g14826c34aba_0_34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Google Shape;295;g14826c34aba_0_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210" y="620725"/>
            <a:ext cx="7359988" cy="420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14826c34aba_0_341"/>
          <p:cNvSpPr txBox="1"/>
          <p:nvPr/>
        </p:nvSpPr>
        <p:spPr>
          <a:xfrm rot="1147613">
            <a:off x="697372" y="3818488"/>
            <a:ext cx="2301768" cy="4000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g14826c34aba_0_341"/>
          <p:cNvSpPr txBox="1"/>
          <p:nvPr/>
        </p:nvSpPr>
        <p:spPr>
          <a:xfrm rot="-2899085">
            <a:off x="6702310" y="3182421"/>
            <a:ext cx="2301673" cy="400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Along-track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833161b72_1_39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08</a:t>
            </a:r>
            <a:endParaRPr/>
          </a:p>
        </p:txBody>
      </p:sp>
      <p:sp>
        <p:nvSpPr>
          <p:cNvPr id="303" name="Google Shape;303;g14833161b72_1_39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 Eddy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g14833161b72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210" y="620725"/>
            <a:ext cx="7359988" cy="420895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4833161b72_1_39"/>
          <p:cNvSpPr txBox="1"/>
          <p:nvPr/>
        </p:nvSpPr>
        <p:spPr>
          <a:xfrm rot="1147613">
            <a:off x="697372" y="3818488"/>
            <a:ext cx="2301768" cy="4000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g14833161b72_1_39"/>
          <p:cNvSpPr txBox="1"/>
          <p:nvPr/>
        </p:nvSpPr>
        <p:spPr>
          <a:xfrm rot="-2899085">
            <a:off x="6702310" y="3182421"/>
            <a:ext cx="2301673" cy="400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Along-track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g14833161b72_1_39"/>
          <p:cNvSpPr/>
          <p:nvPr/>
        </p:nvSpPr>
        <p:spPr>
          <a:xfrm>
            <a:off x="3213479" y="1784530"/>
            <a:ext cx="571500" cy="6054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4833161b72_1_39"/>
          <p:cNvSpPr/>
          <p:nvPr/>
        </p:nvSpPr>
        <p:spPr>
          <a:xfrm>
            <a:off x="6831104" y="1784530"/>
            <a:ext cx="571500" cy="6054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4826c34aba_0_97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09</a:t>
            </a:r>
            <a:endParaRPr/>
          </a:p>
        </p:txBody>
      </p:sp>
      <p:sp>
        <p:nvSpPr>
          <p:cNvPr id="314" name="Google Shape;314;g14826c34aba_0_97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5" name="Google Shape;315;g14826c34aba_0_97"/>
          <p:cNvGrpSpPr/>
          <p:nvPr/>
        </p:nvGrpSpPr>
        <p:grpSpPr>
          <a:xfrm>
            <a:off x="4045073" y="813300"/>
            <a:ext cx="4641725" cy="4171699"/>
            <a:chOff x="4349873" y="584700"/>
            <a:chExt cx="4641725" cy="4171699"/>
          </a:xfrm>
        </p:grpSpPr>
        <p:pic>
          <p:nvPicPr>
            <p:cNvPr id="316" name="Google Shape;316;g14826c34aba_0_97"/>
            <p:cNvPicPr preferRelativeResize="0"/>
            <p:nvPr/>
          </p:nvPicPr>
          <p:blipFill rotWithShape="1">
            <a:blip r:embed="rId3">
              <a:alphaModFix/>
            </a:blip>
            <a:srcRect b="0" l="54601" r="0" t="0"/>
            <a:stretch/>
          </p:blipFill>
          <p:spPr>
            <a:xfrm>
              <a:off x="5073749" y="584700"/>
              <a:ext cx="3917850" cy="417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g14826c34aba_0_97"/>
            <p:cNvPicPr preferRelativeResize="0"/>
            <p:nvPr/>
          </p:nvPicPr>
          <p:blipFill rotWithShape="1">
            <a:blip r:embed="rId3">
              <a:alphaModFix/>
            </a:blip>
            <a:srcRect b="0" l="0" r="90601" t="0"/>
            <a:stretch/>
          </p:blipFill>
          <p:spPr>
            <a:xfrm>
              <a:off x="4349873" y="584700"/>
              <a:ext cx="811075" cy="4171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g14826c34aba_0_97"/>
          <p:cNvSpPr txBox="1"/>
          <p:nvPr/>
        </p:nvSpPr>
        <p:spPr>
          <a:xfrm>
            <a:off x="4495797" y="504483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g14826c34aba_0_97"/>
          <p:cNvSpPr txBox="1"/>
          <p:nvPr/>
        </p:nvSpPr>
        <p:spPr>
          <a:xfrm>
            <a:off x="6687622" y="504483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Along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g14826c34aba_0_97"/>
          <p:cNvSpPr txBox="1"/>
          <p:nvPr/>
        </p:nvSpPr>
        <p:spPr>
          <a:xfrm>
            <a:off x="361625" y="522400"/>
            <a:ext cx="3554100" cy="1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system is surface intensified.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flow is compressed against the slope - enhanced along-track velocity.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4833161b72_0_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09</a:t>
            </a:r>
            <a:endParaRPr/>
          </a:p>
        </p:txBody>
      </p:sp>
      <p:sp>
        <p:nvSpPr>
          <p:cNvPr id="326" name="Google Shape;326;g14833161b72_0_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g14833161b72_0_1"/>
          <p:cNvSpPr txBox="1"/>
          <p:nvPr/>
        </p:nvSpPr>
        <p:spPr>
          <a:xfrm>
            <a:off x="361625" y="522400"/>
            <a:ext cx="3554100" cy="1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system is surface intensified.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flow is compressed against the slope - enhanced along-track velocity.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28" name="Google Shape;328;g14833161b72_0_1"/>
          <p:cNvGrpSpPr/>
          <p:nvPr/>
        </p:nvGrpSpPr>
        <p:grpSpPr>
          <a:xfrm>
            <a:off x="4045073" y="813300"/>
            <a:ext cx="4641725" cy="4171699"/>
            <a:chOff x="4349873" y="584700"/>
            <a:chExt cx="4641725" cy="4171699"/>
          </a:xfrm>
        </p:grpSpPr>
        <p:pic>
          <p:nvPicPr>
            <p:cNvPr id="329" name="Google Shape;329;g14833161b72_0_1"/>
            <p:cNvPicPr preferRelativeResize="0"/>
            <p:nvPr/>
          </p:nvPicPr>
          <p:blipFill rotWithShape="1">
            <a:blip r:embed="rId3">
              <a:alphaModFix/>
            </a:blip>
            <a:srcRect b="0" l="54601" r="0" t="0"/>
            <a:stretch/>
          </p:blipFill>
          <p:spPr>
            <a:xfrm>
              <a:off x="5073749" y="584700"/>
              <a:ext cx="3917850" cy="417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g14833161b72_0_1"/>
            <p:cNvPicPr preferRelativeResize="0"/>
            <p:nvPr/>
          </p:nvPicPr>
          <p:blipFill rotWithShape="1">
            <a:blip r:embed="rId3">
              <a:alphaModFix/>
            </a:blip>
            <a:srcRect b="0" l="0" r="90601" t="0"/>
            <a:stretch/>
          </p:blipFill>
          <p:spPr>
            <a:xfrm>
              <a:off x="4349873" y="584700"/>
              <a:ext cx="811075" cy="4171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1" name="Google Shape;331;g14833161b72_0_1"/>
          <p:cNvSpPr txBox="1"/>
          <p:nvPr/>
        </p:nvSpPr>
        <p:spPr>
          <a:xfrm>
            <a:off x="4495797" y="504483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g14833161b72_0_1"/>
          <p:cNvSpPr txBox="1"/>
          <p:nvPr/>
        </p:nvSpPr>
        <p:spPr>
          <a:xfrm>
            <a:off x="6687622" y="504483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Along-track component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3" name="Google Shape;333;g14833161b72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44919"/>
            <a:ext cx="4045076" cy="2846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004bad7e3_0_11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10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9" name="Google Shape;339;g11004bad7e3_0_113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g11004bad7e3_0_113"/>
          <p:cNvSpPr txBox="1"/>
          <p:nvPr/>
        </p:nvSpPr>
        <p:spPr>
          <a:xfrm>
            <a:off x="361625" y="6819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Isopycnals dome towards the center.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Characteristic minimal salinity of the AAIW in the South Atlantic.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in the northeastern portion.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1" name="Google Shape;341;g11004bad7e3_0_113"/>
          <p:cNvPicPr preferRelativeResize="0"/>
          <p:nvPr/>
        </p:nvPicPr>
        <p:blipFill rotWithShape="1">
          <a:blip r:embed="rId3">
            <a:alphaModFix/>
          </a:blip>
          <a:srcRect b="0" l="-524" r="46490" t="0"/>
          <a:stretch/>
        </p:blipFill>
        <p:spPr>
          <a:xfrm>
            <a:off x="4014150" y="758100"/>
            <a:ext cx="4662999" cy="417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4833161b72_0_21"/>
          <p:cNvPicPr preferRelativeResize="0"/>
          <p:nvPr/>
        </p:nvPicPr>
        <p:blipFill rotWithShape="1">
          <a:blip r:embed="rId3">
            <a:alphaModFix/>
          </a:blip>
          <a:srcRect b="0" l="-524" r="46490" t="0"/>
          <a:stretch/>
        </p:blipFill>
        <p:spPr>
          <a:xfrm>
            <a:off x="4014150" y="758100"/>
            <a:ext cx="4662999" cy="41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4833161b72_0_2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10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8" name="Google Shape;348;g14833161b72_0_2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9" name="Google Shape;349;g14833161b72_0_21"/>
          <p:cNvGrpSpPr/>
          <p:nvPr/>
        </p:nvGrpSpPr>
        <p:grpSpPr>
          <a:xfrm>
            <a:off x="5057075" y="959400"/>
            <a:ext cx="1454189" cy="1350488"/>
            <a:chOff x="2536875" y="1284225"/>
            <a:chExt cx="1454189" cy="1350488"/>
          </a:xfrm>
        </p:grpSpPr>
        <p:sp>
          <p:nvSpPr>
            <p:cNvPr id="350" name="Google Shape;350;g14833161b72_0_21"/>
            <p:cNvSpPr/>
            <p:nvPr/>
          </p:nvSpPr>
          <p:spPr>
            <a:xfrm>
              <a:off x="2541454" y="2282100"/>
              <a:ext cx="1449610" cy="98650"/>
            </a:xfrm>
            <a:custGeom>
              <a:rect b="b" l="l" r="r" t="t"/>
              <a:pathLst>
                <a:path extrusionOk="0" h="3946" w="83275">
                  <a:moveTo>
                    <a:pt x="0" y="3946"/>
                  </a:moveTo>
                  <a:cubicBezTo>
                    <a:pt x="6804" y="3311"/>
                    <a:pt x="26942" y="408"/>
                    <a:pt x="40821" y="136"/>
                  </a:cubicBezTo>
                  <a:cubicBezTo>
                    <a:pt x="54700" y="-136"/>
                    <a:pt x="76199" y="1950"/>
                    <a:pt x="83275" y="2313"/>
                  </a:cubicBezTo>
                </a:path>
              </a:pathLst>
            </a:custGeom>
            <a:noFill/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14833161b72_0_21"/>
            <p:cNvSpPr/>
            <p:nvPr/>
          </p:nvSpPr>
          <p:spPr>
            <a:xfrm>
              <a:off x="2536875" y="1803220"/>
              <a:ext cx="1449878" cy="150800"/>
            </a:xfrm>
            <a:custGeom>
              <a:rect b="b" l="l" r="r" t="t"/>
              <a:pathLst>
                <a:path extrusionOk="0" h="6032" w="82732">
                  <a:moveTo>
                    <a:pt x="0" y="4943"/>
                  </a:moveTo>
                  <a:cubicBezTo>
                    <a:pt x="7167" y="4127"/>
                    <a:pt x="29210" y="-136"/>
                    <a:pt x="42999" y="45"/>
                  </a:cubicBezTo>
                  <a:cubicBezTo>
                    <a:pt x="56788" y="227"/>
                    <a:pt x="76110" y="5034"/>
                    <a:pt x="82732" y="6032"/>
                  </a:cubicBezTo>
                </a:path>
              </a:pathLst>
            </a:custGeom>
            <a:noFill/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14833161b72_0_21"/>
            <p:cNvSpPr/>
            <p:nvPr/>
          </p:nvSpPr>
          <p:spPr>
            <a:xfrm>
              <a:off x="2537760" y="1284225"/>
              <a:ext cx="1449665" cy="190925"/>
            </a:xfrm>
            <a:custGeom>
              <a:rect b="b" l="l" r="r" t="t"/>
              <a:pathLst>
                <a:path extrusionOk="0" h="8121" w="82838">
                  <a:moveTo>
                    <a:pt x="0" y="8121"/>
                  </a:moveTo>
                  <a:cubicBezTo>
                    <a:pt x="6858" y="6768"/>
                    <a:pt x="27342" y="0"/>
                    <a:pt x="41148" y="0"/>
                  </a:cubicBezTo>
                  <a:cubicBezTo>
                    <a:pt x="54954" y="0"/>
                    <a:pt x="75890" y="6768"/>
                    <a:pt x="82838" y="8121"/>
                  </a:cubicBezTo>
                </a:path>
              </a:pathLst>
            </a:custGeom>
            <a:noFill/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3" name="Google Shape;353;g14833161b72_0_21"/>
            <p:cNvCxnSpPr/>
            <p:nvPr/>
          </p:nvCxnSpPr>
          <p:spPr>
            <a:xfrm rot="10800000">
              <a:off x="3236297" y="1348913"/>
              <a:ext cx="0" cy="12858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sp>
        <p:nvSpPr>
          <p:cNvPr id="354" name="Google Shape;354;g14833161b72_0_21"/>
          <p:cNvSpPr txBox="1"/>
          <p:nvPr/>
        </p:nvSpPr>
        <p:spPr>
          <a:xfrm>
            <a:off x="361625" y="6819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Isopycnals dome towards the center.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Characteristic minimal salinity of the AAIW in the South Atlantic.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in the northeastern portion.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14833161b72_0_32"/>
          <p:cNvPicPr preferRelativeResize="0"/>
          <p:nvPr/>
        </p:nvPicPr>
        <p:blipFill rotWithShape="1">
          <a:blip r:embed="rId3">
            <a:alphaModFix/>
          </a:blip>
          <a:srcRect b="0" l="-524" r="46490" t="0"/>
          <a:stretch/>
        </p:blipFill>
        <p:spPr>
          <a:xfrm>
            <a:off x="4014150" y="758100"/>
            <a:ext cx="4662999" cy="41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4833161b72_0_32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10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1" name="Google Shape;361;g14833161b72_0_32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Cape São Tomé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g14833161b72_0_32"/>
          <p:cNvSpPr/>
          <p:nvPr/>
        </p:nvSpPr>
        <p:spPr>
          <a:xfrm>
            <a:off x="8084629" y="646605"/>
            <a:ext cx="571500" cy="605400"/>
          </a:xfrm>
          <a:prstGeom prst="ellipse">
            <a:avLst/>
          </a:prstGeom>
          <a:noFill/>
          <a:ln cap="flat" cmpd="sng" w="38100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A61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14833161b72_0_32"/>
          <p:cNvSpPr txBox="1"/>
          <p:nvPr/>
        </p:nvSpPr>
        <p:spPr>
          <a:xfrm>
            <a:off x="8556971" y="520101"/>
            <a:ext cx="3510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t-BR" sz="21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i="0" sz="21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g14833161b72_0_32"/>
          <p:cNvSpPr txBox="1"/>
          <p:nvPr/>
        </p:nvSpPr>
        <p:spPr>
          <a:xfrm>
            <a:off x="361625" y="6819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Isopycnals dome towards the center.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Characteristic minimal salinity of the AAIW in the South Atlantic.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in the northeastern portion.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8a6602581_0_51"/>
          <p:cNvSpPr txBox="1"/>
          <p:nvPr/>
        </p:nvSpPr>
        <p:spPr>
          <a:xfrm>
            <a:off x="4735700" y="1214725"/>
            <a:ext cx="4275300" cy="3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g148a6602581_0_5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01</a:t>
            </a:r>
            <a:endParaRPr/>
          </a:p>
        </p:txBody>
      </p:sp>
      <p:pic>
        <p:nvPicPr>
          <p:cNvPr id="94" name="Google Shape;94;g148a6602581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3"/>
            <a:ext cx="4655301" cy="4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48a6602581_0_51"/>
          <p:cNvSpPr/>
          <p:nvPr/>
        </p:nvSpPr>
        <p:spPr>
          <a:xfrm>
            <a:off x="3762819" y="3373452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48a6602581_0_51"/>
          <p:cNvSpPr/>
          <p:nvPr/>
        </p:nvSpPr>
        <p:spPr>
          <a:xfrm rot="10800000">
            <a:off x="4643700" y="25"/>
            <a:ext cx="4500300" cy="1039200"/>
          </a:xfrm>
          <a:prstGeom prst="round1Rect">
            <a:avLst>
              <a:gd fmla="val 39358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48a6602581_0_51"/>
          <p:cNvSpPr txBox="1"/>
          <p:nvPr/>
        </p:nvSpPr>
        <p:spPr>
          <a:xfrm>
            <a:off x="4655306" y="125"/>
            <a:ext cx="4483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About me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g148a6602581_0_51"/>
          <p:cNvPicPr preferRelativeResize="0"/>
          <p:nvPr/>
        </p:nvPicPr>
        <p:blipFill rotWithShape="1">
          <a:blip r:embed="rId4">
            <a:alphaModFix/>
          </a:blip>
          <a:srcRect b="7024" l="25080" r="8899" t="7520"/>
          <a:stretch/>
        </p:blipFill>
        <p:spPr>
          <a:xfrm>
            <a:off x="7735926" y="125"/>
            <a:ext cx="1402826" cy="13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4826c34aba_0_121"/>
          <p:cNvSpPr/>
          <p:nvPr/>
        </p:nvSpPr>
        <p:spPr>
          <a:xfrm>
            <a:off x="1577100" y="2142300"/>
            <a:ext cx="5989800" cy="89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14826c34aba_0_121"/>
          <p:cNvSpPr txBox="1"/>
          <p:nvPr>
            <p:ph type="title"/>
          </p:nvPr>
        </p:nvSpPr>
        <p:spPr>
          <a:xfrm>
            <a:off x="1577100" y="2142300"/>
            <a:ext cx="5989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4826c34aba_0_254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11</a:t>
            </a:r>
            <a:endParaRPr/>
          </a:p>
        </p:txBody>
      </p:sp>
      <p:sp>
        <p:nvSpPr>
          <p:cNvPr id="376" name="Google Shape;376;g14826c34aba_0_254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77" name="Google Shape;377;g14826c34aba_0_254"/>
          <p:cNvGrpSpPr/>
          <p:nvPr/>
        </p:nvGrpSpPr>
        <p:grpSpPr>
          <a:xfrm>
            <a:off x="3748898" y="689698"/>
            <a:ext cx="5083150" cy="3944090"/>
            <a:chOff x="152400" y="584700"/>
            <a:chExt cx="4260099" cy="2949073"/>
          </a:xfrm>
        </p:grpSpPr>
        <p:pic>
          <p:nvPicPr>
            <p:cNvPr id="378" name="Google Shape;378;g14826c34aba_0_254"/>
            <p:cNvPicPr preferRelativeResize="0"/>
            <p:nvPr/>
          </p:nvPicPr>
          <p:blipFill rotWithShape="1">
            <a:blip r:embed="rId3">
              <a:alphaModFix/>
            </a:blip>
            <a:srcRect b="36358" l="0" r="0" t="0"/>
            <a:stretch/>
          </p:blipFill>
          <p:spPr>
            <a:xfrm>
              <a:off x="152400" y="584700"/>
              <a:ext cx="4260099" cy="280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g14826c34aba_0_254"/>
            <p:cNvPicPr preferRelativeResize="0"/>
            <p:nvPr/>
          </p:nvPicPr>
          <p:blipFill rotWithShape="1">
            <a:blip r:embed="rId3">
              <a:alphaModFix/>
            </a:blip>
            <a:srcRect b="0" l="10666" r="0" t="94526"/>
            <a:stretch/>
          </p:blipFill>
          <p:spPr>
            <a:xfrm>
              <a:off x="557775" y="3292575"/>
              <a:ext cx="3805723" cy="2411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g14826c34aba_0_254"/>
          <p:cNvSpPr txBox="1"/>
          <p:nvPr/>
        </p:nvSpPr>
        <p:spPr>
          <a:xfrm>
            <a:off x="361625" y="681900"/>
            <a:ext cx="29685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associated with a convex-shaped feature at subsurface.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Subsurface enhanced cross-track velocity.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Convergence in the along-track component.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4833161b72_1_0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11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6" name="Google Shape;386;g14833161b72_1_0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87" name="Google Shape;387;g14833161b72_1_0"/>
          <p:cNvGrpSpPr/>
          <p:nvPr/>
        </p:nvGrpSpPr>
        <p:grpSpPr>
          <a:xfrm>
            <a:off x="3748898" y="689698"/>
            <a:ext cx="5083150" cy="3944090"/>
            <a:chOff x="152400" y="584700"/>
            <a:chExt cx="4260099" cy="2949073"/>
          </a:xfrm>
        </p:grpSpPr>
        <p:pic>
          <p:nvPicPr>
            <p:cNvPr id="388" name="Google Shape;388;g14833161b72_1_0"/>
            <p:cNvPicPr preferRelativeResize="0"/>
            <p:nvPr/>
          </p:nvPicPr>
          <p:blipFill rotWithShape="1">
            <a:blip r:embed="rId3">
              <a:alphaModFix/>
            </a:blip>
            <a:srcRect b="36358" l="0" r="0" t="0"/>
            <a:stretch/>
          </p:blipFill>
          <p:spPr>
            <a:xfrm>
              <a:off x="152400" y="584700"/>
              <a:ext cx="4260099" cy="280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g14833161b72_1_0"/>
            <p:cNvPicPr preferRelativeResize="0"/>
            <p:nvPr/>
          </p:nvPicPr>
          <p:blipFill rotWithShape="1">
            <a:blip r:embed="rId3">
              <a:alphaModFix/>
            </a:blip>
            <a:srcRect b="0" l="10666" r="0" t="94526"/>
            <a:stretch/>
          </p:blipFill>
          <p:spPr>
            <a:xfrm>
              <a:off x="557775" y="3292575"/>
              <a:ext cx="3805723" cy="2411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0" name="Google Shape;390;g14833161b72_1_0"/>
          <p:cNvSpPr txBox="1"/>
          <p:nvPr/>
        </p:nvSpPr>
        <p:spPr>
          <a:xfrm>
            <a:off x="361625" y="681900"/>
            <a:ext cx="31473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associated with a convex-shaped feature at subsurface.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Subsurface enhanced cross-track velocity.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Convergence in the along-track component.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g14833161b72_1_0"/>
          <p:cNvSpPr/>
          <p:nvPr/>
        </p:nvSpPr>
        <p:spPr>
          <a:xfrm>
            <a:off x="7827725" y="2571750"/>
            <a:ext cx="405000" cy="1941900"/>
          </a:xfrm>
          <a:prstGeom prst="rect">
            <a:avLst/>
          </a:prstGeom>
          <a:noFill/>
          <a:ln cap="flat" cmpd="sng" w="2857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4833161b72_1_0"/>
          <p:cNvSpPr/>
          <p:nvPr/>
        </p:nvSpPr>
        <p:spPr>
          <a:xfrm>
            <a:off x="6532325" y="2571750"/>
            <a:ext cx="405000" cy="1006200"/>
          </a:xfrm>
          <a:prstGeom prst="rect">
            <a:avLst/>
          </a:prstGeom>
          <a:noFill/>
          <a:ln cap="flat" cmpd="sng" w="2857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8a6602581_0_95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11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8" name="Google Shape;398;g148a6602581_0_95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99" name="Google Shape;399;g148a6602581_0_95"/>
          <p:cNvGrpSpPr/>
          <p:nvPr/>
        </p:nvGrpSpPr>
        <p:grpSpPr>
          <a:xfrm>
            <a:off x="3748898" y="689698"/>
            <a:ext cx="5083150" cy="3944090"/>
            <a:chOff x="152400" y="584700"/>
            <a:chExt cx="4260099" cy="2949073"/>
          </a:xfrm>
        </p:grpSpPr>
        <p:pic>
          <p:nvPicPr>
            <p:cNvPr id="400" name="Google Shape;400;g148a6602581_0_95"/>
            <p:cNvPicPr preferRelativeResize="0"/>
            <p:nvPr/>
          </p:nvPicPr>
          <p:blipFill rotWithShape="1">
            <a:blip r:embed="rId3">
              <a:alphaModFix/>
            </a:blip>
            <a:srcRect b="36358" l="0" r="0" t="0"/>
            <a:stretch/>
          </p:blipFill>
          <p:spPr>
            <a:xfrm>
              <a:off x="152400" y="584700"/>
              <a:ext cx="4260099" cy="280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g148a6602581_0_95"/>
            <p:cNvPicPr preferRelativeResize="0"/>
            <p:nvPr/>
          </p:nvPicPr>
          <p:blipFill rotWithShape="1">
            <a:blip r:embed="rId3">
              <a:alphaModFix/>
            </a:blip>
            <a:srcRect b="0" l="10666" r="0" t="94526"/>
            <a:stretch/>
          </p:blipFill>
          <p:spPr>
            <a:xfrm>
              <a:off x="557775" y="3292575"/>
              <a:ext cx="3805723" cy="2411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g148a6602581_0_95"/>
          <p:cNvSpPr txBox="1"/>
          <p:nvPr/>
        </p:nvSpPr>
        <p:spPr>
          <a:xfrm>
            <a:off x="361625" y="681900"/>
            <a:ext cx="31473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salinity signature associated with a convex-shaped feature at subsurface.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Subsurface enhanced cross-track velocity.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Convergence in the along-track component.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Deformation scale O(10) km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g148a6602581_0_95"/>
          <p:cNvSpPr/>
          <p:nvPr/>
        </p:nvSpPr>
        <p:spPr>
          <a:xfrm>
            <a:off x="7827725" y="2571750"/>
            <a:ext cx="405000" cy="1941900"/>
          </a:xfrm>
          <a:prstGeom prst="rect">
            <a:avLst/>
          </a:prstGeom>
          <a:noFill/>
          <a:ln cap="flat" cmpd="sng" w="2857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148a6602581_0_95"/>
          <p:cNvSpPr/>
          <p:nvPr/>
        </p:nvSpPr>
        <p:spPr>
          <a:xfrm>
            <a:off x="6532325" y="2571750"/>
            <a:ext cx="405000" cy="1006200"/>
          </a:xfrm>
          <a:prstGeom prst="rect">
            <a:avLst/>
          </a:prstGeom>
          <a:noFill/>
          <a:ln cap="flat" cmpd="sng" w="2857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826c34aba_0_245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12</a:t>
            </a:r>
            <a:endParaRPr/>
          </a:p>
        </p:txBody>
      </p:sp>
      <p:sp>
        <p:nvSpPr>
          <p:cNvPr id="410" name="Google Shape;410;g14826c34aba_0_245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g14826c34aba_0_245"/>
          <p:cNvSpPr txBox="1"/>
          <p:nvPr/>
        </p:nvSpPr>
        <p:spPr>
          <a:xfrm>
            <a:off x="361625" y="3119075"/>
            <a:ext cx="80871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Enhanced shear leads to O(1) Rossby number associated.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Banded vorticity structure at surface and subsurface - baroclinic structure.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Enhanced vertical shear - more likely to mixing events.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2" name="Google Shape;412;g14826c34aba_0_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53" y="432300"/>
            <a:ext cx="7268833" cy="26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4826c34aba_0_262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13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8" name="Google Shape;418;g14826c34aba_0_262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9" name="Google Shape;419;g14826c34aba_0_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7876" y="533946"/>
            <a:ext cx="3797228" cy="236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14826c34aba_0_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910" y="638926"/>
            <a:ext cx="3283041" cy="23677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14826c34aba_0_262"/>
          <p:cNvSpPr txBox="1"/>
          <p:nvPr/>
        </p:nvSpPr>
        <p:spPr>
          <a:xfrm>
            <a:off x="361625" y="3119075"/>
            <a:ext cx="80871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Minty waters in the top 100 m on the northeastern edge. Shelf water signature.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Filamentary structure surrounds the meander due to mesoscale deformation.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convex-shaped structures on the edges are the buoyancy signature of this filament.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49542bea94_0_0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14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7" name="Google Shape;427;g149542bea94_0_0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g149542bea94_0_0" title="verao2016160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784" y="0"/>
            <a:ext cx="6442217" cy="483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149542bea94_0_0"/>
          <p:cNvSpPr txBox="1"/>
          <p:nvPr/>
        </p:nvSpPr>
        <p:spPr>
          <a:xfrm>
            <a:off x="361625" y="681900"/>
            <a:ext cx="21576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2km CROCO simulation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g149542bea94_0_0"/>
          <p:cNvSpPr txBox="1"/>
          <p:nvPr/>
        </p:nvSpPr>
        <p:spPr>
          <a:xfrm>
            <a:off x="130850" y="4355125"/>
            <a:ext cx="2744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Luko et al, Submitted to JPO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49542bea94_0_9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15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6" name="Google Shape;436;g149542bea94_0_9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7" name="Google Shape;437;g149542bea94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84700"/>
            <a:ext cx="3541149" cy="23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149542bea94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975" y="2371874"/>
            <a:ext cx="5367574" cy="22728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49542bea94_0_9"/>
          <p:cNvSpPr txBox="1"/>
          <p:nvPr/>
        </p:nvSpPr>
        <p:spPr>
          <a:xfrm>
            <a:off x="130850" y="4355125"/>
            <a:ext cx="2744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Luko et al, Submitted to JPO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g149542bea94_0_9"/>
          <p:cNvSpPr txBox="1"/>
          <p:nvPr/>
        </p:nvSpPr>
        <p:spPr>
          <a:xfrm>
            <a:off x="4017150" y="761400"/>
            <a:ext cx="44316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Numerical evidence of the convex-shaped isopycnals associated with high Rossby number at the meander northern edge.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4826c34aba_0_126"/>
          <p:cNvSpPr/>
          <p:nvPr/>
        </p:nvSpPr>
        <p:spPr>
          <a:xfrm>
            <a:off x="1577100" y="2142300"/>
            <a:ext cx="5989800" cy="89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14826c34aba_0_126"/>
          <p:cNvSpPr txBox="1"/>
          <p:nvPr>
            <p:ph type="title"/>
          </p:nvPr>
        </p:nvSpPr>
        <p:spPr>
          <a:xfrm>
            <a:off x="1577100" y="2142300"/>
            <a:ext cx="5989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4826c34aba_0_269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16</a:t>
            </a:r>
            <a:endParaRPr/>
          </a:p>
        </p:txBody>
      </p:sp>
      <p:sp>
        <p:nvSpPr>
          <p:cNvPr id="452" name="Google Shape;452;g14826c34aba_0_269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3" name="Google Shape;453;g14826c34aba_0_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84700"/>
            <a:ext cx="8839204" cy="254213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14826c34aba_0_269"/>
          <p:cNvSpPr txBox="1"/>
          <p:nvPr/>
        </p:nvSpPr>
        <p:spPr>
          <a:xfrm>
            <a:off x="361625" y="3119075"/>
            <a:ext cx="80871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Deep Chlorophyll Maximum presents the expected signature for a cyclonic mesoscale structure - eddy pumping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orth/South asymmetry with much higher concentrations on the northern sector.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Enhanced oxygen just above the DCM.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8a6602581_0_13"/>
          <p:cNvSpPr/>
          <p:nvPr/>
        </p:nvSpPr>
        <p:spPr>
          <a:xfrm rot="10800000">
            <a:off x="4643700" y="25"/>
            <a:ext cx="4500300" cy="1039200"/>
          </a:xfrm>
          <a:prstGeom prst="round1Rect">
            <a:avLst>
              <a:gd fmla="val 39358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48a6602581_0_13"/>
          <p:cNvSpPr txBox="1"/>
          <p:nvPr/>
        </p:nvSpPr>
        <p:spPr>
          <a:xfrm>
            <a:off x="4655306" y="125"/>
            <a:ext cx="4483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About me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g148a6602581_0_1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01</a:t>
            </a:r>
            <a:endParaRPr/>
          </a:p>
        </p:txBody>
      </p:sp>
      <p:pic>
        <p:nvPicPr>
          <p:cNvPr id="106" name="Google Shape;106;g148a6602581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3"/>
            <a:ext cx="4655299" cy="4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48a6602581_0_13"/>
          <p:cNvSpPr/>
          <p:nvPr/>
        </p:nvSpPr>
        <p:spPr>
          <a:xfrm>
            <a:off x="3762819" y="3373452"/>
            <a:ext cx="128700" cy="1320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48a6602581_0_13"/>
          <p:cNvSpPr/>
          <p:nvPr/>
        </p:nvSpPr>
        <p:spPr>
          <a:xfrm>
            <a:off x="3478328" y="378733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148a6602581_0_13"/>
          <p:cNvSpPr txBox="1"/>
          <p:nvPr/>
        </p:nvSpPr>
        <p:spPr>
          <a:xfrm>
            <a:off x="4735700" y="1424575"/>
            <a:ext cx="4275300" cy="3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BSc in Oceanography - University of São Paulo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Advisors: Ilson Silveira, Amit Tandon, Glenn Flierl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g148a6602581_0_13"/>
          <p:cNvPicPr preferRelativeResize="0"/>
          <p:nvPr/>
        </p:nvPicPr>
        <p:blipFill rotWithShape="1">
          <a:blip r:embed="rId4">
            <a:alphaModFix/>
          </a:blip>
          <a:srcRect b="7024" l="25080" r="8899" t="7520"/>
          <a:stretch/>
        </p:blipFill>
        <p:spPr>
          <a:xfrm>
            <a:off x="7735926" y="125"/>
            <a:ext cx="1402826" cy="13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4826c34aba_0_276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17</a:t>
            </a:r>
            <a:endParaRPr/>
          </a:p>
        </p:txBody>
      </p:sp>
      <p:sp>
        <p:nvSpPr>
          <p:cNvPr id="460" name="Google Shape;460;g14826c34aba_0_276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1" name="Google Shape;461;g14826c34aba_0_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712" y="432300"/>
            <a:ext cx="6174577" cy="446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4833161b72_1_26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18</a:t>
            </a:r>
            <a:endParaRPr/>
          </a:p>
        </p:txBody>
      </p:sp>
      <p:sp>
        <p:nvSpPr>
          <p:cNvPr id="467" name="Google Shape;467;g14833161b72_1_26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14833161b72_1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075" y="584700"/>
            <a:ext cx="5559398" cy="198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14833161b72_1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84700"/>
            <a:ext cx="3188616" cy="4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4833161b72_1_26"/>
          <p:cNvSpPr txBox="1"/>
          <p:nvPr/>
        </p:nvSpPr>
        <p:spPr>
          <a:xfrm>
            <a:off x="3553975" y="2669325"/>
            <a:ext cx="5374500" cy="23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Mixed layer presents a pattern related to satellite images, due to eddy stirring.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Deep Chlorophyll Maximum presents the expected signature for a cyclonic mesoscale structure - eddy pumping.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North/South asymmetry with much higher concentrations on the northern sector.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g14833161b72_1_26"/>
          <p:cNvSpPr txBox="1"/>
          <p:nvPr/>
        </p:nvSpPr>
        <p:spPr>
          <a:xfrm>
            <a:off x="4852675" y="1755875"/>
            <a:ext cx="12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within ML</a:t>
            </a:r>
            <a:endParaRPr b="1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g14833161b72_1_26"/>
          <p:cNvSpPr txBox="1"/>
          <p:nvPr/>
        </p:nvSpPr>
        <p:spPr>
          <a:xfrm>
            <a:off x="7426025" y="1755875"/>
            <a:ext cx="12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below</a:t>
            </a:r>
            <a:r>
              <a:rPr b="1" lang="pt-BR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 ML</a:t>
            </a:r>
            <a:endParaRPr b="1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4826c34aba_0_291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19</a:t>
            </a:r>
            <a:endParaRPr/>
          </a:p>
        </p:txBody>
      </p:sp>
      <p:sp>
        <p:nvSpPr>
          <p:cNvPr id="478" name="Google Shape;478;g14826c34aba_0_291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Upper ocean features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9" name="Google Shape;479;g14826c34aba_0_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413" y="653475"/>
            <a:ext cx="5086776" cy="39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14826c34aba_0_291"/>
          <p:cNvSpPr txBox="1"/>
          <p:nvPr/>
        </p:nvSpPr>
        <p:spPr>
          <a:xfrm>
            <a:off x="361625" y="681900"/>
            <a:ext cx="32370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System is expected to be dominated by cyanobacteria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Shelf waters by picoeukariotes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Larger cells are favored -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pt-BR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Eddy pumping evidence</a:t>
            </a: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4826c34aba_0_28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20</a:t>
            </a:r>
            <a:endParaRPr/>
          </a:p>
        </p:txBody>
      </p:sp>
      <p:sp>
        <p:nvSpPr>
          <p:cNvPr id="486" name="Google Shape;486;g14826c34aba_0_283"/>
          <p:cNvSpPr txBox="1"/>
          <p:nvPr/>
        </p:nvSpPr>
        <p:spPr>
          <a:xfrm>
            <a:off x="0" y="0"/>
            <a:ext cx="9144000" cy="432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    </a:t>
            </a: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Ecological response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7" name="Google Shape;487;g14826c34aba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899" y="620675"/>
            <a:ext cx="7120200" cy="24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14826c34aba_0_283"/>
          <p:cNvSpPr txBox="1"/>
          <p:nvPr/>
        </p:nvSpPr>
        <p:spPr>
          <a:xfrm>
            <a:off x="554850" y="3277475"/>
            <a:ext cx="8157600" cy="16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Cross-isopycnal patch of lower salinity associated with the filament.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filament induces cross-isopycnal chlorophyll ejections upward from the DCM, Does it hit a “wall”?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dad21acad3_0_0"/>
          <p:cNvSpPr txBox="1"/>
          <p:nvPr/>
        </p:nvSpPr>
        <p:spPr>
          <a:xfrm>
            <a:off x="4286" y="137"/>
            <a:ext cx="9134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Highlights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gdad21acad3_0_0"/>
          <p:cNvSpPr txBox="1"/>
          <p:nvPr/>
        </p:nvSpPr>
        <p:spPr>
          <a:xfrm>
            <a:off x="274875" y="1249975"/>
            <a:ext cx="85932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Most </a:t>
            </a:r>
            <a:r>
              <a:rPr b="1" lang="pt-BR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phytoplanktonic response</a:t>
            </a: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to the mesoscale meander in summer occurs </a:t>
            </a:r>
            <a:r>
              <a:rPr b="1" lang="pt-BR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beneath the mixed layer</a:t>
            </a: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which is not visible from satellite imagery.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meander enhances primary production</a:t>
            </a: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below the mixed layer and transports shelf waters via mesoscale stirring at surface.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Phytoplankton responds to eddy pumping </a:t>
            </a: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within the meander but to a different dynamic regime along the rim due to submesoscale filaments.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gdad21acad3_0_0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21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48a6602581_0_113"/>
          <p:cNvSpPr txBox="1"/>
          <p:nvPr/>
        </p:nvSpPr>
        <p:spPr>
          <a:xfrm>
            <a:off x="4286" y="137"/>
            <a:ext cx="9134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More questions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g148a6602581_0_113"/>
          <p:cNvSpPr txBox="1"/>
          <p:nvPr/>
        </p:nvSpPr>
        <p:spPr>
          <a:xfrm>
            <a:off x="274875" y="1249975"/>
            <a:ext cx="85932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representative is the surveyed meander of the quasi-stationary meander?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does the ecosystem respond downstream to the filament?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does the vertical distribution of phytoplankton changes from season to season? 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</a:pPr>
            <a:r>
              <a:rPr b="1" lang="pt-BR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Does eddy-pumping play a smaller role in the winter season?</a:t>
            </a:r>
            <a:endParaRPr b="1" sz="1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g148a6602581_0_11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22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49542bea94_0_43"/>
          <p:cNvSpPr txBox="1"/>
          <p:nvPr/>
        </p:nvSpPr>
        <p:spPr>
          <a:xfrm>
            <a:off x="4286" y="137"/>
            <a:ext cx="9134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More questions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g149542bea94_0_43"/>
          <p:cNvSpPr txBox="1"/>
          <p:nvPr/>
        </p:nvSpPr>
        <p:spPr>
          <a:xfrm>
            <a:off x="274875" y="1249975"/>
            <a:ext cx="85932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Open Sans"/>
                <a:ea typeface="Open Sans"/>
                <a:cs typeface="Open Sans"/>
                <a:sym typeface="Open Sans"/>
              </a:rPr>
              <a:t>Summer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g149542bea94_0_43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22</a:t>
            </a:r>
            <a:endParaRPr/>
          </a:p>
        </p:txBody>
      </p:sp>
      <p:pic>
        <p:nvPicPr>
          <p:cNvPr id="510" name="Google Shape;510;g149542bea94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155" y="1456225"/>
            <a:ext cx="4592317" cy="28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149542bea94_0_43"/>
          <p:cNvPicPr preferRelativeResize="0"/>
          <p:nvPr/>
        </p:nvPicPr>
        <p:blipFill rotWithShape="1">
          <a:blip r:embed="rId4">
            <a:alphaModFix/>
          </a:blip>
          <a:srcRect b="0" l="48427" r="0" t="0"/>
          <a:stretch/>
        </p:blipFill>
        <p:spPr>
          <a:xfrm>
            <a:off x="274877" y="1252688"/>
            <a:ext cx="4558648" cy="308165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149542bea94_0_43"/>
          <p:cNvSpPr txBox="1"/>
          <p:nvPr/>
        </p:nvSpPr>
        <p:spPr>
          <a:xfrm>
            <a:off x="1701200" y="4368513"/>
            <a:ext cx="103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Open Sans"/>
                <a:ea typeface="Open Sans"/>
                <a:cs typeface="Open Sans"/>
                <a:sym typeface="Open Sans"/>
              </a:rPr>
              <a:t>Summer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g149542bea94_0_43"/>
          <p:cNvSpPr txBox="1"/>
          <p:nvPr/>
        </p:nvSpPr>
        <p:spPr>
          <a:xfrm>
            <a:off x="5992100" y="4368513"/>
            <a:ext cx="103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Open Sans"/>
                <a:ea typeface="Open Sans"/>
                <a:cs typeface="Open Sans"/>
                <a:sym typeface="Open Sans"/>
              </a:rPr>
              <a:t>Winter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"/>
          <p:cNvSpPr txBox="1"/>
          <p:nvPr/>
        </p:nvSpPr>
        <p:spPr>
          <a:xfrm>
            <a:off x="288200" y="4281550"/>
            <a:ext cx="53334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500">
                <a:solidFill>
                  <a:srgbClr val="EF6C00"/>
                </a:solidFill>
                <a:latin typeface="Open Sans"/>
                <a:ea typeface="Open Sans"/>
                <a:cs typeface="Open Sans"/>
                <a:sym typeface="Open Sans"/>
              </a:rPr>
              <a:t>Peter Franks, Kelley McBride, Shailja Gangrade, Christian Buckingham, Alice Pietri, Iury Simoes-Sousa</a:t>
            </a:r>
            <a:endParaRPr b="1" i="0" sz="1500" u="none" cap="none" strike="noStrike">
              <a:solidFill>
                <a:srgbClr val="EF6C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9" name="Google Shape;5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175" y="2157750"/>
            <a:ext cx="2409950" cy="1904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2"/>
          <p:cNvGrpSpPr/>
          <p:nvPr/>
        </p:nvGrpSpPr>
        <p:grpSpPr>
          <a:xfrm>
            <a:off x="3331474" y="2945300"/>
            <a:ext cx="3210624" cy="1260056"/>
            <a:chOff x="307899" y="3775149"/>
            <a:chExt cx="3210624" cy="1260056"/>
          </a:xfrm>
        </p:grpSpPr>
        <p:pic>
          <p:nvPicPr>
            <p:cNvPr id="521" name="Google Shape;521;p2"/>
            <p:cNvPicPr preferRelativeResize="0"/>
            <p:nvPr/>
          </p:nvPicPr>
          <p:blipFill rotWithShape="1">
            <a:blip r:embed="rId4">
              <a:alphaModFix/>
            </a:blip>
            <a:srcRect b="-10259" l="0" r="65218" t="10260"/>
            <a:stretch/>
          </p:blipFill>
          <p:spPr>
            <a:xfrm>
              <a:off x="307899" y="3775149"/>
              <a:ext cx="3210624" cy="90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"/>
            <p:cNvSpPr txBox="1"/>
            <p:nvPr/>
          </p:nvSpPr>
          <p:spPr>
            <a:xfrm>
              <a:off x="730312" y="4603505"/>
              <a:ext cx="2365800" cy="4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EF6C00"/>
                  </a:solidFill>
                  <a:latin typeface="Open Sans"/>
                  <a:ea typeface="Open Sans"/>
                  <a:cs typeface="Open Sans"/>
                  <a:sym typeface="Open Sans"/>
                </a:rPr>
                <a:t>R/V Alpha Crucis’ crew</a:t>
              </a:r>
              <a:endParaRPr b="1" i="0" sz="1400" u="none" cap="none" strike="noStrike">
                <a:solidFill>
                  <a:srgbClr val="EF6C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23" name="Google Shape;523;p2"/>
          <p:cNvGrpSpPr/>
          <p:nvPr/>
        </p:nvGrpSpPr>
        <p:grpSpPr>
          <a:xfrm>
            <a:off x="2836529" y="1024660"/>
            <a:ext cx="3470957" cy="1260059"/>
            <a:chOff x="107975" y="1137857"/>
            <a:chExt cx="3071100" cy="1077618"/>
          </a:xfrm>
        </p:grpSpPr>
        <p:pic>
          <p:nvPicPr>
            <p:cNvPr id="524" name="Google Shape;524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4300" y="1137857"/>
              <a:ext cx="2718450" cy="7230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2"/>
            <p:cNvSpPr txBox="1"/>
            <p:nvPr/>
          </p:nvSpPr>
          <p:spPr>
            <a:xfrm>
              <a:off x="107975" y="1765175"/>
              <a:ext cx="30711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EF6C00"/>
                  </a:solidFill>
                  <a:latin typeface="Open Sans"/>
                  <a:ea typeface="Open Sans"/>
                  <a:cs typeface="Open Sans"/>
                  <a:sym typeface="Open Sans"/>
                </a:rPr>
                <a:t>São Paulo Research Foundation</a:t>
              </a:r>
              <a:endParaRPr b="1" i="0" sz="1400" u="none" cap="none" strike="noStrike">
                <a:solidFill>
                  <a:srgbClr val="EF6C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6" name="Google Shape;526;p2"/>
          <p:cNvSpPr txBox="1"/>
          <p:nvPr/>
        </p:nvSpPr>
        <p:spPr>
          <a:xfrm>
            <a:off x="4811" y="12"/>
            <a:ext cx="9134400" cy="106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     Acknowledgments</a:t>
            </a:r>
            <a:endParaRPr b="0" i="0" sz="37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2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>
                <a:solidFill>
                  <a:srgbClr val="695D46"/>
                </a:solidFill>
              </a:rPr>
              <a:t>23</a:t>
            </a:r>
            <a:endParaRPr b="0" i="0" sz="1300" u="none" cap="none" strike="noStrike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8" name="Google Shape;52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15575" y="2281151"/>
            <a:ext cx="6076024" cy="60826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"/>
          <p:cNvSpPr/>
          <p:nvPr/>
        </p:nvSpPr>
        <p:spPr>
          <a:xfrm>
            <a:off x="6754330" y="3535126"/>
            <a:ext cx="2310000" cy="842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"/>
          <p:cNvSpPr txBox="1"/>
          <p:nvPr/>
        </p:nvSpPr>
        <p:spPr>
          <a:xfrm>
            <a:off x="6879280" y="3576376"/>
            <a:ext cx="20601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800" u="none" cap="none" strike="noStrike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Filipe Pereira</a:t>
            </a:r>
            <a:endParaRPr b="1" i="0" sz="1800" u="none" cap="none" strike="noStrike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800" u="none" cap="none" strike="noStrike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pereiraf@usp.br</a:t>
            </a:r>
            <a:endParaRPr b="1" i="0" sz="1800" u="none" cap="none" strike="noStrike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tinuously stratified model. Experiment with 1-km resolution. Gradient Rossby number and horizontal velocity field in Panel A; surface temperature in Panel B. The temperature range is chosen to show better the structures of interest." id="535" name="Google Shape;535;g149542bea94_0_27" title="1-km MITgcm experi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36" y="81800"/>
            <a:ext cx="6748890" cy="50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9542bea94_0_34"/>
          <p:cNvSpPr txBox="1"/>
          <p:nvPr/>
        </p:nvSpPr>
        <p:spPr>
          <a:xfrm>
            <a:off x="701950" y="174300"/>
            <a:ext cx="80583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     N uptake                               Grazing                             Z death                              P death</a:t>
            </a:r>
            <a:endParaRPr b="1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1" name="Google Shape;541;g149542bea94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750" y="2706075"/>
            <a:ext cx="8392776" cy="22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149542bea94_0_34"/>
          <p:cNvSpPr txBox="1"/>
          <p:nvPr/>
        </p:nvSpPr>
        <p:spPr>
          <a:xfrm rot="-5400000">
            <a:off x="-444225" y="3651713"/>
            <a:ext cx="17700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1-km experiment</a:t>
            </a:r>
            <a:endParaRPr b="1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3" name="Google Shape;543;g149542bea94_0_34"/>
          <p:cNvSpPr txBox="1"/>
          <p:nvPr/>
        </p:nvSpPr>
        <p:spPr>
          <a:xfrm rot="-5400000">
            <a:off x="-485325" y="1465500"/>
            <a:ext cx="18522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10-km experiment</a:t>
            </a:r>
            <a:endParaRPr b="1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4" name="Google Shape;544;g149542bea94_0_34"/>
          <p:cNvPicPr preferRelativeResize="0"/>
          <p:nvPr/>
        </p:nvPicPr>
        <p:blipFill rotWithShape="1">
          <a:blip r:embed="rId4">
            <a:alphaModFix/>
          </a:blip>
          <a:srcRect b="11801" l="0" r="0" t="0"/>
          <a:stretch/>
        </p:blipFill>
        <p:spPr>
          <a:xfrm>
            <a:off x="625750" y="625125"/>
            <a:ext cx="8392776" cy="20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8a6602581_0_22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01</a:t>
            </a:r>
            <a:endParaRPr/>
          </a:p>
        </p:txBody>
      </p:sp>
      <p:sp>
        <p:nvSpPr>
          <p:cNvPr id="116" name="Google Shape;116;g148a6602581_0_22"/>
          <p:cNvSpPr txBox="1"/>
          <p:nvPr/>
        </p:nvSpPr>
        <p:spPr>
          <a:xfrm>
            <a:off x="4735700" y="1424575"/>
            <a:ext cx="4275300" cy="3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BSc in Oceanography - University of São Paulo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PhD Candidate - Dual Degree USP/UMassD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Advisors: Ilson Silveira, Amit Tandon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7" name="Google Shape;117;g148a6602581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3"/>
            <a:ext cx="4655299" cy="4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48a6602581_0_22"/>
          <p:cNvSpPr/>
          <p:nvPr/>
        </p:nvSpPr>
        <p:spPr>
          <a:xfrm>
            <a:off x="3762819" y="3373452"/>
            <a:ext cx="128700" cy="1320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148a6602581_0_22"/>
          <p:cNvSpPr/>
          <p:nvPr/>
        </p:nvSpPr>
        <p:spPr>
          <a:xfrm>
            <a:off x="3478328" y="378733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148a6602581_0_22"/>
          <p:cNvSpPr/>
          <p:nvPr/>
        </p:nvSpPr>
        <p:spPr>
          <a:xfrm>
            <a:off x="2555889" y="136196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48a6602581_0_22"/>
          <p:cNvSpPr/>
          <p:nvPr/>
        </p:nvSpPr>
        <p:spPr>
          <a:xfrm rot="10800000">
            <a:off x="4643700" y="25"/>
            <a:ext cx="4500300" cy="1039200"/>
          </a:xfrm>
          <a:prstGeom prst="round1Rect">
            <a:avLst>
              <a:gd fmla="val 39358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148a6602581_0_22"/>
          <p:cNvSpPr txBox="1"/>
          <p:nvPr/>
        </p:nvSpPr>
        <p:spPr>
          <a:xfrm>
            <a:off x="4655306" y="125"/>
            <a:ext cx="4483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About me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3" name="Google Shape;123;g148a6602581_0_22"/>
          <p:cNvPicPr preferRelativeResize="0"/>
          <p:nvPr/>
        </p:nvPicPr>
        <p:blipFill rotWithShape="1">
          <a:blip r:embed="rId4">
            <a:alphaModFix/>
          </a:blip>
          <a:srcRect b="7024" l="25080" r="8899" t="7520"/>
          <a:stretch/>
        </p:blipFill>
        <p:spPr>
          <a:xfrm>
            <a:off x="7735926" y="125"/>
            <a:ext cx="1402826" cy="13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8a6602581_0_34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01</a:t>
            </a:r>
            <a:endParaRPr/>
          </a:p>
        </p:txBody>
      </p:sp>
      <p:pic>
        <p:nvPicPr>
          <p:cNvPr id="129" name="Google Shape;129;g148a6602581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3"/>
            <a:ext cx="4655299" cy="4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48a6602581_0_34"/>
          <p:cNvSpPr/>
          <p:nvPr/>
        </p:nvSpPr>
        <p:spPr>
          <a:xfrm>
            <a:off x="3762819" y="3373452"/>
            <a:ext cx="128700" cy="1320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48a6602581_0_34"/>
          <p:cNvSpPr/>
          <p:nvPr/>
        </p:nvSpPr>
        <p:spPr>
          <a:xfrm>
            <a:off x="3478328" y="378733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48a6602581_0_34"/>
          <p:cNvSpPr/>
          <p:nvPr/>
        </p:nvSpPr>
        <p:spPr>
          <a:xfrm>
            <a:off x="2555889" y="136196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48a6602581_0_34"/>
          <p:cNvSpPr txBox="1"/>
          <p:nvPr/>
        </p:nvSpPr>
        <p:spPr>
          <a:xfrm>
            <a:off x="4735700" y="1424575"/>
            <a:ext cx="4403100" cy="3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BSc in Oceanography - University of São Paulo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PhD Candidate - Dual Degree USP/UMassD 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Physical oceanographer with an ecologist’s heart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Observationalist and modeler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g148a6602581_0_34"/>
          <p:cNvSpPr/>
          <p:nvPr/>
        </p:nvSpPr>
        <p:spPr>
          <a:xfrm rot="10800000">
            <a:off x="4643700" y="25"/>
            <a:ext cx="4500300" cy="1039200"/>
          </a:xfrm>
          <a:prstGeom prst="round1Rect">
            <a:avLst>
              <a:gd fmla="val 39358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148a6602581_0_34"/>
          <p:cNvSpPr txBox="1"/>
          <p:nvPr/>
        </p:nvSpPr>
        <p:spPr>
          <a:xfrm>
            <a:off x="4655306" y="125"/>
            <a:ext cx="4483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About me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6" name="Google Shape;136;g148a6602581_0_34"/>
          <p:cNvPicPr preferRelativeResize="0"/>
          <p:nvPr/>
        </p:nvPicPr>
        <p:blipFill rotWithShape="1">
          <a:blip r:embed="rId4">
            <a:alphaModFix/>
          </a:blip>
          <a:srcRect b="7024" l="25080" r="8899" t="7520"/>
          <a:stretch/>
        </p:blipFill>
        <p:spPr>
          <a:xfrm>
            <a:off x="7735926" y="125"/>
            <a:ext cx="1402826" cy="13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8a6602581_0_67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01</a:t>
            </a:r>
            <a:endParaRPr/>
          </a:p>
        </p:txBody>
      </p:sp>
      <p:pic>
        <p:nvPicPr>
          <p:cNvPr id="142" name="Google Shape;142;g148a6602581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3"/>
            <a:ext cx="4655299" cy="4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148a6602581_0_67"/>
          <p:cNvSpPr/>
          <p:nvPr/>
        </p:nvSpPr>
        <p:spPr>
          <a:xfrm>
            <a:off x="3762819" y="3373452"/>
            <a:ext cx="128700" cy="1320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48a6602581_0_67"/>
          <p:cNvSpPr/>
          <p:nvPr/>
        </p:nvSpPr>
        <p:spPr>
          <a:xfrm>
            <a:off x="3478328" y="378733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48a6602581_0_67"/>
          <p:cNvSpPr/>
          <p:nvPr/>
        </p:nvSpPr>
        <p:spPr>
          <a:xfrm>
            <a:off x="2555889" y="1361969"/>
            <a:ext cx="128700" cy="132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48a6602581_0_67"/>
          <p:cNvSpPr txBox="1"/>
          <p:nvPr/>
        </p:nvSpPr>
        <p:spPr>
          <a:xfrm>
            <a:off x="4735700" y="1424575"/>
            <a:ext cx="4275300" cy="3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BSc in Oceanography - University of São Paulo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PhD Candidate - Dual Degree USP/UMassD 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Physical oceanographer with an ecologist’s heart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Observationalist and modeler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Interests: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Mesoscale and submesoscale dynamics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Physical-biological interactions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Open Sans"/>
              <a:buChar char="●"/>
            </a:pPr>
            <a:r>
              <a:rPr b="1"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Plankton ecology and biogeography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g148a6602581_0_67"/>
          <p:cNvSpPr/>
          <p:nvPr/>
        </p:nvSpPr>
        <p:spPr>
          <a:xfrm rot="10800000">
            <a:off x="4643700" y="25"/>
            <a:ext cx="4500300" cy="1039200"/>
          </a:xfrm>
          <a:prstGeom prst="round1Rect">
            <a:avLst>
              <a:gd fmla="val 39358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148a6602581_0_67"/>
          <p:cNvSpPr txBox="1"/>
          <p:nvPr/>
        </p:nvSpPr>
        <p:spPr>
          <a:xfrm>
            <a:off x="4655306" y="125"/>
            <a:ext cx="4483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</a:t>
            </a:r>
            <a:r>
              <a:rPr b="1" lang="pt-BR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About me</a:t>
            </a:r>
            <a:endParaRPr b="0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" name="Google Shape;149;g148a6602581_0_67"/>
          <p:cNvPicPr preferRelativeResize="0"/>
          <p:nvPr/>
        </p:nvPicPr>
        <p:blipFill rotWithShape="1">
          <a:blip r:embed="rId4">
            <a:alphaModFix/>
          </a:blip>
          <a:srcRect b="7024" l="25080" r="8899" t="7520"/>
          <a:stretch/>
        </p:blipFill>
        <p:spPr>
          <a:xfrm>
            <a:off x="7735926" y="125"/>
            <a:ext cx="1402826" cy="13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>
            <p:ph type="title"/>
          </p:nvPr>
        </p:nvSpPr>
        <p:spPr>
          <a:xfrm>
            <a:off x="2188049" y="2162100"/>
            <a:ext cx="47679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8532600" y="4723800"/>
            <a:ext cx="6114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1577100" y="2142300"/>
            <a:ext cx="5989800" cy="89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00" y="958473"/>
            <a:ext cx="4149122" cy="413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 txBox="1"/>
          <p:nvPr/>
        </p:nvSpPr>
        <p:spPr>
          <a:xfrm>
            <a:off x="4253600" y="4219443"/>
            <a:ext cx="1355200" cy="3144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Luko et al. (2021) </a:t>
            </a:r>
            <a:endParaRPr b="1" baseline="-25000" i="0" sz="1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304775" y="1203650"/>
            <a:ext cx="39768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Brazil Current (BC): </a:t>
            </a:r>
            <a:endParaRPr b="1" i="0" sz="1400" u="none" cap="none" strike="noStrike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surface level (0-500 m).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Warmer and saltier waters poleward. 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b="1" i="0" lang="pt-BR" sz="1400" u="none" cap="none" strike="noStrike">
                <a:solidFill>
                  <a:srgbClr val="323232"/>
                </a:solidFill>
                <a:latin typeface="Open Sans"/>
                <a:ea typeface="Open Sans"/>
                <a:cs typeface="Open Sans"/>
                <a:sym typeface="Open Sans"/>
              </a:rPr>
              <a:t>Intermediate Western Boundary Current (IWBC):</a:t>
            </a:r>
            <a:endParaRPr b="1" i="0" sz="1400" u="none" cap="none" strike="noStrike">
              <a:solidFill>
                <a:srgbClr val="323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intermediate level (500-1500 m).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Colder and fresher waters equatorward. 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4286" y="431457"/>
            <a:ext cx="9134473" cy="5030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      The western boundary currents off SE Brazil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0" y="0"/>
            <a:ext cx="9144000" cy="432323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    Introduction</a:t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4"/>
          <p:cNvSpPr txBox="1"/>
          <p:nvPr>
            <p:ph idx="12" type="sldNum"/>
          </p:nvPr>
        </p:nvSpPr>
        <p:spPr>
          <a:xfrm>
            <a:off x="8448750" y="4749900"/>
            <a:ext cx="69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/>
              <a:t>02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Filipe Pereira</dc:creator>
</cp:coreProperties>
</file>