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1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5143500" type="screen16x9"/>
  <p:notesSz cx="6858000" cy="9144000"/>
  <p:embeddedFontLst>
    <p:embeddedFont>
      <p:font typeface="EB Garamond" pitchFamily="2" charset="0"/>
      <p:regular r:id="rId53"/>
      <p:bold r:id="rId54"/>
      <p:italic r:id="rId55"/>
      <p:boldItalic r:id="rId56"/>
    </p:embeddedFont>
    <p:embeddedFont>
      <p:font typeface="Lora" pitchFamily="2" charset="77"/>
      <p:regular r:id="rId57"/>
      <p:bold r:id="rId58"/>
      <p:italic r:id="rId59"/>
      <p:boldItalic r:id="rId60"/>
    </p:embeddedFont>
    <p:embeddedFont>
      <p:font typeface="Quattrocento Sans" panose="020B0502050000020003" pitchFamily="34" charset="0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42bd628a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Google Shape;26;g142bd628a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483975a71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483975a71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483975a71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483975a71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83975a71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483975a71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483975a71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483975a71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46cd45987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46cd45987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483975a71a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483975a71a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6ff5b8d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6ff5b8d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83975a71a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83975a71a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483975a71a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483975a71a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483975a71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483975a71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45bc56aec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145bc56aec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48ca6163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48ca6163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483975a71a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483975a71a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483975a71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483975a71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48ca6163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48ca61638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483975a71a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483975a71a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44d9accf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44d9accf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483975a71a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483975a71a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483975a71a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483975a71a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483975a71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483975a71a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483975a71a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483975a71a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45bc56aec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145bc56aec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483975a71a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483975a71a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43ed8faf1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43ed8faf1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483975a71a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483975a71a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483975a71a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483975a71a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483975a71a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483975a71a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46cd45987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46cd45987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483975a71a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483975a71a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483975a71a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483975a71a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46ff5b8d2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46ff5b8d2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483975a71a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483975a71a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5bc56aec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45bc56aec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483975a71a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483975a71a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483975a71a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483975a71a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483975a71a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483975a71a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483975a71a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483975a71a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483975a71a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483975a71a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483975a71a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483975a71a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483975a71a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483975a71a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4670aa3242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4670aa3242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483975a71a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483975a71a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48ca61638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48ca61638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5bc56aec6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5bc56aec6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483975a71a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483975a71a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46ff5b8d2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46ff5b8d2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483975a71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483975a71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483975a71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483975a71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483975a71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483975a71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42250" y="860900"/>
            <a:ext cx="8226900" cy="144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oboto"/>
              <a:buNone/>
              <a:defRPr sz="36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780912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-25300" y="2403112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 idx="2"/>
          </p:nvPr>
        </p:nvSpPr>
        <p:spPr>
          <a:xfrm>
            <a:off x="461525" y="1818000"/>
            <a:ext cx="8226900" cy="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EB Garamond"/>
              <a:buNone/>
              <a:defRPr sz="1800">
                <a:solidFill>
                  <a:schemeClr val="accent6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oboto"/>
              <a:buNone/>
              <a:defRPr sz="36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>
  <p:cSld name="CUSTOM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oboto"/>
              <a:buNone/>
              <a:defRPr sz="16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cxnSp>
        <p:nvCxnSpPr>
          <p:cNvPr id="16" name="Google Shape;16;p3"/>
          <p:cNvCxnSpPr/>
          <p:nvPr/>
        </p:nvCxnSpPr>
        <p:spPr>
          <a:xfrm>
            <a:off x="-6025" y="628512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373425" y="1074800"/>
            <a:ext cx="3249300" cy="30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11000"/>
          </a:blip>
          <a:srcRect b="37150"/>
          <a:stretch/>
        </p:blipFill>
        <p:spPr>
          <a:xfrm>
            <a:off x="6015075" y="2575325"/>
            <a:ext cx="3014200" cy="225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/>
        </p:nvSpPr>
        <p:spPr>
          <a:xfrm>
            <a:off x="6155225" y="140225"/>
            <a:ext cx="2886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Iury Simoes-Sousa - </a:t>
            </a:r>
            <a:r>
              <a:rPr lang="en" sz="1000">
                <a:solidFill>
                  <a:schemeClr val="accent1"/>
                </a:solidFill>
                <a:latin typeface="Courier New"/>
                <a:ea typeface="Courier New"/>
                <a:cs typeface="Courier New"/>
                <a:sym typeface="Courier New"/>
              </a:rPr>
              <a:t>iuryt@pm.me</a:t>
            </a:r>
            <a:endParaRPr sz="1000">
              <a:solidFill>
                <a:schemeClr val="accen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">
  <p:cSld name="CUSTOM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"/>
              <a:buNone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-25300" y="2555512"/>
            <a:ext cx="9162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LanW1HUumw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9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442250" y="860900"/>
            <a:ext cx="82269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Mixed layer eddies supply nutrients to enhance the spring phytoplankton bloom</a:t>
            </a:r>
            <a:endParaRPr sz="2500"/>
          </a:p>
        </p:txBody>
      </p:sp>
      <p:sp>
        <p:nvSpPr>
          <p:cNvPr id="29" name="Google Shape;29;p5"/>
          <p:cNvSpPr txBox="1">
            <a:spLocks noGrp="1"/>
          </p:cNvSpPr>
          <p:nvPr>
            <p:ph type="ctrTitle" idx="2"/>
          </p:nvPr>
        </p:nvSpPr>
        <p:spPr>
          <a:xfrm>
            <a:off x="461525" y="1665600"/>
            <a:ext cx="82269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Iury Simoes-Sousa</a:t>
            </a:r>
            <a:r>
              <a:rPr lang="en" sz="1700"/>
              <a:t>, Amit Tandon, Filipe Pereira, Cauê Z. Lazaneo and Amala Mahadevan</a:t>
            </a:r>
            <a:endParaRPr sz="1700"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550" y="2571750"/>
            <a:ext cx="1112220" cy="116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ctrTitle" idx="2"/>
          </p:nvPr>
        </p:nvSpPr>
        <p:spPr>
          <a:xfrm>
            <a:off x="442250" y="4261200"/>
            <a:ext cx="8226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3"/>
                </a:solidFill>
              </a:rPr>
              <a:t>August 2022</a:t>
            </a:r>
            <a:endParaRPr i="1">
              <a:solidFill>
                <a:schemeClr val="accent3"/>
              </a:solidFill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 idx="2"/>
          </p:nvPr>
        </p:nvSpPr>
        <p:spPr>
          <a:xfrm>
            <a:off x="442250" y="148525"/>
            <a:ext cx="8226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        </a:t>
            </a:r>
            <a:r>
              <a:rPr lang="en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FilaChange 2022</a:t>
            </a:r>
            <a:endParaRPr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 idx="2"/>
          </p:nvPr>
        </p:nvSpPr>
        <p:spPr>
          <a:xfrm>
            <a:off x="318400" y="1935025"/>
            <a:ext cx="8226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                        (UMassD)</a:t>
            </a:r>
            <a:r>
              <a:rPr lang="en" sz="1400"/>
              <a:t>                    (UMassD)       (USP/UMassD)               (USP)                                   (WHOI)</a:t>
            </a:r>
            <a:endParaRPr sz="1400"/>
          </a:p>
        </p:txBody>
      </p:sp>
      <p:pic>
        <p:nvPicPr>
          <p:cNvPr id="34" name="Google Shape;3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270" y="83099"/>
            <a:ext cx="629354" cy="5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390" y="4257950"/>
            <a:ext cx="2638684" cy="4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6">
            <a:alphaModFix/>
          </a:blip>
          <a:srcRect l="26148" t="15462" r="17042"/>
          <a:stretch/>
        </p:blipFill>
        <p:spPr>
          <a:xfrm>
            <a:off x="2529926" y="2571750"/>
            <a:ext cx="1178150" cy="11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9600" y="2562400"/>
            <a:ext cx="1178150" cy="117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18725" y="2562400"/>
            <a:ext cx="1178151" cy="117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 rotWithShape="1">
          <a:blip r:embed="rId9">
            <a:alphaModFix/>
          </a:blip>
          <a:srcRect l="20161" r="5934"/>
          <a:stretch/>
        </p:blipFill>
        <p:spPr>
          <a:xfrm>
            <a:off x="3838496" y="2575948"/>
            <a:ext cx="1178150" cy="1195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the ocean is full of eddies and filaments</a:t>
            </a:r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14" name="Google Shape;1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050" y="1057025"/>
            <a:ext cx="4985175" cy="38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9974" y="1463544"/>
            <a:ext cx="2018752" cy="2690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Mixed-layer eddies</a:t>
            </a:r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22" name="Google Shape;122;p15"/>
          <p:cNvPicPr preferRelativeResize="0"/>
          <p:nvPr/>
        </p:nvPicPr>
        <p:blipFill rotWithShape="1">
          <a:blip r:embed="rId3">
            <a:alphaModFix/>
          </a:blip>
          <a:srcRect t="26427"/>
          <a:stretch/>
        </p:blipFill>
        <p:spPr>
          <a:xfrm>
            <a:off x="4823997" y="1167007"/>
            <a:ext cx="4000100" cy="261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4">
            <a:alphaModFix/>
          </a:blip>
          <a:srcRect t="25617"/>
          <a:stretch/>
        </p:blipFill>
        <p:spPr>
          <a:xfrm>
            <a:off x="472300" y="1102000"/>
            <a:ext cx="4207305" cy="2806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>
            <a:spLocks noGrp="1"/>
          </p:cNvSpPr>
          <p:nvPr>
            <p:ph type="body" idx="1"/>
          </p:nvPr>
        </p:nvSpPr>
        <p:spPr>
          <a:xfrm>
            <a:off x="813900" y="4034150"/>
            <a:ext cx="78906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Mixed-layer eddies drain the potential energy from fronts and enhance stratification!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Mixed-layer eddies and springtime blooms</a:t>
            </a:r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31" name="Google Shape;13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678" y="1694881"/>
            <a:ext cx="3908172" cy="220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150" y="1600050"/>
            <a:ext cx="3548904" cy="23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/>
          <p:nvPr/>
        </p:nvSpPr>
        <p:spPr>
          <a:xfrm>
            <a:off x="3445638" y="4063175"/>
            <a:ext cx="2252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Mahadevan et al.  (2012)</a:t>
            </a:r>
            <a:endParaRPr strike="noStrike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6"/>
          <p:cNvSpPr txBox="1">
            <a:spLocks noGrp="1"/>
          </p:cNvSpPr>
          <p:nvPr>
            <p:ph type="body" idx="1"/>
          </p:nvPr>
        </p:nvSpPr>
        <p:spPr>
          <a:xfrm>
            <a:off x="373425" y="1074800"/>
            <a:ext cx="8248500" cy="5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Mixed-layer instabilities anticipate phytoplankton bloom by 20-30 days!</a:t>
            </a:r>
            <a:endParaRPr sz="1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/>
          <p:nvPr/>
        </p:nvSpPr>
        <p:spPr>
          <a:xfrm>
            <a:off x="6237900" y="2068950"/>
            <a:ext cx="2670600" cy="1014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350" y="936124"/>
            <a:ext cx="5936151" cy="38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Mixed-layer eddies and springtime blooms</a:t>
            </a:r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body" idx="1"/>
          </p:nvPr>
        </p:nvSpPr>
        <p:spPr>
          <a:xfrm>
            <a:off x="6237775" y="2133450"/>
            <a:ext cx="2670600" cy="10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Submesoscale fronts can also influence the diversity and structure of the food web!</a:t>
            </a:r>
            <a:endParaRPr sz="14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225338" y="4101225"/>
            <a:ext cx="22527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Levy et al.  (2018)</a:t>
            </a:r>
            <a:endParaRPr strike="noStrike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Questions</a:t>
            </a:r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body" idx="1"/>
          </p:nvPr>
        </p:nvSpPr>
        <p:spPr>
          <a:xfrm>
            <a:off x="373375" y="1696800"/>
            <a:ext cx="8183400" cy="17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What is the contribution of the vertical nutrient fluxes driven by mixed-layer eddies to the springtime bloom in high latitudes? </a:t>
            </a:r>
            <a:endParaRPr sz="1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Do existing mixed-layer eddies parameterizations (Fox-kemper et al., 2008; Omand et al., 2015) capture this contribution?</a:t>
            </a:r>
            <a:endParaRPr sz="19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Scientific Questions</a:t>
            </a:r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body" idx="1"/>
          </p:nvPr>
        </p:nvSpPr>
        <p:spPr>
          <a:xfrm>
            <a:off x="373375" y="1709438"/>
            <a:ext cx="8183400" cy="17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What is the contribution of the vertical nutrient fluxes driven by mixed-layer eddies to the springtime bloom in high latitudes? </a:t>
            </a:r>
            <a:endParaRPr sz="19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Do existing mixed-layer eddies parameterizations </a:t>
            </a:r>
            <a:r>
              <a:rPr lang="en" sz="19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(Fox-Kemper et al., 2011; Omand et al., 2015)</a:t>
            </a:r>
            <a:r>
              <a:rPr lang="en" sz="1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capture this contribution?</a:t>
            </a:r>
            <a:endParaRPr sz="19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Setup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1"/>
          <p:cNvPicPr preferRelativeResize="0"/>
          <p:nvPr/>
        </p:nvPicPr>
        <p:blipFill rotWithShape="1">
          <a:blip r:embed="rId3">
            <a:alphaModFix/>
          </a:blip>
          <a:srcRect l="39389" t="59118" r="29784"/>
          <a:stretch/>
        </p:blipFill>
        <p:spPr>
          <a:xfrm>
            <a:off x="6702798" y="1252699"/>
            <a:ext cx="1967753" cy="71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Biogeochemical model - Phytoplankton equation</a:t>
            </a:r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3">
            <a:alphaModFix/>
          </a:blip>
          <a:srcRect b="42759"/>
          <a:stretch/>
        </p:blipFill>
        <p:spPr>
          <a:xfrm>
            <a:off x="506525" y="1085025"/>
            <a:ext cx="6383503" cy="9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4821" y="2547450"/>
            <a:ext cx="3211103" cy="14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8057" y="4188000"/>
            <a:ext cx="3264643" cy="41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481050" y="1060775"/>
            <a:ext cx="8288700" cy="10257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/>
          </a:blip>
          <a:srcRect l="39389" t="59118" r="29784"/>
          <a:stretch/>
        </p:blipFill>
        <p:spPr>
          <a:xfrm>
            <a:off x="6702798" y="1252699"/>
            <a:ext cx="1967753" cy="71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Biogeochemical model - Phytoplankton equation</a:t>
            </a:r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 b="42759"/>
          <a:stretch/>
        </p:blipFill>
        <p:spPr>
          <a:xfrm>
            <a:off x="506525" y="1085025"/>
            <a:ext cx="6383503" cy="9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4821" y="2547450"/>
            <a:ext cx="3211103" cy="14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8057" y="4188000"/>
            <a:ext cx="3264643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>
            <a:spLocks noGrp="1"/>
          </p:cNvSpPr>
          <p:nvPr>
            <p:ph type="body" idx="1"/>
          </p:nvPr>
        </p:nvSpPr>
        <p:spPr>
          <a:xfrm>
            <a:off x="373425" y="2065400"/>
            <a:ext cx="83964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5"/>
                </a:solidFill>
              </a:rPr>
              <a:t>(Bagniewski et al., 2011; Gruber et al., 2006; Freilich and Mahadevan, 2019)</a:t>
            </a:r>
            <a:endParaRPr sz="15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3"/>
          <p:cNvPicPr preferRelativeResize="0"/>
          <p:nvPr/>
        </p:nvPicPr>
        <p:blipFill rotWithShape="1">
          <a:blip r:embed="rId3">
            <a:alphaModFix/>
          </a:blip>
          <a:srcRect l="39389" t="59118" r="29784"/>
          <a:stretch/>
        </p:blipFill>
        <p:spPr>
          <a:xfrm>
            <a:off x="6702798" y="1252699"/>
            <a:ext cx="1967753" cy="71129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Biogeochemical model - Phytoplankton equation</a:t>
            </a:r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193" name="Google Shape;193;p23"/>
          <p:cNvPicPr preferRelativeResize="0"/>
          <p:nvPr/>
        </p:nvPicPr>
        <p:blipFill rotWithShape="1">
          <a:blip r:embed="rId3">
            <a:alphaModFix/>
          </a:blip>
          <a:srcRect b="42759"/>
          <a:stretch/>
        </p:blipFill>
        <p:spPr>
          <a:xfrm>
            <a:off x="506525" y="1085025"/>
            <a:ext cx="6383503" cy="9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4821" y="2547450"/>
            <a:ext cx="3211103" cy="144657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8057" y="4188000"/>
            <a:ext cx="3264643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3"/>
          <p:cNvSpPr txBox="1">
            <a:spLocks noGrp="1"/>
          </p:cNvSpPr>
          <p:nvPr>
            <p:ph type="body" idx="1"/>
          </p:nvPr>
        </p:nvSpPr>
        <p:spPr>
          <a:xfrm>
            <a:off x="495400" y="2752300"/>
            <a:ext cx="22539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6"/>
                </a:solidFill>
              </a:rPr>
              <a:t>Light-limiting growth averaged over the mixed layer</a:t>
            </a:r>
            <a:endParaRPr sz="1500">
              <a:solidFill>
                <a:schemeClr val="accent6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5"/>
                </a:solidFill>
              </a:rPr>
              <a:t>(Fasham et al., 1990)</a:t>
            </a:r>
            <a:endParaRPr sz="15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373425" y="1074800"/>
            <a:ext cx="5645700" cy="26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Introduction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Experimental Setup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Initial Conditions and Forcing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Unstable Fronts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Coarse-grained Simulations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Springtime Bloom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Nutrient Fluxes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Summary and Acknowledgments</a:t>
            </a:r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 rotWithShape="1">
          <a:blip r:embed="rId3">
            <a:alphaModFix/>
          </a:blip>
          <a:srcRect l="39389" t="59118" r="29784"/>
          <a:stretch/>
        </p:blipFill>
        <p:spPr>
          <a:xfrm>
            <a:off x="6702798" y="1252699"/>
            <a:ext cx="1967753" cy="71129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Biogeochemical model - Phytoplankton equation</a:t>
            </a:r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 rotWithShape="1">
          <a:blip r:embed="rId3">
            <a:alphaModFix/>
          </a:blip>
          <a:srcRect b="42759"/>
          <a:stretch/>
        </p:blipFill>
        <p:spPr>
          <a:xfrm>
            <a:off x="506525" y="1085025"/>
            <a:ext cx="6383503" cy="9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4821" y="2547450"/>
            <a:ext cx="3211103" cy="14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8057" y="4188000"/>
            <a:ext cx="3264643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4"/>
          <p:cNvSpPr txBox="1">
            <a:spLocks noGrp="1"/>
          </p:cNvSpPr>
          <p:nvPr>
            <p:ph type="body" idx="1"/>
          </p:nvPr>
        </p:nvSpPr>
        <p:spPr>
          <a:xfrm>
            <a:off x="176075" y="3340300"/>
            <a:ext cx="3249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</a:rPr>
              <a:t>Maximum growth rate</a:t>
            </a:r>
            <a:endParaRPr sz="1600">
              <a:solidFill>
                <a:schemeClr val="accent6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</a:rPr>
              <a:t>(varied from 0.5-1.25 day</a:t>
            </a:r>
            <a:r>
              <a:rPr lang="en" sz="1600" baseline="30000">
                <a:solidFill>
                  <a:schemeClr val="accent6"/>
                </a:solidFill>
              </a:rPr>
              <a:t>-1</a:t>
            </a:r>
            <a:r>
              <a:rPr lang="en" sz="1600">
                <a:solidFill>
                  <a:schemeClr val="accent6"/>
                </a:solidFill>
              </a:rPr>
              <a:t>)</a:t>
            </a:r>
            <a:endParaRPr sz="1600">
              <a:solidFill>
                <a:schemeClr val="accent6"/>
              </a:solidFill>
            </a:endParaRPr>
          </a:p>
        </p:txBody>
      </p:sp>
      <p:sp>
        <p:nvSpPr>
          <p:cNvPr id="208" name="Google Shape;208;p24"/>
          <p:cNvSpPr/>
          <p:nvPr/>
        </p:nvSpPr>
        <p:spPr>
          <a:xfrm>
            <a:off x="4095075" y="3515350"/>
            <a:ext cx="246600" cy="32700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5"/>
          <p:cNvPicPr preferRelativeResize="0"/>
          <p:nvPr/>
        </p:nvPicPr>
        <p:blipFill rotWithShape="1">
          <a:blip r:embed="rId3">
            <a:alphaModFix/>
          </a:blip>
          <a:srcRect l="39389" t="59118" r="29784"/>
          <a:stretch/>
        </p:blipFill>
        <p:spPr>
          <a:xfrm>
            <a:off x="6702798" y="1252699"/>
            <a:ext cx="1967753" cy="71129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Biogeochemical model - Phytoplankton equation</a:t>
            </a:r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16" name="Google Shape;216;p25"/>
          <p:cNvPicPr preferRelativeResize="0"/>
          <p:nvPr/>
        </p:nvPicPr>
        <p:blipFill rotWithShape="1">
          <a:blip r:embed="rId3">
            <a:alphaModFix/>
          </a:blip>
          <a:srcRect b="42759"/>
          <a:stretch/>
        </p:blipFill>
        <p:spPr>
          <a:xfrm>
            <a:off x="506525" y="1085025"/>
            <a:ext cx="6383503" cy="99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4821" y="2547450"/>
            <a:ext cx="3211103" cy="14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8057" y="4188000"/>
            <a:ext cx="3264643" cy="4155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9" name="Google Shape;219;p25"/>
          <p:cNvSpPr txBox="1">
            <a:spLocks noGrp="1"/>
          </p:cNvSpPr>
          <p:nvPr>
            <p:ph type="body" idx="1"/>
          </p:nvPr>
        </p:nvSpPr>
        <p:spPr>
          <a:xfrm>
            <a:off x="77400" y="4078800"/>
            <a:ext cx="2787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6"/>
                </a:solidFill>
              </a:rPr>
              <a:t>Light attenuation due to phytoplankton shading</a:t>
            </a:r>
            <a:endParaRPr sz="16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Biogeochemical model - Nutrients equations</a:t>
            </a:r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26" name="Google Shape;2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663" y="3213150"/>
            <a:ext cx="3765075" cy="15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/>
          <p:nvPr/>
        </p:nvSpPr>
        <p:spPr>
          <a:xfrm>
            <a:off x="3386838" y="3279600"/>
            <a:ext cx="6537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>
            <a:off x="5068738" y="3426475"/>
            <a:ext cx="6537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3534838" y="3901325"/>
            <a:ext cx="4836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body" idx="1"/>
          </p:nvPr>
        </p:nvSpPr>
        <p:spPr>
          <a:xfrm>
            <a:off x="373425" y="1074800"/>
            <a:ext cx="32493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death</a:t>
            </a:r>
            <a:endParaRPr sz="15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1"/>
          </p:nvPr>
        </p:nvSpPr>
        <p:spPr>
          <a:xfrm>
            <a:off x="2667287" y="4360875"/>
            <a:ext cx="2092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recycled</a:t>
            </a:r>
            <a:endParaRPr sz="15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production</a:t>
            </a:r>
            <a:endParaRPr sz="15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26"/>
          <p:cNvSpPr txBox="1">
            <a:spLocks noGrp="1"/>
          </p:cNvSpPr>
          <p:nvPr>
            <p:ph type="body" idx="1"/>
          </p:nvPr>
        </p:nvSpPr>
        <p:spPr>
          <a:xfrm>
            <a:off x="4398537" y="3295675"/>
            <a:ext cx="2092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new</a:t>
            </a:r>
            <a:endParaRPr sz="15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production</a:t>
            </a:r>
            <a:endParaRPr sz="15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3" name="Google Shape;2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3700" y="872325"/>
            <a:ext cx="6312123" cy="208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Biogeochemical model - Nutrients equations</a:t>
            </a:r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663" y="3213150"/>
            <a:ext cx="3765075" cy="15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/>
          <p:nvPr/>
        </p:nvSpPr>
        <p:spPr>
          <a:xfrm>
            <a:off x="3386838" y="3279600"/>
            <a:ext cx="6537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>
            <a:off x="5068738" y="3426475"/>
            <a:ext cx="6537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>
            <a:off x="3534838" y="3901325"/>
            <a:ext cx="4836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body" idx="1"/>
          </p:nvPr>
        </p:nvSpPr>
        <p:spPr>
          <a:xfrm>
            <a:off x="373425" y="1074800"/>
            <a:ext cx="32493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death</a:t>
            </a:r>
            <a:endParaRPr sz="15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7"/>
          <p:cNvSpPr txBox="1">
            <a:spLocks noGrp="1"/>
          </p:cNvSpPr>
          <p:nvPr>
            <p:ph type="body" idx="1"/>
          </p:nvPr>
        </p:nvSpPr>
        <p:spPr>
          <a:xfrm>
            <a:off x="2667287" y="4360875"/>
            <a:ext cx="2092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recycled</a:t>
            </a:r>
            <a:endParaRPr sz="15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production</a:t>
            </a:r>
            <a:endParaRPr sz="15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p27"/>
          <p:cNvSpPr txBox="1">
            <a:spLocks noGrp="1"/>
          </p:cNvSpPr>
          <p:nvPr>
            <p:ph type="body" idx="1"/>
          </p:nvPr>
        </p:nvSpPr>
        <p:spPr>
          <a:xfrm>
            <a:off x="4398537" y="3295675"/>
            <a:ext cx="2092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new</a:t>
            </a:r>
            <a:endParaRPr sz="1500" b="1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production</a:t>
            </a:r>
            <a:endParaRPr sz="1500" b="1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Google Shape;24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3700" y="872325"/>
            <a:ext cx="6312123" cy="208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/>
          <p:nvPr/>
        </p:nvSpPr>
        <p:spPr>
          <a:xfrm>
            <a:off x="3947050" y="875750"/>
            <a:ext cx="2405100" cy="99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Conditions and Forcing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conditions based on data</a:t>
            </a:r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260" name="Google Shape;2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754325"/>
            <a:ext cx="5619763" cy="42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/>
          <p:nvPr/>
        </p:nvSpPr>
        <p:spPr>
          <a:xfrm>
            <a:off x="311700" y="767700"/>
            <a:ext cx="1537800" cy="642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60°N</a:t>
            </a:r>
            <a:endParaRPr>
              <a:solidFill>
                <a:schemeClr val="accent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(North Atlantic)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conditions based on data - Background stratification</a:t>
            </a:r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268" name="Google Shape;2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754325"/>
            <a:ext cx="5619763" cy="42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/>
          <p:nvPr/>
        </p:nvSpPr>
        <p:spPr>
          <a:xfrm>
            <a:off x="3386500" y="837525"/>
            <a:ext cx="4193700" cy="4070400"/>
          </a:xfrm>
          <a:prstGeom prst="rect">
            <a:avLst/>
          </a:prstGeom>
          <a:solidFill>
            <a:srgbClr val="FFFFFF">
              <a:alpha val="827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0"/>
          <p:cNvSpPr/>
          <p:nvPr/>
        </p:nvSpPr>
        <p:spPr>
          <a:xfrm>
            <a:off x="1688725" y="2825550"/>
            <a:ext cx="1759500" cy="2259600"/>
          </a:xfrm>
          <a:prstGeom prst="rect">
            <a:avLst/>
          </a:prstGeom>
          <a:solidFill>
            <a:srgbClr val="FFFFFF">
              <a:alpha val="827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4807" y="1502151"/>
            <a:ext cx="4493775" cy="66875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conditions based on data - Fronts and domain</a:t>
            </a:r>
            <a:endParaRPr/>
          </a:p>
        </p:txBody>
      </p:sp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754325"/>
            <a:ext cx="5619763" cy="42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/>
          <p:nvPr/>
        </p:nvSpPr>
        <p:spPr>
          <a:xfrm>
            <a:off x="1721350" y="789400"/>
            <a:ext cx="1677600" cy="4070400"/>
          </a:xfrm>
          <a:prstGeom prst="rect">
            <a:avLst/>
          </a:prstGeom>
          <a:solidFill>
            <a:srgbClr val="FFFFFF">
              <a:alpha val="827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1"/>
          <p:cNvSpPr/>
          <p:nvPr/>
        </p:nvSpPr>
        <p:spPr>
          <a:xfrm>
            <a:off x="3398950" y="2836950"/>
            <a:ext cx="4094700" cy="2175300"/>
          </a:xfrm>
          <a:prstGeom prst="rect">
            <a:avLst/>
          </a:prstGeom>
          <a:solidFill>
            <a:srgbClr val="FFFFFF">
              <a:alpha val="827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" name="Google Shape;28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538" y="3062888"/>
            <a:ext cx="5046474" cy="146082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2" name="Google Shape;282;p31"/>
          <p:cNvSpPr txBox="1">
            <a:spLocks noGrp="1"/>
          </p:cNvSpPr>
          <p:nvPr>
            <p:ph type="body" idx="1"/>
          </p:nvPr>
        </p:nvSpPr>
        <p:spPr>
          <a:xfrm>
            <a:off x="5583000" y="3190750"/>
            <a:ext cx="3249300" cy="13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" sz="1500">
                <a:solidFill>
                  <a:schemeClr val="accent6"/>
                </a:solidFill>
              </a:rPr>
              <a:t>1km resolution</a:t>
            </a:r>
            <a:endParaRPr sz="1500">
              <a:solidFill>
                <a:schemeClr val="accent6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" sz="1500">
                <a:solidFill>
                  <a:schemeClr val="accent6"/>
                </a:solidFill>
              </a:rPr>
              <a:t>50 levels (1000 m)</a:t>
            </a:r>
            <a:endParaRPr sz="1500">
              <a:solidFill>
                <a:schemeClr val="accent6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" sz="1500">
                <a:solidFill>
                  <a:schemeClr val="accent6"/>
                </a:solidFill>
              </a:rPr>
              <a:t>Y: 500 km (bounded+sponges)</a:t>
            </a:r>
            <a:endParaRPr sz="1500">
              <a:solidFill>
                <a:schemeClr val="accent6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" sz="1500">
                <a:solidFill>
                  <a:schemeClr val="accent6"/>
                </a:solidFill>
              </a:rPr>
              <a:t>X: 100 km (periodic)</a:t>
            </a:r>
            <a:endParaRPr sz="1500">
              <a:solidFill>
                <a:schemeClr val="accent6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 sz="1500">
                <a:solidFill>
                  <a:schemeClr val="accent6"/>
                </a:solidFill>
              </a:rPr>
              <a:t>F-plane (60</a:t>
            </a:r>
            <a:r>
              <a:rPr lang="en" sz="1300">
                <a:solidFill>
                  <a:schemeClr val="accent6"/>
                </a:solidFill>
              </a:rPr>
              <a:t>°N</a:t>
            </a:r>
            <a:r>
              <a:rPr lang="en" sz="1500">
                <a:solidFill>
                  <a:schemeClr val="accent6"/>
                </a:solidFill>
              </a:rPr>
              <a:t>)</a:t>
            </a:r>
            <a:endParaRPr sz="15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conditions based on data - Available light</a:t>
            </a:r>
            <a:endParaRPr/>
          </a:p>
        </p:txBody>
      </p:sp>
      <p:sp>
        <p:nvSpPr>
          <p:cNvPr id="288" name="Google Shape;288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289" name="Google Shape;2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754325"/>
            <a:ext cx="5619763" cy="42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2"/>
          <p:cNvSpPr/>
          <p:nvPr/>
        </p:nvSpPr>
        <p:spPr>
          <a:xfrm>
            <a:off x="1721350" y="789400"/>
            <a:ext cx="1677600" cy="2059800"/>
          </a:xfrm>
          <a:prstGeom prst="rect">
            <a:avLst/>
          </a:prstGeom>
          <a:solidFill>
            <a:srgbClr val="FFFFFF">
              <a:alpha val="827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"/>
          <p:cNvSpPr/>
          <p:nvPr/>
        </p:nvSpPr>
        <p:spPr>
          <a:xfrm>
            <a:off x="3398950" y="690750"/>
            <a:ext cx="4094700" cy="4300500"/>
          </a:xfrm>
          <a:prstGeom prst="rect">
            <a:avLst/>
          </a:prstGeom>
          <a:solidFill>
            <a:srgbClr val="FFFFFF">
              <a:alpha val="827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100" y="3549550"/>
            <a:ext cx="3428576" cy="596275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conditions based on data - Initial phytoplankton and nitrate</a:t>
            </a:r>
            <a:endParaRPr/>
          </a:p>
        </p:txBody>
      </p:sp>
      <p:sp>
        <p:nvSpPr>
          <p:cNvPr id="298" name="Google Shape;298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299" name="Google Shape;2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754325"/>
            <a:ext cx="5619763" cy="42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3"/>
          <p:cNvSpPr/>
          <p:nvPr/>
        </p:nvSpPr>
        <p:spPr>
          <a:xfrm>
            <a:off x="1721350" y="789400"/>
            <a:ext cx="1677600" cy="4119900"/>
          </a:xfrm>
          <a:prstGeom prst="rect">
            <a:avLst/>
          </a:prstGeom>
          <a:solidFill>
            <a:srgbClr val="FFFFFF">
              <a:alpha val="827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3"/>
          <p:cNvSpPr/>
          <p:nvPr/>
        </p:nvSpPr>
        <p:spPr>
          <a:xfrm>
            <a:off x="3398950" y="690750"/>
            <a:ext cx="4094700" cy="2109300"/>
          </a:xfrm>
          <a:prstGeom prst="rect">
            <a:avLst/>
          </a:prstGeom>
          <a:solidFill>
            <a:srgbClr val="FFFFFF">
              <a:alpha val="827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675" y="1262662"/>
            <a:ext cx="3657875" cy="1125938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Unstable Fronts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snapshots - Vertical velocity</a:t>
            </a:r>
            <a:endParaRPr/>
          </a:p>
        </p:txBody>
      </p:sp>
      <p:sp>
        <p:nvSpPr>
          <p:cNvPr id="313" name="Google Shape;313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314" name="Google Shape;3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754325"/>
            <a:ext cx="6810767" cy="423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3D snapshots - Rossby number</a:t>
            </a:r>
            <a:endParaRPr/>
          </a:p>
        </p:txBody>
      </p:sp>
      <p:sp>
        <p:nvSpPr>
          <p:cNvPr id="320" name="Google Shape;320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321" name="Google Shape;3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754325"/>
            <a:ext cx="6832215" cy="423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327" name="Google Shape;327;p37" title="Unstable submesoscale front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4975" y="63325"/>
            <a:ext cx="6761900" cy="507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Coarse-grained simulations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/>
          <p:nvPr/>
        </p:nvSpPr>
        <p:spPr>
          <a:xfrm>
            <a:off x="478975" y="1171800"/>
            <a:ext cx="3838200" cy="2841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Coarse-grained simulations</a:t>
            </a:r>
            <a:endParaRPr/>
          </a:p>
        </p:txBody>
      </p:sp>
      <p:sp>
        <p:nvSpPr>
          <p:cNvPr id="339" name="Google Shape;339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340" name="Google Shape;340;p39"/>
          <p:cNvPicPr preferRelativeResize="0"/>
          <p:nvPr/>
        </p:nvPicPr>
        <p:blipFill rotWithShape="1">
          <a:blip r:embed="rId3">
            <a:alphaModFix/>
          </a:blip>
          <a:srcRect t="49114" r="50189"/>
          <a:stretch/>
        </p:blipFill>
        <p:spPr>
          <a:xfrm>
            <a:off x="702325" y="2001300"/>
            <a:ext cx="2903071" cy="1839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9"/>
          <p:cNvSpPr/>
          <p:nvPr/>
        </p:nvSpPr>
        <p:spPr>
          <a:xfrm>
            <a:off x="5156650" y="809875"/>
            <a:ext cx="3576300" cy="183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9"/>
          <p:cNvSpPr/>
          <p:nvPr/>
        </p:nvSpPr>
        <p:spPr>
          <a:xfrm>
            <a:off x="5135925" y="2992225"/>
            <a:ext cx="3576300" cy="1839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9"/>
          <p:cNvSpPr txBox="1">
            <a:spLocks noGrp="1"/>
          </p:cNvSpPr>
          <p:nvPr>
            <p:ph type="body" idx="1"/>
          </p:nvPr>
        </p:nvSpPr>
        <p:spPr>
          <a:xfrm>
            <a:off x="529213" y="1324200"/>
            <a:ext cx="3249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</a:rPr>
              <a:t>Submesoscale simulation (SUB)</a:t>
            </a:r>
            <a:endParaRPr sz="1600" b="1">
              <a:solidFill>
                <a:schemeClr val="accent3"/>
              </a:solidFill>
            </a:endParaRPr>
          </a:p>
        </p:txBody>
      </p:sp>
      <p:sp>
        <p:nvSpPr>
          <p:cNvPr id="344" name="Google Shape;344;p39"/>
          <p:cNvSpPr/>
          <p:nvPr/>
        </p:nvSpPr>
        <p:spPr>
          <a:xfrm>
            <a:off x="2935625" y="1861113"/>
            <a:ext cx="7401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9"/>
          <p:cNvSpPr txBox="1">
            <a:spLocks noGrp="1"/>
          </p:cNvSpPr>
          <p:nvPr>
            <p:ph type="body" idx="1"/>
          </p:nvPr>
        </p:nvSpPr>
        <p:spPr>
          <a:xfrm>
            <a:off x="5224725" y="861400"/>
            <a:ext cx="32925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</a:rPr>
              <a:t>Mixed-layer eddies parameterization (MLE)</a:t>
            </a:r>
            <a:endParaRPr sz="1600" b="1">
              <a:solidFill>
                <a:schemeClr val="accent3"/>
              </a:solidFill>
            </a:endParaRPr>
          </a:p>
        </p:txBody>
      </p:sp>
      <p:sp>
        <p:nvSpPr>
          <p:cNvPr id="346" name="Google Shape;346;p39"/>
          <p:cNvSpPr txBox="1">
            <a:spLocks noGrp="1"/>
          </p:cNvSpPr>
          <p:nvPr>
            <p:ph type="body" idx="1"/>
          </p:nvPr>
        </p:nvSpPr>
        <p:spPr>
          <a:xfrm>
            <a:off x="5160525" y="3090025"/>
            <a:ext cx="34209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</a:rPr>
              <a:t>No vertical flux (NVF)</a:t>
            </a:r>
            <a:endParaRPr sz="1600" b="1">
              <a:solidFill>
                <a:schemeClr val="accent3"/>
              </a:solidFill>
            </a:endParaRPr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1"/>
          </p:nvPr>
        </p:nvSpPr>
        <p:spPr>
          <a:xfrm>
            <a:off x="5135925" y="1601325"/>
            <a:ext cx="3420900" cy="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</a:pPr>
            <a:r>
              <a:rPr lang="en" sz="1300">
                <a:solidFill>
                  <a:schemeClr val="accent3"/>
                </a:solidFill>
              </a:rPr>
              <a:t>Start at t=12 days</a:t>
            </a:r>
            <a:endParaRPr sz="1300">
              <a:solidFill>
                <a:schemeClr val="accent3"/>
              </a:solidFill>
            </a:endParaRPr>
          </a:p>
          <a:p>
            <a:pPr marL="91440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○"/>
            </a:pPr>
            <a:r>
              <a:rPr lang="en" sz="1300">
                <a:solidFill>
                  <a:schemeClr val="accent3"/>
                </a:solidFill>
              </a:rPr>
              <a:t>Coarse-grained SUB fields</a:t>
            </a:r>
            <a:endParaRPr sz="1300">
              <a:solidFill>
                <a:schemeClr val="accent3"/>
              </a:solidFill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</a:pPr>
            <a:r>
              <a:rPr lang="en" sz="1300">
                <a:solidFill>
                  <a:schemeClr val="accent3"/>
                </a:solidFill>
              </a:rPr>
              <a:t>Parameterize restratification</a:t>
            </a:r>
            <a:endParaRPr sz="1300">
              <a:solidFill>
                <a:schemeClr val="accent3"/>
              </a:solidFill>
            </a:endParaRPr>
          </a:p>
          <a:p>
            <a:pPr marL="914400" lvl="1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"/>
              <a:buChar char="○"/>
            </a:pPr>
            <a:r>
              <a:rPr lang="en" sz="1300">
                <a:solidFill>
                  <a:schemeClr val="accent5"/>
                </a:solidFill>
              </a:rPr>
              <a:t>Fox-Kemper et al. (2011)</a:t>
            </a:r>
            <a:endParaRPr sz="1300">
              <a:solidFill>
                <a:schemeClr val="accent3"/>
              </a:solidFill>
            </a:endParaRPr>
          </a:p>
        </p:txBody>
      </p:sp>
      <p:sp>
        <p:nvSpPr>
          <p:cNvPr id="348" name="Google Shape;348;p39"/>
          <p:cNvSpPr txBox="1">
            <a:spLocks noGrp="1"/>
          </p:cNvSpPr>
          <p:nvPr>
            <p:ph type="body" idx="1"/>
          </p:nvPr>
        </p:nvSpPr>
        <p:spPr>
          <a:xfrm>
            <a:off x="5274825" y="3521125"/>
            <a:ext cx="3192300" cy="11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</a:pPr>
            <a:r>
              <a:rPr lang="en" sz="1300">
                <a:solidFill>
                  <a:schemeClr val="accent3"/>
                </a:solidFill>
              </a:rPr>
              <a:t>Prescribe coarse-grained restratification from SUB</a:t>
            </a:r>
            <a:endParaRPr sz="1300">
              <a:solidFill>
                <a:schemeClr val="accent3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accent3"/>
              </a:solidFill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Char char="●"/>
            </a:pPr>
            <a:r>
              <a:rPr lang="en" sz="1300">
                <a:solidFill>
                  <a:schemeClr val="accent3"/>
                </a:solidFill>
              </a:rPr>
              <a:t>Use thermal wind (0 at the bottom) for lateral advection</a:t>
            </a:r>
            <a:endParaRPr sz="1300">
              <a:solidFill>
                <a:schemeClr val="accent3"/>
              </a:solidFill>
            </a:endParaRPr>
          </a:p>
        </p:txBody>
      </p:sp>
      <p:sp>
        <p:nvSpPr>
          <p:cNvPr id="349" name="Google Shape;349;p39"/>
          <p:cNvSpPr txBox="1">
            <a:spLocks noGrp="1"/>
          </p:cNvSpPr>
          <p:nvPr>
            <p:ph type="body" idx="1"/>
          </p:nvPr>
        </p:nvSpPr>
        <p:spPr>
          <a:xfrm>
            <a:off x="7850050" y="2937625"/>
            <a:ext cx="8829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</a:rPr>
              <a:t>10 km</a:t>
            </a:r>
            <a:endParaRPr sz="1600" b="1">
              <a:solidFill>
                <a:schemeClr val="accent3"/>
              </a:solidFill>
            </a:endParaRPr>
          </a:p>
        </p:txBody>
      </p:sp>
      <p:sp>
        <p:nvSpPr>
          <p:cNvPr id="350" name="Google Shape;350;p39"/>
          <p:cNvSpPr txBox="1">
            <a:spLocks noGrp="1"/>
          </p:cNvSpPr>
          <p:nvPr>
            <p:ph type="body" idx="1"/>
          </p:nvPr>
        </p:nvSpPr>
        <p:spPr>
          <a:xfrm>
            <a:off x="7902475" y="764525"/>
            <a:ext cx="8829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</a:rPr>
              <a:t>10 km</a:t>
            </a:r>
            <a:endParaRPr sz="1600" b="1">
              <a:solidFill>
                <a:schemeClr val="accent3"/>
              </a:solidFill>
            </a:endParaRPr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"/>
          </p:nvPr>
        </p:nvSpPr>
        <p:spPr>
          <a:xfrm>
            <a:off x="3434275" y="1171800"/>
            <a:ext cx="8829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</a:rPr>
              <a:t>1 km</a:t>
            </a:r>
            <a:endParaRPr sz="1600" b="1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physics - Rossby Number</a:t>
            </a:r>
            <a:endParaRPr/>
          </a:p>
        </p:txBody>
      </p:sp>
      <p:sp>
        <p:nvSpPr>
          <p:cNvPr id="357" name="Google Shape;357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358" name="Google Shape;3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30525"/>
            <a:ext cx="8839204" cy="3733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physics - Restratification</a:t>
            </a:r>
            <a:endParaRPr/>
          </a:p>
        </p:txBody>
      </p:sp>
      <p:sp>
        <p:nvSpPr>
          <p:cNvPr id="364" name="Google Shape;364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365" name="Google Shape;36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754325"/>
            <a:ext cx="5674895" cy="42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2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Springtime bloom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 vertically integrated new production</a:t>
            </a:r>
            <a:endParaRPr/>
          </a:p>
        </p:txBody>
      </p:sp>
      <p:sp>
        <p:nvSpPr>
          <p:cNvPr id="376" name="Google Shape;376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377" name="Google Shape;37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749" y="1127150"/>
            <a:ext cx="7334600" cy="335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/>
          <p:nvPr/>
        </p:nvSpPr>
        <p:spPr>
          <a:xfrm>
            <a:off x="5508525" y="3163375"/>
            <a:ext cx="3420300" cy="1334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 - Interests and Collaborations</a:t>
            </a:r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59" name="Google Shape;5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63" y="4038550"/>
            <a:ext cx="481300" cy="4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140" y="4082399"/>
            <a:ext cx="699735" cy="39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0051" y="3988150"/>
            <a:ext cx="582100" cy="58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7327" y="4008825"/>
            <a:ext cx="582097" cy="54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34600" y="4060474"/>
            <a:ext cx="437451" cy="4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/>
          <p:nvPr/>
        </p:nvSpPr>
        <p:spPr>
          <a:xfrm>
            <a:off x="226225" y="4548650"/>
            <a:ext cx="76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latin typeface="Lora"/>
                <a:ea typeface="Lora"/>
                <a:cs typeface="Lora"/>
                <a:sym typeface="Lora"/>
              </a:rPr>
              <a:t>@iuryt</a:t>
            </a:r>
            <a:endParaRPr b="1">
              <a:solidFill>
                <a:schemeClr val="accent6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5" name="Google Shape;65;p8"/>
          <p:cNvSpPr txBox="1"/>
          <p:nvPr/>
        </p:nvSpPr>
        <p:spPr>
          <a:xfrm>
            <a:off x="1112400" y="4548650"/>
            <a:ext cx="98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latin typeface="Lora"/>
                <a:ea typeface="Lora"/>
                <a:cs typeface="Lora"/>
                <a:sym typeface="Lora"/>
              </a:rPr>
              <a:t>@iurytss</a:t>
            </a:r>
            <a:endParaRPr b="1">
              <a:solidFill>
                <a:schemeClr val="accent6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6" name="Google Shape;66;p8"/>
          <p:cNvSpPr txBox="1"/>
          <p:nvPr/>
        </p:nvSpPr>
        <p:spPr>
          <a:xfrm>
            <a:off x="226225" y="3505675"/>
            <a:ext cx="12750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i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Follow me</a:t>
            </a:r>
            <a:endParaRPr sz="200" b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" name="Google Shape;67;p8"/>
          <p:cNvSpPr txBox="1"/>
          <p:nvPr/>
        </p:nvSpPr>
        <p:spPr>
          <a:xfrm>
            <a:off x="311700" y="878200"/>
            <a:ext cx="60552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Programming and software dev  - </a:t>
            </a:r>
            <a:r>
              <a:rPr lang="en" sz="12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Python, Julia,</a:t>
            </a:r>
            <a:r>
              <a:rPr lang="en" sz="1200" b="1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Matlab, FORTRAN, SQL, …</a:t>
            </a:r>
            <a:endParaRPr sz="1200" i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Open-source projects - </a:t>
            </a:r>
            <a:r>
              <a:rPr lang="en" sz="12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xarray, geopandas, argopy, Oceananigans.jl</a:t>
            </a:r>
            <a:endParaRPr sz="1200" i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Combining big datasets - </a:t>
            </a:r>
            <a:r>
              <a:rPr lang="en" sz="1200" i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altimetry, moorings, Argo, drifters, hydrography</a:t>
            </a:r>
            <a:endParaRPr sz="1200" i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 i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Sub/mesoscale eddy dynamics - </a:t>
            </a:r>
            <a:r>
              <a:rPr lang="en" sz="12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Cesar Rocha, Ilson Silveira, Glenn Flierl</a:t>
            </a:r>
            <a:endParaRPr sz="1200" i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Air-sea interaction - </a:t>
            </a:r>
            <a:r>
              <a:rPr lang="en" sz="12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Emily Shroyer, Simon deSzoeke, Debasis Sengupta</a:t>
            </a:r>
            <a:endParaRPr sz="1200" i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Biophysical processes - </a:t>
            </a:r>
            <a:r>
              <a:rPr lang="en" sz="12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Amala Mahadevan (check </a:t>
            </a:r>
            <a:r>
              <a:rPr lang="en" sz="1200" i="1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iuryt/Bioceananigans.jl</a:t>
            </a:r>
            <a:r>
              <a:rPr lang="en" sz="12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200" i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●"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Turbulence and near-inertial waves - </a:t>
            </a:r>
            <a:r>
              <a:rPr lang="en" sz="12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Sam Kelly</a:t>
            </a:r>
            <a:endParaRPr sz="1200" i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" name="Google Shape;68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0850" y="903250"/>
            <a:ext cx="1678275" cy="17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 rotWithShape="1">
          <a:blip r:embed="rId9">
            <a:alphaModFix/>
          </a:blip>
          <a:srcRect l="11522" t="12509" r="12321" b="10838"/>
          <a:stretch/>
        </p:blipFill>
        <p:spPr>
          <a:xfrm>
            <a:off x="5775525" y="3441327"/>
            <a:ext cx="865875" cy="8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8"/>
          <p:cNvSpPr txBox="1"/>
          <p:nvPr/>
        </p:nvSpPr>
        <p:spPr>
          <a:xfrm>
            <a:off x="6622900" y="3225275"/>
            <a:ext cx="2305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</a:rPr>
              <a:t>– 2023 –</a:t>
            </a:r>
            <a:endParaRPr sz="1200" b="1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PhD in Computational Science and Engineering</a:t>
            </a:r>
            <a:endParaRPr sz="120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(Prof. Amit Tandon)</a:t>
            </a:r>
            <a:endParaRPr sz="120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UMass Dartmouth</a:t>
            </a:r>
            <a:endParaRPr sz="12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 vertically integrated new production</a:t>
            </a:r>
            <a:endParaRPr/>
          </a:p>
        </p:txBody>
      </p:sp>
      <p:sp>
        <p:nvSpPr>
          <p:cNvPr id="383" name="Google Shape;383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pic>
        <p:nvPicPr>
          <p:cNvPr id="384" name="Google Shape;3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749" y="1127150"/>
            <a:ext cx="7334600" cy="3359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44"/>
          <p:cNvCxnSpPr/>
          <p:nvPr/>
        </p:nvCxnSpPr>
        <p:spPr>
          <a:xfrm>
            <a:off x="2540925" y="1603500"/>
            <a:ext cx="4748700" cy="9498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Mean vertically integrated new production</a:t>
            </a:r>
            <a:endParaRPr/>
          </a:p>
        </p:txBody>
      </p:sp>
      <p:sp>
        <p:nvSpPr>
          <p:cNvPr id="391" name="Google Shape;391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pic>
        <p:nvPicPr>
          <p:cNvPr id="392" name="Google Shape;3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749" y="1127150"/>
            <a:ext cx="7334600" cy="3359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45"/>
          <p:cNvCxnSpPr/>
          <p:nvPr/>
        </p:nvCxnSpPr>
        <p:spPr>
          <a:xfrm>
            <a:off x="2540925" y="1603500"/>
            <a:ext cx="4748700" cy="9498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394" name="Google Shape;394;p45"/>
          <p:cNvSpPr/>
          <p:nvPr/>
        </p:nvSpPr>
        <p:spPr>
          <a:xfrm>
            <a:off x="504700" y="935175"/>
            <a:ext cx="8327700" cy="3740700"/>
          </a:xfrm>
          <a:prstGeom prst="rect">
            <a:avLst/>
          </a:prstGeom>
          <a:solidFill>
            <a:srgbClr val="FFFFFF">
              <a:alpha val="827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" name="Google Shape;39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900" y="2081928"/>
            <a:ext cx="5625924" cy="15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Cross-front and vertical distribution of new production </a:t>
            </a:r>
            <a:endParaRPr/>
          </a:p>
        </p:txBody>
      </p:sp>
      <p:sp>
        <p:nvSpPr>
          <p:cNvPr id="401" name="Google Shape;401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pic>
        <p:nvPicPr>
          <p:cNvPr id="402" name="Google Shape;4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251" y="1036101"/>
            <a:ext cx="7254124" cy="36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Nutrient fluxes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Cross-front and vertical distribution of new production </a:t>
            </a:r>
            <a:endParaRPr/>
          </a:p>
        </p:txBody>
      </p:sp>
      <p:sp>
        <p:nvSpPr>
          <p:cNvPr id="413" name="Google Shape;413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414" name="Google Shape;41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754325"/>
            <a:ext cx="6613499" cy="423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Cross-front and vertical distribution of new production </a:t>
            </a:r>
            <a:endParaRPr/>
          </a:p>
        </p:txBody>
      </p:sp>
      <p:sp>
        <p:nvSpPr>
          <p:cNvPr id="420" name="Google Shape;420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421" name="Google Shape;42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754325"/>
            <a:ext cx="5113093" cy="4236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900" y="3897700"/>
            <a:ext cx="2113300" cy="6918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0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and Acknowledgements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33" name="Google Shape;433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434" name="Google Shape;434;p51"/>
          <p:cNvSpPr txBox="1">
            <a:spLocks noGrp="1"/>
          </p:cNvSpPr>
          <p:nvPr>
            <p:ph type="body" idx="1"/>
          </p:nvPr>
        </p:nvSpPr>
        <p:spPr>
          <a:xfrm>
            <a:off x="297225" y="3144200"/>
            <a:ext cx="5327400" cy="16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To date:</a:t>
            </a:r>
            <a:endParaRPr sz="1100" b="1"/>
          </a:p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Although having </a:t>
            </a:r>
            <a:r>
              <a:rPr lang="en" sz="1100" b="1"/>
              <a:t>similar/same restratification</a:t>
            </a:r>
            <a:r>
              <a:rPr lang="en" sz="1100"/>
              <a:t>, </a:t>
            </a:r>
            <a:r>
              <a:rPr lang="en" sz="1100" b="1"/>
              <a:t>new production is reduced by 12-39%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The main difference is the </a:t>
            </a:r>
            <a:r>
              <a:rPr lang="en" sz="1100" b="1"/>
              <a:t>vertical flux of nutrients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Differences </a:t>
            </a:r>
            <a:r>
              <a:rPr lang="en" sz="1100" b="1"/>
              <a:t>slightly higher</a:t>
            </a:r>
            <a:r>
              <a:rPr lang="en" sz="1100"/>
              <a:t> for an </a:t>
            </a:r>
            <a:r>
              <a:rPr lang="en" sz="1100" b="1"/>
              <a:t>optimum maximum nitrate uptake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MLE</a:t>
            </a:r>
            <a:r>
              <a:rPr lang="en" sz="1100"/>
              <a:t> parameterization </a:t>
            </a:r>
            <a:r>
              <a:rPr lang="en" sz="1100" b="1"/>
              <a:t>doesn’t capture vertical fluxes at the MLD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 b="1"/>
              <a:t>Omand (2015)</a:t>
            </a:r>
            <a:r>
              <a:rPr lang="en" sz="1100"/>
              <a:t> parameterization does a </a:t>
            </a:r>
            <a:r>
              <a:rPr lang="en" sz="1100" b="1"/>
              <a:t>better job with some caveats</a:t>
            </a:r>
            <a:endParaRPr sz="1100" b="1"/>
          </a:p>
        </p:txBody>
      </p:sp>
      <p:sp>
        <p:nvSpPr>
          <p:cNvPr id="435" name="Google Shape;435;p51"/>
          <p:cNvSpPr txBox="1">
            <a:spLocks noGrp="1"/>
          </p:cNvSpPr>
          <p:nvPr>
            <p:ph type="body" idx="1"/>
          </p:nvPr>
        </p:nvSpPr>
        <p:spPr>
          <a:xfrm>
            <a:off x="5723225" y="3192025"/>
            <a:ext cx="3162900" cy="12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To later:</a:t>
            </a:r>
            <a:endParaRPr sz="1100" b="1"/>
          </a:p>
          <a:p>
            <a:pPr marL="457200" lvl="0" indent="-298450" algn="l" rtl="0"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How does this scenario change for year-long simulations and surface heat and momentum fluxes?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More complex biogeochemical model?</a:t>
            </a:r>
            <a:endParaRPr sz="1100"/>
          </a:p>
        </p:txBody>
      </p:sp>
      <p:pic>
        <p:nvPicPr>
          <p:cNvPr id="436" name="Google Shape;43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925" y="912750"/>
            <a:ext cx="4885074" cy="223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51"/>
          <p:cNvCxnSpPr/>
          <p:nvPr/>
        </p:nvCxnSpPr>
        <p:spPr>
          <a:xfrm>
            <a:off x="1429056" y="1230014"/>
            <a:ext cx="3162900" cy="6324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438" name="Google Shape;438;p51"/>
          <p:cNvPicPr preferRelativeResize="0"/>
          <p:nvPr/>
        </p:nvPicPr>
        <p:blipFill rotWithShape="1">
          <a:blip r:embed="rId4">
            <a:alphaModFix/>
          </a:blip>
          <a:srcRect t="65458" r="34404"/>
          <a:stretch/>
        </p:blipFill>
        <p:spPr>
          <a:xfrm>
            <a:off x="5430700" y="1260650"/>
            <a:ext cx="3499500" cy="152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Acknowledgments</a:t>
            </a:r>
            <a:endParaRPr/>
          </a:p>
        </p:txBody>
      </p:sp>
      <p:sp>
        <p:nvSpPr>
          <p:cNvPr id="444" name="Google Shape;444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pic>
        <p:nvPicPr>
          <p:cNvPr id="445" name="Google Shape;4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438" y="937022"/>
            <a:ext cx="835513" cy="835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9325" y="1145300"/>
            <a:ext cx="1538745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7162" y="1083183"/>
            <a:ext cx="950949" cy="4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2"/>
          <p:cNvSpPr txBox="1">
            <a:spLocks noGrp="1"/>
          </p:cNvSpPr>
          <p:nvPr>
            <p:ph type="body" idx="1"/>
          </p:nvPr>
        </p:nvSpPr>
        <p:spPr>
          <a:xfrm>
            <a:off x="7159350" y="1935875"/>
            <a:ext cx="153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 b="1">
                <a:solidFill>
                  <a:srgbClr val="202124"/>
                </a:solidFill>
                <a:latin typeface="Courier New"/>
                <a:ea typeface="Courier New"/>
                <a:cs typeface="Courier New"/>
                <a:sym typeface="Courier New"/>
              </a:rPr>
              <a:t>xhistogram</a:t>
            </a:r>
            <a:endParaRPr sz="1300" b="1">
              <a:solidFill>
                <a:srgbClr val="202124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49" name="Google Shape;44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3225" y="1968663"/>
            <a:ext cx="291200" cy="2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2"/>
          <p:cNvSpPr txBox="1">
            <a:spLocks noGrp="1"/>
          </p:cNvSpPr>
          <p:nvPr>
            <p:ph type="body" idx="1"/>
          </p:nvPr>
        </p:nvSpPr>
        <p:spPr>
          <a:xfrm>
            <a:off x="4730575" y="1929625"/>
            <a:ext cx="951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FFmpeg</a:t>
            </a:r>
            <a:endParaRPr sz="1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51" name="Google Shape;451;p52"/>
          <p:cNvSpPr txBox="1">
            <a:spLocks noGrp="1"/>
          </p:cNvSpPr>
          <p:nvPr>
            <p:ph type="body" idx="1"/>
          </p:nvPr>
        </p:nvSpPr>
        <p:spPr>
          <a:xfrm>
            <a:off x="5964513" y="1929613"/>
            <a:ext cx="1176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b="1">
                <a:solidFill>
                  <a:srgbClr val="202124"/>
                </a:solidFill>
                <a:latin typeface="Courier New"/>
                <a:ea typeface="Courier New"/>
                <a:cs typeface="Courier New"/>
                <a:sym typeface="Courier New"/>
              </a:rPr>
              <a:t>xgcm</a:t>
            </a:r>
            <a:endParaRPr sz="1400" b="1">
              <a:solidFill>
                <a:srgbClr val="202124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52" name="Google Shape;452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6669" y="1151106"/>
            <a:ext cx="1176000" cy="11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2"/>
          <p:cNvSpPr txBox="1">
            <a:spLocks noGrp="1"/>
          </p:cNvSpPr>
          <p:nvPr>
            <p:ph type="body" idx="1"/>
          </p:nvPr>
        </p:nvSpPr>
        <p:spPr>
          <a:xfrm>
            <a:off x="1453849" y="2267413"/>
            <a:ext cx="1938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b="1">
                <a:solidFill>
                  <a:srgbClr val="202124"/>
                </a:solidFill>
                <a:latin typeface="Courier New"/>
                <a:ea typeface="Courier New"/>
                <a:cs typeface="Courier New"/>
                <a:sym typeface="Courier New"/>
              </a:rPr>
              <a:t>Oceananigans.jl</a:t>
            </a:r>
            <a:endParaRPr sz="1400" b="1">
              <a:solidFill>
                <a:srgbClr val="202124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454" name="Google Shape;45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4138" y="3493500"/>
            <a:ext cx="1094829" cy="109482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2"/>
          <p:cNvSpPr txBox="1"/>
          <p:nvPr/>
        </p:nvSpPr>
        <p:spPr>
          <a:xfrm>
            <a:off x="348475" y="4556762"/>
            <a:ext cx="144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Chris Hill</a:t>
            </a:r>
            <a:endParaRPr sz="1200">
              <a:solidFill>
                <a:srgbClr val="595959"/>
              </a:solidFill>
            </a:endParaRPr>
          </a:p>
        </p:txBody>
      </p:sp>
      <p:pic>
        <p:nvPicPr>
          <p:cNvPr id="456" name="Google Shape;456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30254" y="3493500"/>
            <a:ext cx="1094829" cy="109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56370" y="3518431"/>
            <a:ext cx="1094829" cy="1094826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2"/>
          <p:cNvSpPr txBox="1"/>
          <p:nvPr/>
        </p:nvSpPr>
        <p:spPr>
          <a:xfrm>
            <a:off x="1554054" y="4556762"/>
            <a:ext cx="144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Gregory Wagner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59" name="Google Shape;459;p52"/>
          <p:cNvSpPr txBox="1"/>
          <p:nvPr/>
        </p:nvSpPr>
        <p:spPr>
          <a:xfrm>
            <a:off x="2856371" y="4556762"/>
            <a:ext cx="144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Glenn Flierl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460" name="Google Shape;460;p52"/>
          <p:cNvSpPr txBox="1">
            <a:spLocks noGrp="1"/>
          </p:cNvSpPr>
          <p:nvPr>
            <p:ph type="body" idx="1"/>
          </p:nvPr>
        </p:nvSpPr>
        <p:spPr>
          <a:xfrm>
            <a:off x="229775" y="2988225"/>
            <a:ext cx="41898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/>
              <a:t>Special thanks:</a:t>
            </a:r>
            <a:endParaRPr sz="1100" b="1"/>
          </a:p>
        </p:txBody>
      </p:sp>
      <p:sp>
        <p:nvSpPr>
          <p:cNvPr id="461" name="Google Shape;461;p52"/>
          <p:cNvSpPr txBox="1">
            <a:spLocks noGrp="1"/>
          </p:cNvSpPr>
          <p:nvPr>
            <p:ph type="body" idx="1"/>
          </p:nvPr>
        </p:nvSpPr>
        <p:spPr>
          <a:xfrm>
            <a:off x="229775" y="699513"/>
            <a:ext cx="41898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/>
              <a:t>Open-source:</a:t>
            </a:r>
            <a:endParaRPr sz="1100" b="1"/>
          </a:p>
        </p:txBody>
      </p:sp>
      <p:cxnSp>
        <p:nvCxnSpPr>
          <p:cNvPr id="462" name="Google Shape;462;p52"/>
          <p:cNvCxnSpPr/>
          <p:nvPr/>
        </p:nvCxnSpPr>
        <p:spPr>
          <a:xfrm>
            <a:off x="271350" y="2836950"/>
            <a:ext cx="8510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52"/>
          <p:cNvCxnSpPr/>
          <p:nvPr/>
        </p:nvCxnSpPr>
        <p:spPr>
          <a:xfrm>
            <a:off x="4872150" y="2984950"/>
            <a:ext cx="0" cy="187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4" name="Google Shape;464;p52"/>
          <p:cNvSpPr txBox="1">
            <a:spLocks noGrp="1"/>
          </p:cNvSpPr>
          <p:nvPr>
            <p:ph type="body" idx="1"/>
          </p:nvPr>
        </p:nvSpPr>
        <p:spPr>
          <a:xfrm>
            <a:off x="5065950" y="2988500"/>
            <a:ext cx="41898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/>
              <a:t>All code for simulations and analysis:</a:t>
            </a:r>
            <a:endParaRPr sz="1100" b="1"/>
          </a:p>
        </p:txBody>
      </p:sp>
      <p:pic>
        <p:nvPicPr>
          <p:cNvPr id="465" name="Google Shape;465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06713" y="3398150"/>
            <a:ext cx="481300" cy="4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2"/>
          <p:cNvSpPr txBox="1"/>
          <p:nvPr/>
        </p:nvSpPr>
        <p:spPr>
          <a:xfrm>
            <a:off x="5364275" y="3908250"/>
            <a:ext cx="324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6"/>
                </a:solidFill>
                <a:latin typeface="Lora"/>
                <a:ea typeface="Lora"/>
                <a:cs typeface="Lora"/>
                <a:sym typeface="Lora"/>
              </a:rPr>
              <a:t>@iuryt/Bioceananigans.jl (public)</a:t>
            </a:r>
            <a:endParaRPr b="1">
              <a:solidFill>
                <a:schemeClr val="accent6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7" name="Google Shape;467;p52"/>
          <p:cNvSpPr txBox="1"/>
          <p:nvPr/>
        </p:nvSpPr>
        <p:spPr>
          <a:xfrm>
            <a:off x="6077025" y="3438700"/>
            <a:ext cx="95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GitHub</a:t>
            </a:r>
            <a:endParaRPr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8" name="Google Shape;468;p52"/>
          <p:cNvSpPr txBox="1"/>
          <p:nvPr/>
        </p:nvSpPr>
        <p:spPr>
          <a:xfrm>
            <a:off x="5364275" y="4154950"/>
            <a:ext cx="366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@iuryt/NorthAtlanticBloom.jl (private)</a:t>
            </a:r>
            <a:endParaRPr b="1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9" name="Google Shape;469;p52"/>
          <p:cNvSpPr txBox="1"/>
          <p:nvPr/>
        </p:nvSpPr>
        <p:spPr>
          <a:xfrm>
            <a:off x="6202475" y="4377800"/>
            <a:ext cx="1846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rPr>
              <a:t>(available by publication)</a:t>
            </a:r>
            <a:endParaRPr sz="1100">
              <a:solidFill>
                <a:schemeClr val="dk2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3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311700" y="1892825"/>
            <a:ext cx="8520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Mixed-layer eddies parameterization (MLE)</a:t>
            </a:r>
            <a:endParaRPr/>
          </a:p>
        </p:txBody>
      </p:sp>
      <p:sp>
        <p:nvSpPr>
          <p:cNvPr id="480" name="Google Shape;480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pic>
        <p:nvPicPr>
          <p:cNvPr id="481" name="Google Shape;48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7625" y="1205525"/>
            <a:ext cx="4046775" cy="10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5324" y="2417575"/>
            <a:ext cx="3045750" cy="12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1825" y="3671350"/>
            <a:ext cx="5378400" cy="8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Springtime in Land</a:t>
            </a:r>
            <a:endParaRPr b="1"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7975" y="786050"/>
            <a:ext cx="6580300" cy="422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Springtime in Ocean</a:t>
            </a:r>
            <a:endParaRPr b="1"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89" name="Google Shape;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900" y="792825"/>
            <a:ext cx="5532426" cy="42192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1"/>
          <p:cNvSpPr txBox="1"/>
          <p:nvPr/>
        </p:nvSpPr>
        <p:spPr>
          <a:xfrm>
            <a:off x="5813307" y="1358989"/>
            <a:ext cx="28932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1% </a:t>
            </a:r>
            <a:r>
              <a:rPr lang="en" sz="15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of photosynthetic biomass</a:t>
            </a:r>
            <a:endParaRPr sz="1500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4">
            <a:alphaModFix/>
          </a:blip>
          <a:srcRect r="27656"/>
          <a:stretch/>
        </p:blipFill>
        <p:spPr>
          <a:xfrm>
            <a:off x="6502940" y="1858099"/>
            <a:ext cx="1513800" cy="1569300"/>
          </a:xfrm>
          <a:prstGeom prst="ellipse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28575" dir="252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2" name="Google Shape;92;p11"/>
          <p:cNvSpPr txBox="1"/>
          <p:nvPr/>
        </p:nvSpPr>
        <p:spPr>
          <a:xfrm>
            <a:off x="5813307" y="3571360"/>
            <a:ext cx="28932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50% </a:t>
            </a:r>
            <a:r>
              <a:rPr lang="en" sz="19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of global C</a:t>
            </a:r>
            <a:r>
              <a:rPr lang="en" sz="1900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" sz="1900" strike="noStrike" baseline="30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1900" strike="noStrike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uptake!</a:t>
            </a:r>
            <a:endParaRPr sz="1900" strike="noStrike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Classic theory for phytoplankton springtime blooms</a:t>
            </a:r>
            <a:endParaRPr b="1"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99" name="Google Shape;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300" y="974425"/>
            <a:ext cx="7769602" cy="392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Classic theory for phytoplankton springtime blooms</a:t>
            </a:r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06" name="Google Shape;1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900" y="947500"/>
            <a:ext cx="7895574" cy="398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3"/>
          <p:cNvSpPr txBox="1"/>
          <p:nvPr/>
        </p:nvSpPr>
        <p:spPr>
          <a:xfrm>
            <a:off x="3130775" y="4513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Sverdrup  (1953)</a:t>
            </a:r>
            <a:endParaRPr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BBD6"/>
      </a:accent1>
      <a:accent2>
        <a:srgbClr val="237194"/>
      </a:accent2>
      <a:accent3>
        <a:srgbClr val="434343"/>
      </a:accent3>
      <a:accent4>
        <a:srgbClr val="FFA32B"/>
      </a:accent4>
      <a:accent5>
        <a:srgbClr val="0097A7"/>
      </a:accent5>
      <a:accent6>
        <a:srgbClr val="F12F75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859</Words>
  <Application>Microsoft Macintosh PowerPoint</Application>
  <PresentationFormat>On-screen Show (16:9)</PresentationFormat>
  <Paragraphs>188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Quattrocento Sans</vt:lpstr>
      <vt:lpstr>Roboto</vt:lpstr>
      <vt:lpstr>EB Garamond</vt:lpstr>
      <vt:lpstr>Arial</vt:lpstr>
      <vt:lpstr>Lora</vt:lpstr>
      <vt:lpstr>Courier New</vt:lpstr>
      <vt:lpstr>Simple Light</vt:lpstr>
      <vt:lpstr>Mixed layer eddies supply nutrients to enhance the spring phytoplankton bloom</vt:lpstr>
      <vt:lpstr>Outline</vt:lpstr>
      <vt:lpstr>About me</vt:lpstr>
      <vt:lpstr>About me - Interests and Collaborations</vt:lpstr>
      <vt:lpstr>Introduction</vt:lpstr>
      <vt:lpstr>Springtime in Land</vt:lpstr>
      <vt:lpstr>Springtime in Ocean</vt:lpstr>
      <vt:lpstr>Classic theory for phytoplankton springtime blooms</vt:lpstr>
      <vt:lpstr>Classic theory for phytoplankton springtime blooms</vt:lpstr>
      <vt:lpstr>But the ocean is full of eddies and filaments</vt:lpstr>
      <vt:lpstr>Mixed-layer eddies</vt:lpstr>
      <vt:lpstr>Mixed-layer eddies and springtime blooms</vt:lpstr>
      <vt:lpstr>Mixed-layer eddies and springtime blooms</vt:lpstr>
      <vt:lpstr>Scientific Questions</vt:lpstr>
      <vt:lpstr>Scientific Questions</vt:lpstr>
      <vt:lpstr>Experimental Setup</vt:lpstr>
      <vt:lpstr>Biogeochemical model - Phytoplankton equation</vt:lpstr>
      <vt:lpstr>Biogeochemical model - Phytoplankton equation</vt:lpstr>
      <vt:lpstr>Biogeochemical model - Phytoplankton equation</vt:lpstr>
      <vt:lpstr>Biogeochemical model - Phytoplankton equation</vt:lpstr>
      <vt:lpstr>Biogeochemical model - Phytoplankton equation</vt:lpstr>
      <vt:lpstr>Biogeochemical model - Nutrients equations</vt:lpstr>
      <vt:lpstr>Biogeochemical model - Nutrients equations</vt:lpstr>
      <vt:lpstr>Initial Conditions and Forcing</vt:lpstr>
      <vt:lpstr>Initial conditions based on data</vt:lpstr>
      <vt:lpstr>Initial conditions based on data - Background stratification</vt:lpstr>
      <vt:lpstr>Initial conditions based on data - Fronts and domain</vt:lpstr>
      <vt:lpstr>Initial conditions based on data - Available light</vt:lpstr>
      <vt:lpstr>Initial conditions based on data - Initial phytoplankton and nitrate</vt:lpstr>
      <vt:lpstr>Unstable Fronts</vt:lpstr>
      <vt:lpstr>3D snapshots - Vertical velocity</vt:lpstr>
      <vt:lpstr>3D snapshots - Rossby number</vt:lpstr>
      <vt:lpstr>PowerPoint Presentation</vt:lpstr>
      <vt:lpstr>Coarse-grained simulations</vt:lpstr>
      <vt:lpstr>Coarse-grained simulations</vt:lpstr>
      <vt:lpstr>Comparing physics - Rossby Number</vt:lpstr>
      <vt:lpstr>Comparing physics - Restratification</vt:lpstr>
      <vt:lpstr>Springtime bloom</vt:lpstr>
      <vt:lpstr>Mean vertically integrated new production</vt:lpstr>
      <vt:lpstr>Mean vertically integrated new production</vt:lpstr>
      <vt:lpstr>Mean vertically integrated new production</vt:lpstr>
      <vt:lpstr>Cross-front and vertical distribution of new production </vt:lpstr>
      <vt:lpstr>Nutrient fluxes</vt:lpstr>
      <vt:lpstr>Cross-front and vertical distribution of new production </vt:lpstr>
      <vt:lpstr>Cross-front and vertical distribution of new production </vt:lpstr>
      <vt:lpstr>Summary and Acknowledgements</vt:lpstr>
      <vt:lpstr>Summary</vt:lpstr>
      <vt:lpstr>Acknowledgments</vt:lpstr>
      <vt:lpstr>Backup slides</vt:lpstr>
      <vt:lpstr>Mixed-layer eddies parameterization (MLE)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Mixed layer eddies supply nutrients to enhance the spring phytoplankton bloom</dc:title>
  <cp:lastModifiedBy>Fox-Kemper, Baylor</cp:lastModifiedBy>
  <cp:revision>1</cp:revision>
  <dcterms:modified xsi:type="dcterms:W3CDTF">2022-08-31T03:04:51Z</dcterms:modified>
</cp:coreProperties>
</file>