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308" r:id="rId3"/>
    <p:sldId id="262" r:id="rId4"/>
    <p:sldId id="298" r:id="rId5"/>
    <p:sldId id="309" r:id="rId6"/>
    <p:sldId id="319" r:id="rId7"/>
    <p:sldId id="322" r:id="rId8"/>
    <p:sldId id="285" r:id="rId9"/>
    <p:sldId id="320" r:id="rId10"/>
    <p:sldId id="289" r:id="rId11"/>
    <p:sldId id="290" r:id="rId12"/>
    <p:sldId id="321" r:id="rId13"/>
    <p:sldId id="324" r:id="rId14"/>
    <p:sldId id="292" r:id="rId15"/>
    <p:sldId id="323" r:id="rId16"/>
  </p:sldIdLst>
  <p:sldSz cx="10058400" cy="77724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3300"/>
    <a:srgbClr val="52E23E"/>
    <a:srgbClr val="0000FF"/>
    <a:srgbClr val="FABE07"/>
    <a:srgbClr val="565656"/>
    <a:srgbClr val="001236"/>
    <a:srgbClr val="000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82F392-DB49-4AA4-8FE8-68E7A20DFD49}" type="datetimeFigureOut">
              <a:rPr lang="en-US" smtClean="0"/>
              <a:t>9/1/22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53BEB2-B6BD-4FBB-B32D-280A8B85A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7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Presentation Title  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U.S. Naval Research Laboratory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10058400" cy="12344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57400" y="640080"/>
            <a:ext cx="7315200" cy="4572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FABE0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959"/>
            <a:ext cx="1143000" cy="76452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63184"/>
            <a:ext cx="4343400" cy="5257800"/>
          </a:xfrm>
        </p:spPr>
        <p:txBody>
          <a:bodyPr/>
          <a:lstStyle>
            <a:lvl1pPr>
              <a:lnSpc>
                <a:spcPts val="1800"/>
              </a:lnSpc>
              <a:spcAft>
                <a:spcPts val="600"/>
              </a:spcAft>
              <a:defRPr sz="1500"/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/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1"/>
                </a:solidFill>
              </a:defRPr>
            </a:lvl4pPr>
            <a:lvl5pPr marL="914400" indent="-220663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5234940" y="1763184"/>
            <a:ext cx="4343400" cy="5257800"/>
          </a:xfrm>
        </p:spPr>
        <p:txBody>
          <a:bodyPr/>
          <a:lstStyle>
            <a:lvl1pPr>
              <a:lnSpc>
                <a:spcPts val="1800"/>
              </a:lnSpc>
              <a:spcAft>
                <a:spcPts val="600"/>
              </a:spcAft>
              <a:defRPr sz="1500"/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/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59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Presentation Title  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U.S. Naval Research Laboratory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10058400" cy="12344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57400" y="640080"/>
            <a:ext cx="7315200" cy="4572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FABE0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959"/>
            <a:ext cx="1143000" cy="76452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63184"/>
            <a:ext cx="9121140" cy="5257800"/>
          </a:xfrm>
        </p:spPr>
        <p:txBody>
          <a:bodyPr/>
          <a:lstStyle>
            <a:lvl1pPr>
              <a:lnSpc>
                <a:spcPts val="1800"/>
              </a:lnSpc>
              <a:spcAft>
                <a:spcPts val="600"/>
              </a:spcAft>
              <a:defRPr sz="1500"/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/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1"/>
                </a:solidFill>
              </a:defRPr>
            </a:lvl4pPr>
            <a:lvl5pPr>
              <a:defRPr u="none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73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49892"/>
            <a:ext cx="9121140" cy="457200"/>
          </a:xfrm>
        </p:spPr>
        <p:txBody>
          <a:bodyPr>
            <a:noAutofit/>
          </a:bodyPr>
          <a:lstStyle>
            <a:lvl1pPr>
              <a:defRPr sz="4600" b="1">
                <a:solidFill>
                  <a:srgbClr val="FABE0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3882430"/>
            <a:ext cx="9121140" cy="2920324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 sz="1800" b="1"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>
                <a:solidFill>
                  <a:schemeClr val="bg1"/>
                </a:solidFill>
              </a:defRPr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2370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49892"/>
            <a:ext cx="9121140" cy="457200"/>
          </a:xfrm>
        </p:spPr>
        <p:txBody>
          <a:bodyPr>
            <a:noAutofit/>
          </a:bodyPr>
          <a:lstStyle>
            <a:lvl1pPr>
              <a:defRPr sz="46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3882430"/>
            <a:ext cx="9121140" cy="2920324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 sz="18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181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bg>
      <p:bgPr>
        <a:blipFill dpi="0" rotWithShape="1">
          <a:blip r:embed="rId2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238568"/>
            <a:ext cx="10058400" cy="1533832"/>
          </a:xfrm>
          <a:prstGeom prst="rect">
            <a:avLst/>
          </a:prstGeom>
          <a:solidFill>
            <a:srgbClr val="0012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9144000" cy="2743200"/>
          </a:xfrm>
        </p:spPr>
        <p:txBody>
          <a:bodyPr anchor="t">
            <a:noAutofit/>
          </a:bodyPr>
          <a:lstStyle>
            <a:lvl1pPr>
              <a:lnSpc>
                <a:spcPts val="5100"/>
              </a:lnSpc>
              <a:defRPr sz="4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6515493"/>
            <a:ext cx="5257800" cy="952107"/>
          </a:xfrm>
        </p:spPr>
        <p:txBody>
          <a:bodyPr anchor="b"/>
          <a:lstStyle>
            <a:lvl1pPr>
              <a:lnSpc>
                <a:spcPts val="1900"/>
              </a:lnSpc>
              <a:spcAft>
                <a:spcPts val="0"/>
              </a:spcAft>
              <a:defRPr sz="1500" b="0">
                <a:solidFill>
                  <a:schemeClr val="bg1"/>
                </a:solidFill>
              </a:defRPr>
            </a:lvl1pPr>
            <a:lvl2pPr>
              <a:lnSpc>
                <a:spcPts val="1900"/>
              </a:lnSpc>
              <a:spcAft>
                <a:spcPts val="0"/>
              </a:spcAft>
              <a:defRPr sz="1500">
                <a:solidFill>
                  <a:schemeClr val="accent3"/>
                </a:solidFill>
              </a:defRPr>
            </a:lvl2pPr>
            <a:lvl3pPr marL="0" indent="0">
              <a:lnSpc>
                <a:spcPts val="1900"/>
              </a:lnSpc>
              <a:spcAft>
                <a:spcPts val="0"/>
              </a:spcAft>
              <a:buFontTx/>
              <a:buNone/>
              <a:defRPr sz="1500" b="1">
                <a:solidFill>
                  <a:schemeClr val="bg1"/>
                </a:solidFill>
              </a:defRPr>
            </a:lvl3pPr>
            <a:lvl4pPr>
              <a:lnSpc>
                <a:spcPts val="2640"/>
              </a:lnSpc>
              <a:spcAft>
                <a:spcPts val="1800"/>
              </a:spcAft>
              <a:defRPr sz="2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367074" cy="9144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5943600" y="6515493"/>
            <a:ext cx="3657600" cy="952107"/>
          </a:xfrm>
        </p:spPr>
        <p:txBody>
          <a:bodyPr anchor="b"/>
          <a:lstStyle>
            <a:lvl1pPr algn="r">
              <a:lnSpc>
                <a:spcPts val="1900"/>
              </a:lnSpc>
              <a:spcAft>
                <a:spcPts val="0"/>
              </a:spcAft>
              <a:defRPr sz="1500" b="1">
                <a:solidFill>
                  <a:schemeClr val="bg1"/>
                </a:solidFill>
              </a:defRPr>
            </a:lvl1pPr>
            <a:lvl2pPr algn="r">
              <a:lnSpc>
                <a:spcPts val="1900"/>
              </a:lnSpc>
              <a:spcAft>
                <a:spcPts val="0"/>
              </a:spcAft>
              <a:defRPr sz="1500">
                <a:solidFill>
                  <a:schemeClr val="accent3"/>
                </a:solidFill>
              </a:defRPr>
            </a:lvl2pPr>
            <a:lvl3pPr marL="0" indent="0" algn="r">
              <a:lnSpc>
                <a:spcPts val="1900"/>
              </a:lnSpc>
              <a:spcAft>
                <a:spcPts val="0"/>
              </a:spcAft>
              <a:buFontTx/>
              <a:buNone/>
              <a:defRPr sz="1500" b="0">
                <a:solidFill>
                  <a:schemeClr val="bg1"/>
                </a:solidFill>
              </a:defRPr>
            </a:lvl3pPr>
            <a:lvl4pPr>
              <a:lnSpc>
                <a:spcPts val="2640"/>
              </a:lnSpc>
              <a:spcAft>
                <a:spcPts val="1800"/>
              </a:spcAft>
              <a:defRPr sz="2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744030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791094"/>
            <a:ext cx="5679649" cy="2601798"/>
          </a:xfrm>
        </p:spPr>
        <p:txBody>
          <a:bodyPr anchor="b">
            <a:noAutofit/>
          </a:bodyPr>
          <a:lstStyle>
            <a:lvl1pPr>
              <a:lnSpc>
                <a:spcPts val="3900"/>
              </a:lnSpc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4722832"/>
            <a:ext cx="5257800" cy="952107"/>
          </a:xfrm>
        </p:spPr>
        <p:txBody>
          <a:bodyPr anchor="t"/>
          <a:lstStyle>
            <a:lvl1pPr>
              <a:lnSpc>
                <a:spcPts val="1900"/>
              </a:lnSpc>
              <a:spcAft>
                <a:spcPts val="0"/>
              </a:spcAft>
              <a:defRPr sz="1500" b="1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spcAft>
                <a:spcPts val="0"/>
              </a:spcAft>
              <a:defRPr sz="1500" b="1">
                <a:solidFill>
                  <a:schemeClr val="tx2"/>
                </a:solidFill>
              </a:defRPr>
            </a:lvl2pPr>
            <a:lvl3pPr marL="0" indent="0">
              <a:lnSpc>
                <a:spcPts val="1900"/>
              </a:lnSpc>
              <a:spcAft>
                <a:spcPts val="0"/>
              </a:spcAft>
              <a:buFontTx/>
              <a:buNone/>
              <a:defRPr sz="1500" b="0">
                <a:solidFill>
                  <a:schemeClr val="tx2"/>
                </a:solidFill>
              </a:defRPr>
            </a:lvl3pPr>
            <a:lvl4pPr>
              <a:lnSpc>
                <a:spcPts val="2640"/>
              </a:lnSpc>
              <a:spcAft>
                <a:spcPts val="1800"/>
              </a:spcAft>
              <a:defRPr sz="2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367073" cy="9144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62572" y="-9426"/>
            <a:ext cx="5495827" cy="7781826"/>
          </a:xfrm>
          <a:custGeom>
            <a:avLst/>
            <a:gdLst>
              <a:gd name="connsiteX0" fmla="*/ 0 w 3657600"/>
              <a:gd name="connsiteY0" fmla="*/ 0 h 7772400"/>
              <a:gd name="connsiteX1" fmla="*/ 3657600 w 3657600"/>
              <a:gd name="connsiteY1" fmla="*/ 0 h 7772400"/>
              <a:gd name="connsiteX2" fmla="*/ 3657600 w 3657600"/>
              <a:gd name="connsiteY2" fmla="*/ 7772400 h 7772400"/>
              <a:gd name="connsiteX3" fmla="*/ 0 w 3657600"/>
              <a:gd name="connsiteY3" fmla="*/ 7772400 h 7772400"/>
              <a:gd name="connsiteX4" fmla="*/ 0 w 3657600"/>
              <a:gd name="connsiteY4" fmla="*/ 0 h 7772400"/>
              <a:gd name="connsiteX0" fmla="*/ 0 w 5495827"/>
              <a:gd name="connsiteY0" fmla="*/ 0 h 7781826"/>
              <a:gd name="connsiteX1" fmla="*/ 5495827 w 5495827"/>
              <a:gd name="connsiteY1" fmla="*/ 9426 h 7781826"/>
              <a:gd name="connsiteX2" fmla="*/ 5495827 w 5495827"/>
              <a:gd name="connsiteY2" fmla="*/ 7781826 h 7781826"/>
              <a:gd name="connsiteX3" fmla="*/ 1838227 w 5495827"/>
              <a:gd name="connsiteY3" fmla="*/ 7781826 h 7781826"/>
              <a:gd name="connsiteX4" fmla="*/ 0 w 5495827"/>
              <a:gd name="connsiteY4" fmla="*/ 0 h 778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5827" h="7781826">
                <a:moveTo>
                  <a:pt x="0" y="0"/>
                </a:moveTo>
                <a:lnTo>
                  <a:pt x="5495827" y="9426"/>
                </a:lnTo>
                <a:lnTo>
                  <a:pt x="5495827" y="7781826"/>
                </a:lnTo>
                <a:lnTo>
                  <a:pt x="1838227" y="778182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2084926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9144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7203864"/>
            <a:ext cx="2263140" cy="4138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  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7203864"/>
            <a:ext cx="3394710" cy="413808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U.S. Naval Research Laboratory</a:t>
            </a:r>
          </a:p>
        </p:txBody>
      </p:sp>
    </p:spTree>
    <p:extLst>
      <p:ext uri="{BB962C8B-B14F-4D97-AF65-F5344CB8AC3E}">
        <p14:creationId xmlns:p14="http://schemas.microsoft.com/office/powerpoint/2010/main" val="184699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5" r:id="rId5"/>
    <p:sldLayoutId id="2147483667" r:id="rId6"/>
  </p:sldLayoutIdLst>
  <p:hf hdr="0" dt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600" kern="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036290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Tx/>
        <a:buNone/>
        <a:defRPr sz="1500" kern="1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1036290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Tx/>
        <a:buNone/>
        <a:defRPr sz="1500" b="1" kern="100">
          <a:solidFill>
            <a:schemeClr val="tx2"/>
          </a:solidFill>
          <a:latin typeface="+mn-lt"/>
          <a:ea typeface="+mn-ea"/>
          <a:cs typeface="+mn-cs"/>
        </a:defRPr>
      </a:lvl2pPr>
      <a:lvl3pPr marL="461963" indent="-234950" algn="l" defTabSz="1036290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kern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693738" indent="-236538" algn="l" defTabSz="1036290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−"/>
        <a:defRPr sz="1500" b="0" kern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0663" algn="l" defTabSz="1036290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b="0" kern="1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0634" y="1764005"/>
            <a:ext cx="8733032" cy="2743200"/>
          </a:xfrm>
        </p:spPr>
        <p:txBody>
          <a:bodyPr/>
          <a:lstStyle/>
          <a:p>
            <a:r>
              <a:rPr lang="en-US" sz="3600" dirty="0"/>
              <a:t> </a:t>
            </a:r>
            <a:r>
              <a:rPr lang="en-US" sz="3200" dirty="0" err="1"/>
              <a:t>Retrieveing</a:t>
            </a:r>
            <a:r>
              <a:rPr lang="en-US" sz="3200" dirty="0"/>
              <a:t> </a:t>
            </a:r>
            <a:r>
              <a:rPr lang="en-US" sz="3200" dirty="0" err="1"/>
              <a:t>submesoscale</a:t>
            </a:r>
            <a:r>
              <a:rPr lang="en-US" sz="3200" dirty="0"/>
              <a:t> SSH variations </a:t>
            </a:r>
            <a:br>
              <a:rPr lang="en-US" sz="3200" dirty="0"/>
            </a:br>
            <a:r>
              <a:rPr lang="en-US" sz="3200" dirty="0"/>
              <a:t>                   from SWOT altimetry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                         </a:t>
            </a:r>
            <a:r>
              <a:rPr lang="en-US" sz="2400" dirty="0"/>
              <a:t>Max Yaremchuk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dirty="0"/>
              <a:t>                    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1139101" y="6008395"/>
            <a:ext cx="8316097" cy="848394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                           </a:t>
            </a:r>
            <a:r>
              <a:rPr lang="en-US" dirty="0" err="1">
                <a:solidFill>
                  <a:schemeClr val="bg1"/>
                </a:solidFill>
              </a:rPr>
              <a:t>FilaChange</a:t>
            </a:r>
            <a:r>
              <a:rPr lang="en-US" dirty="0">
                <a:solidFill>
                  <a:schemeClr val="bg1"/>
                </a:solidFill>
              </a:rPr>
              <a:t> International Conference, September 1, 2022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BA9A21-7F96-42AC-AC4B-3A563703C40A}"/>
              </a:ext>
            </a:extLst>
          </p:cNvPr>
          <p:cNvSpPr txBox="1"/>
          <p:nvPr/>
        </p:nvSpPr>
        <p:spPr>
          <a:xfrm>
            <a:off x="1961139" y="5088523"/>
            <a:ext cx="6672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P</a:t>
            </a:r>
            <a:r>
              <a:rPr lang="en-US" sz="1600" dirty="0">
                <a:solidFill>
                  <a:schemeClr val="bg1"/>
                </a:solidFill>
              </a:rPr>
              <a:t>recision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b="1" dirty="0">
                <a:solidFill>
                  <a:srgbClr val="00B0F0"/>
                </a:solidFill>
              </a:rPr>
              <a:t>A</a:t>
            </a:r>
            <a:r>
              <a:rPr lang="en-US" sz="1600" dirty="0">
                <a:solidFill>
                  <a:schemeClr val="bg1"/>
                </a:solidFill>
              </a:rPr>
              <a:t>ssessment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of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b="1" dirty="0">
                <a:solidFill>
                  <a:srgbClr val="00B0F0"/>
                </a:solidFill>
              </a:rPr>
              <a:t>R</a:t>
            </a:r>
            <a:r>
              <a:rPr lang="en-US" sz="1600" dirty="0">
                <a:solidFill>
                  <a:schemeClr val="bg1"/>
                </a:solidFill>
              </a:rPr>
              <a:t>emotely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b="1" dirty="0">
                <a:solidFill>
                  <a:srgbClr val="00B0F0"/>
                </a:solidFill>
              </a:rPr>
              <a:t>S</a:t>
            </a:r>
            <a:r>
              <a:rPr lang="en-US" sz="1600" dirty="0">
                <a:solidFill>
                  <a:schemeClr val="bg1"/>
                </a:solidFill>
              </a:rPr>
              <a:t>ensed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data with </a:t>
            </a:r>
            <a:r>
              <a:rPr lang="en-US" sz="1600" b="1" dirty="0">
                <a:solidFill>
                  <a:srgbClr val="00B0F0"/>
                </a:solidFill>
              </a:rPr>
              <a:t>E</a:t>
            </a:r>
            <a:r>
              <a:rPr lang="en-US" sz="1600" dirty="0">
                <a:solidFill>
                  <a:schemeClr val="bg1"/>
                </a:solidFill>
              </a:rPr>
              <a:t>rror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b="1" dirty="0">
                <a:solidFill>
                  <a:srgbClr val="00B0F0"/>
                </a:solidFill>
              </a:rPr>
              <a:t>C</a:t>
            </a:r>
            <a:r>
              <a:rPr lang="en-US" sz="1600" dirty="0">
                <a:solidFill>
                  <a:schemeClr val="bg1"/>
                </a:solidFill>
              </a:rPr>
              <a:t>orrelations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                                      </a:t>
            </a:r>
            <a:r>
              <a:rPr lang="en-US" sz="1600" b="1" dirty="0">
                <a:solidFill>
                  <a:schemeClr val="bg1"/>
                </a:solidFill>
              </a:rPr>
              <a:t>(</a:t>
            </a:r>
            <a:r>
              <a:rPr lang="en-US" sz="1600" b="1" dirty="0">
                <a:solidFill>
                  <a:srgbClr val="00B0F0"/>
                </a:solidFill>
              </a:rPr>
              <a:t>PARSEC</a:t>
            </a:r>
            <a:r>
              <a:rPr lang="en-US" sz="16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8573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OM07-1474  </a:t>
            </a:r>
            <a:fld id="{EC78876D-F60F-416A-9AB8-0484C938732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02871" y="404564"/>
            <a:ext cx="7315200" cy="457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Block-diagonal approximation errors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6AD850-7B50-40A9-AA34-CA688E149AB4}"/>
              </a:ext>
            </a:extLst>
          </p:cNvPr>
          <p:cNvGrpSpPr/>
          <p:nvPr/>
        </p:nvGrpSpPr>
        <p:grpSpPr>
          <a:xfrm>
            <a:off x="338780" y="1436126"/>
            <a:ext cx="3839288" cy="3218518"/>
            <a:chOff x="5578783" y="1291837"/>
            <a:chExt cx="3839288" cy="32185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3D9CBD2-CD3D-484C-826B-BD2D0DC4B70E}"/>
                </a:ext>
              </a:extLst>
            </p:cNvPr>
            <p:cNvSpPr/>
            <p:nvPr/>
          </p:nvSpPr>
          <p:spPr>
            <a:xfrm>
              <a:off x="5578783" y="1912032"/>
              <a:ext cx="3839288" cy="259832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24E8094-56A7-45EB-BAA5-FCB3F86614EF}"/>
                </a:ext>
              </a:extLst>
            </p:cNvPr>
            <p:cNvGrpSpPr/>
            <p:nvPr/>
          </p:nvGrpSpPr>
          <p:grpSpPr>
            <a:xfrm>
              <a:off x="5578783" y="1964305"/>
              <a:ext cx="3641790" cy="2460672"/>
              <a:chOff x="5537686" y="1532790"/>
              <a:chExt cx="3641790" cy="2460672"/>
            </a:xfrm>
          </p:grpSpPr>
          <p:sp>
            <p:nvSpPr>
              <p:cNvPr id="55" name="Arrow: Down 54">
                <a:extLst>
                  <a:ext uri="{FF2B5EF4-FFF2-40B4-BE49-F238E27FC236}">
                    <a16:creationId xmlns:a16="http://schemas.microsoft.com/office/drawing/2014/main" id="{0BB4C991-C758-484A-A8A9-89790836D906}"/>
                  </a:ext>
                </a:extLst>
              </p:cNvPr>
              <p:cNvSpPr/>
              <p:nvPr/>
            </p:nvSpPr>
            <p:spPr>
              <a:xfrm>
                <a:off x="6116072" y="3168968"/>
                <a:ext cx="125493" cy="339331"/>
              </a:xfrm>
              <a:prstGeom prst="downArrow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B55641-F23E-4841-93DE-CB6271AA4522}"/>
                  </a:ext>
                </a:extLst>
              </p:cNvPr>
              <p:cNvSpPr txBox="1"/>
              <p:nvPr/>
            </p:nvSpPr>
            <p:spPr>
              <a:xfrm>
                <a:off x="5537686" y="3470242"/>
                <a:ext cx="14077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   prescribed </a:t>
                </a:r>
              </a:p>
              <a:p>
                <a:r>
                  <a:rPr lang="en-US" sz="1400" dirty="0"/>
                  <a:t>sparsity pattern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277A6D0-E3A7-4CD4-89E2-337DB6E733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0000" t="11088" b="75892"/>
              <a:stretch/>
            </p:blipFill>
            <p:spPr>
              <a:xfrm>
                <a:off x="5609443" y="1532790"/>
                <a:ext cx="3570033" cy="1909461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5BF87E-8AA5-4B48-8657-BE95AEE46AB6}"/>
                </a:ext>
              </a:extLst>
            </p:cNvPr>
            <p:cNvSpPr txBox="1"/>
            <p:nvPr/>
          </p:nvSpPr>
          <p:spPr>
            <a:xfrm>
              <a:off x="5894108" y="1291837"/>
              <a:ext cx="30828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  “Educated guess” for </a:t>
              </a:r>
            </a:p>
            <a:p>
              <a:r>
                <a:rPr lang="en-US" b="1" dirty="0"/>
                <a:t>approximation algorithms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ED59D5-D8C9-4723-940C-35A4FBBA6A00}"/>
              </a:ext>
            </a:extLst>
          </p:cNvPr>
          <p:cNvGrpSpPr/>
          <p:nvPr/>
        </p:nvGrpSpPr>
        <p:grpSpPr>
          <a:xfrm>
            <a:off x="4330647" y="1646477"/>
            <a:ext cx="5653713" cy="4479444"/>
            <a:chOff x="4703138" y="1461491"/>
            <a:chExt cx="4965044" cy="41613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4FDB915-1AD9-44CB-87A0-E2B0E7DD7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3138" y="1671123"/>
              <a:ext cx="4965044" cy="3951678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AE72BD6-10D8-42F7-951E-5EA33A5F4C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93932" y="1701945"/>
              <a:ext cx="1119883" cy="4444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3AF71-712D-4013-8570-EFC63C700A28}"/>
                </a:ext>
              </a:extLst>
            </p:cNvPr>
            <p:cNvSpPr txBox="1"/>
            <p:nvPr/>
          </p:nvSpPr>
          <p:spPr>
            <a:xfrm>
              <a:off x="6102789" y="1461491"/>
              <a:ext cx="2524367" cy="314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inverse of </a:t>
              </a:r>
              <a:r>
                <a:rPr lang="en-US" sz="1600" dirty="0" err="1"/>
                <a:t>diag</a:t>
              </a:r>
              <a:r>
                <a:rPr lang="en-US" sz="1600" dirty="0"/>
                <a:t> </a:t>
              </a:r>
              <a:r>
                <a:rPr lang="en-US" sz="1600" b="1" dirty="0"/>
                <a:t>R  </a:t>
              </a:r>
              <a:r>
                <a:rPr lang="en-US" sz="1600" dirty="0"/>
                <a:t>(err= </a:t>
              </a:r>
              <a:r>
                <a:rPr lang="en-US" sz="16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57%</a:t>
              </a:r>
              <a:r>
                <a:rPr lang="en-US" sz="1600" b="1" dirty="0"/>
                <a:t> </a:t>
              </a:r>
              <a:r>
                <a:rPr lang="en-US" sz="1600" dirty="0"/>
                <a:t>)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23C838E-677B-4889-98C3-F51AA5BA5E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73385" y="2539198"/>
              <a:ext cx="472611" cy="7375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B29235D-3C39-4349-B7B3-9C5D24F298C0}"/>
                </a:ext>
              </a:extLst>
            </p:cNvPr>
            <p:cNvSpPr/>
            <p:nvPr/>
          </p:nvSpPr>
          <p:spPr>
            <a:xfrm>
              <a:off x="5609690" y="3211176"/>
              <a:ext cx="1403803" cy="3145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000000"/>
                  </a:solidFill>
                </a:rPr>
                <a:t>diag</a:t>
              </a:r>
              <a:r>
                <a:rPr lang="en-US" sz="1600" dirty="0">
                  <a:solidFill>
                    <a:srgbClr val="000000"/>
                  </a:solidFill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</a:rPr>
                <a:t>R</a:t>
              </a:r>
              <a:r>
                <a:rPr lang="en-US" sz="1600" baseline="30000" dirty="0">
                  <a:solidFill>
                    <a:srgbClr val="000000"/>
                  </a:solidFill>
                </a:rPr>
                <a:t>-1 </a:t>
              </a:r>
              <a:r>
                <a:rPr lang="en-US" sz="1600" dirty="0"/>
                <a:t>( </a:t>
              </a:r>
              <a:r>
                <a:rPr lang="en-US" sz="16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22%</a:t>
              </a:r>
              <a:r>
                <a:rPr lang="en-US" sz="1600" dirty="0"/>
                <a:t> )</a:t>
              </a:r>
              <a:endParaRPr lang="en-US" sz="1600" baseline="30000" dirty="0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5B6D71A-CA06-4963-AD97-739868410B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3893" y="4497473"/>
              <a:ext cx="50514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407D829-2777-4112-8EC2-C58DF526EC3E}"/>
                </a:ext>
              </a:extLst>
            </p:cNvPr>
            <p:cNvSpPr/>
            <p:nvPr/>
          </p:nvSpPr>
          <p:spPr>
            <a:xfrm>
              <a:off x="7325016" y="4205085"/>
              <a:ext cx="1775446" cy="543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block-diagonal </a:t>
              </a:r>
            </a:p>
            <a:p>
              <a:r>
                <a:rPr lang="en-US" sz="1600" dirty="0">
                  <a:solidFill>
                    <a:srgbClr val="000000"/>
                  </a:solidFill>
                </a:rPr>
                <a:t>approximation </a:t>
              </a:r>
              <a:r>
                <a:rPr lang="en-US" sz="1600" dirty="0"/>
                <a:t>( </a:t>
              </a:r>
              <a:r>
                <a:rPr lang="en-US" sz="16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2%</a:t>
              </a:r>
              <a:r>
                <a:rPr lang="en-US" sz="1600" dirty="0"/>
                <a:t>)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3C39C7-2A4C-4FE7-B65A-6185E095928B}"/>
              </a:ext>
            </a:extLst>
          </p:cNvPr>
          <p:cNvGrpSpPr/>
          <p:nvPr/>
        </p:nvGrpSpPr>
        <p:grpSpPr>
          <a:xfrm>
            <a:off x="106686" y="4994862"/>
            <a:ext cx="4223961" cy="2262119"/>
            <a:chOff x="436666" y="4872013"/>
            <a:chExt cx="4223961" cy="226211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BDCE52E-297B-4BAB-8A8D-B98E14990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101" t="7138" b="84890"/>
            <a:stretch/>
          </p:blipFill>
          <p:spPr>
            <a:xfrm>
              <a:off x="436666" y="5089245"/>
              <a:ext cx="4223961" cy="104806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B66924B-3B7F-45CE-A536-9A13D34B8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043" t="18905" r="12626" b="75213"/>
            <a:stretch/>
          </p:blipFill>
          <p:spPr>
            <a:xfrm>
              <a:off x="1528670" y="6418602"/>
              <a:ext cx="2138979" cy="715530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2A6CE43-B06B-48FA-AC31-22B26EE3B0E5}"/>
                </a:ext>
              </a:extLst>
            </p:cNvPr>
            <p:cNvSpPr/>
            <p:nvPr/>
          </p:nvSpPr>
          <p:spPr>
            <a:xfrm>
              <a:off x="1243993" y="4872013"/>
              <a:ext cx="28777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Approximation errors, %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A7DA0A0-3EB0-4005-8AD2-007D23B9FB9D}"/>
              </a:ext>
            </a:extLst>
          </p:cNvPr>
          <p:cNvSpPr/>
          <p:nvPr/>
        </p:nvSpPr>
        <p:spPr>
          <a:xfrm>
            <a:off x="213011" y="1426643"/>
            <a:ext cx="4059274" cy="3352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C6BBE-135E-4845-BC9E-16B0A00B2A07}"/>
              </a:ext>
            </a:extLst>
          </p:cNvPr>
          <p:cNvSpPr txBox="1"/>
          <p:nvPr/>
        </p:nvSpPr>
        <p:spPr>
          <a:xfrm>
            <a:off x="5754864" y="6174134"/>
            <a:ext cx="3158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of the precision matrix approximation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053620-9C3C-4355-BE62-9BDD3DC759A5}"/>
              </a:ext>
            </a:extLst>
          </p:cNvPr>
          <p:cNvSpPr txBox="1"/>
          <p:nvPr/>
        </p:nvSpPr>
        <p:spPr>
          <a:xfrm>
            <a:off x="6689580" y="642034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=</a:t>
            </a:r>
            <a:r>
              <a:rPr lang="en-US" dirty="0" err="1"/>
              <a:t>nnz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baseline="30000" dirty="0"/>
              <a:t>-1</a:t>
            </a:r>
            <a:r>
              <a:rPr lang="en-US" dirty="0"/>
              <a:t>)/N</a:t>
            </a:r>
            <a:r>
              <a:rPr lang="en-US" baseline="300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8ECC8-239A-49C7-8CB2-80188E6765D7}"/>
              </a:ext>
            </a:extLst>
          </p:cNvPr>
          <p:cNvSpPr/>
          <p:nvPr/>
        </p:nvSpPr>
        <p:spPr>
          <a:xfrm>
            <a:off x="1133788" y="3302900"/>
            <a:ext cx="3044280" cy="478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2A4C1-99B7-4EC4-A479-380C021D8F3C}"/>
              </a:ext>
            </a:extLst>
          </p:cNvPr>
          <p:cNvSpPr txBox="1"/>
          <p:nvPr/>
        </p:nvSpPr>
        <p:spPr>
          <a:xfrm>
            <a:off x="1088725" y="340429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</a:t>
            </a:r>
            <a:r>
              <a:rPr lang="en-US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30362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PARSEC  </a:t>
            </a:r>
            <a:fld id="{EC78876D-F60F-416A-9AB8-0484C938732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50054" y="411120"/>
            <a:ext cx="7315200" cy="457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Numerical test (setting)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9B63F7D-CC09-4B2A-A21A-EED367281CE6}"/>
              </a:ext>
            </a:extLst>
          </p:cNvPr>
          <p:cNvSpPr/>
          <p:nvPr/>
        </p:nvSpPr>
        <p:spPr>
          <a:xfrm>
            <a:off x="723900" y="5611477"/>
            <a:ext cx="3657982" cy="598403"/>
          </a:xfrm>
          <a:prstGeom prst="roundRect">
            <a:avLst>
              <a:gd name="adj" fmla="val 9298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rgbClr val="000000"/>
              </a:solidFill>
            </a:endParaRPr>
          </a:p>
          <a:p>
            <a:pPr lvl="0"/>
            <a:endParaRPr lang="en-US" dirty="0">
              <a:solidFill>
                <a:srgbClr val="000000"/>
              </a:solidFill>
            </a:endParaRPr>
          </a:p>
          <a:p>
            <a:pPr lvl="0"/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   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CF41C-E90D-4CEE-B618-453A65098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8" t="5677" r="9410" b="70060"/>
          <a:stretch/>
        </p:blipFill>
        <p:spPr>
          <a:xfrm>
            <a:off x="68079" y="1457012"/>
            <a:ext cx="7394448" cy="19684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1FF159-2D9F-4827-A5C5-73AD485ED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8" t="66440" r="9410" b="9297"/>
          <a:stretch/>
        </p:blipFill>
        <p:spPr>
          <a:xfrm>
            <a:off x="68079" y="3425457"/>
            <a:ext cx="7394453" cy="1968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DFA7FF-F40F-44CC-BD58-A86A65512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640" t="8533" b="79214"/>
          <a:stretch/>
        </p:blipFill>
        <p:spPr>
          <a:xfrm>
            <a:off x="612949" y="5535207"/>
            <a:ext cx="3768933" cy="15273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0F397F-5CA9-467A-8A45-FF3E1E26BF77}"/>
              </a:ext>
            </a:extLst>
          </p:cNvPr>
          <p:cNvSpPr txBox="1"/>
          <p:nvPr/>
        </p:nvSpPr>
        <p:spPr>
          <a:xfrm>
            <a:off x="5178865" y="5611476"/>
            <a:ext cx="4879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Solve the ensembles of 2dVar problems</a:t>
            </a:r>
          </a:p>
          <a:p>
            <a:r>
              <a:rPr lang="en-US" dirty="0"/>
              <a:t>     using various  approximations to </a:t>
            </a:r>
            <a:r>
              <a:rPr lang="en-US" b="1" dirty="0"/>
              <a:t>R</a:t>
            </a:r>
            <a:r>
              <a:rPr lang="en-US" baseline="30000" dirty="0"/>
              <a:t>-1/2</a:t>
            </a:r>
          </a:p>
          <a:p>
            <a:endParaRPr lang="en-US" dirty="0"/>
          </a:p>
          <a:p>
            <a:r>
              <a:rPr lang="en-US" dirty="0"/>
              <a:t>2. Compute the rms difference of the solutions</a:t>
            </a:r>
          </a:p>
          <a:p>
            <a:r>
              <a:rPr lang="en-US" dirty="0"/>
              <a:t>    from the background (true) state</a:t>
            </a:r>
            <a:endParaRPr lang="en-US" baseline="30000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623E47AC-101E-48B9-932D-EB8ADCD94276}"/>
              </a:ext>
            </a:extLst>
          </p:cNvPr>
          <p:cNvSpPr/>
          <p:nvPr/>
        </p:nvSpPr>
        <p:spPr>
          <a:xfrm rot="10800000">
            <a:off x="4448366" y="5782302"/>
            <a:ext cx="664016" cy="256752"/>
          </a:xfrm>
          <a:prstGeom prst="rightArrow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117DEFE1-2FB4-433A-B3DC-83A33C8B12E1}"/>
              </a:ext>
            </a:extLst>
          </p:cNvPr>
          <p:cNvSpPr/>
          <p:nvPr/>
        </p:nvSpPr>
        <p:spPr>
          <a:xfrm rot="10800000">
            <a:off x="7315200" y="4073686"/>
            <a:ext cx="664016" cy="256752"/>
          </a:xfrm>
          <a:prstGeom prst="rightArrow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CCCBE4-0C13-4CDD-889B-CECA22AC1C29}"/>
              </a:ext>
            </a:extLst>
          </p:cNvPr>
          <p:cNvSpPr/>
          <p:nvPr/>
        </p:nvSpPr>
        <p:spPr>
          <a:xfrm>
            <a:off x="7979215" y="3740397"/>
            <a:ext cx="2250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 member of the SWOT observation ensemble</a:t>
            </a:r>
            <a:endParaRPr lang="en-US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E337EDB5-8AD6-4777-BA42-F3BB7D42A2D5}"/>
              </a:ext>
            </a:extLst>
          </p:cNvPr>
          <p:cNvSpPr/>
          <p:nvPr/>
        </p:nvSpPr>
        <p:spPr>
          <a:xfrm rot="10800000">
            <a:off x="7315199" y="2233618"/>
            <a:ext cx="664016" cy="256752"/>
          </a:xfrm>
          <a:prstGeom prst="rightArrow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E8B731-3A8C-4475-8B8B-95B0178B06F7}"/>
              </a:ext>
            </a:extLst>
          </p:cNvPr>
          <p:cNvSpPr/>
          <p:nvPr/>
        </p:nvSpPr>
        <p:spPr>
          <a:xfrm>
            <a:off x="7979215" y="1989971"/>
            <a:ext cx="2079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reconstructed sub- mesoscale field 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        (truth)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D095DE-8746-4DC4-95D3-587B45A92B4C}"/>
              </a:ext>
            </a:extLst>
          </p:cNvPr>
          <p:cNvSpPr/>
          <p:nvPr/>
        </p:nvSpPr>
        <p:spPr>
          <a:xfrm>
            <a:off x="5219319" y="5611476"/>
            <a:ext cx="4772980" cy="7175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DAAF95-9E80-4D7F-B33B-E2F96182FBBF}"/>
              </a:ext>
            </a:extLst>
          </p:cNvPr>
          <p:cNvSpPr/>
          <p:nvPr/>
        </p:nvSpPr>
        <p:spPr>
          <a:xfrm>
            <a:off x="5219317" y="6444016"/>
            <a:ext cx="4772982" cy="6495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08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PARSEC  </a:t>
            </a:r>
            <a:fld id="{EC78876D-F60F-416A-9AB8-0484C938732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50054" y="411120"/>
            <a:ext cx="7315200" cy="457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Numerical testing (results)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88C193-721C-47BE-B0A0-DEECA0572F7B}"/>
              </a:ext>
            </a:extLst>
          </p:cNvPr>
          <p:cNvGrpSpPr/>
          <p:nvPr/>
        </p:nvGrpSpPr>
        <p:grpSpPr>
          <a:xfrm>
            <a:off x="-12272" y="1347544"/>
            <a:ext cx="6255154" cy="5981079"/>
            <a:chOff x="50187" y="1265097"/>
            <a:chExt cx="7014908" cy="598107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961BA26-9BDE-4FE8-90FC-8195B4054219}"/>
                </a:ext>
              </a:extLst>
            </p:cNvPr>
            <p:cNvGrpSpPr/>
            <p:nvPr/>
          </p:nvGrpSpPr>
          <p:grpSpPr>
            <a:xfrm>
              <a:off x="50187" y="1592118"/>
              <a:ext cx="7014908" cy="5654058"/>
              <a:chOff x="0" y="1316334"/>
              <a:chExt cx="7014908" cy="565405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35099F4-B796-462A-BAA4-05D6534035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985" t="6205" r="9786" b="69619"/>
              <a:stretch/>
            </p:blipFill>
            <p:spPr>
              <a:xfrm>
                <a:off x="0" y="1316334"/>
                <a:ext cx="7014908" cy="187904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A0FF5CD-F958-48CE-9DBD-B462A092E6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985" t="36436" r="9786" b="40164"/>
              <a:stretch/>
            </p:blipFill>
            <p:spPr>
              <a:xfrm>
                <a:off x="0" y="3161047"/>
                <a:ext cx="7014908" cy="18187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7F07542-E21F-44EE-BF21-C6EE0EC06C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985" t="66386" r="9786" b="7744"/>
              <a:stretch/>
            </p:blipFill>
            <p:spPr>
              <a:xfrm>
                <a:off x="0" y="4959701"/>
                <a:ext cx="7014908" cy="201069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A6F7EB-9CA0-43E7-9A79-11F6CFD2E81A}"/>
                  </a:ext>
                </a:extLst>
              </p:cNvPr>
              <p:cNvSpPr txBox="1"/>
              <p:nvPr/>
            </p:nvSpPr>
            <p:spPr>
              <a:xfrm>
                <a:off x="2723103" y="2084171"/>
                <a:ext cx="12314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exact </a:t>
                </a:r>
                <a:r>
                  <a:rPr lang="en-US" b="1" dirty="0"/>
                  <a:t>R</a:t>
                </a:r>
                <a:r>
                  <a:rPr lang="en-US" baseline="30000" dirty="0"/>
                  <a:t>-1/2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B79D3E-25E2-43A3-BADF-8F2E1DF6B79B}"/>
                  </a:ext>
                </a:extLst>
              </p:cNvPr>
              <p:cNvSpPr txBox="1"/>
              <p:nvPr/>
            </p:nvSpPr>
            <p:spPr>
              <a:xfrm>
                <a:off x="1914710" y="3902920"/>
                <a:ext cx="3185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block-diagonal approximation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3F1391B-155A-40EB-9F70-90AE517565CC}"/>
                  </a:ext>
                </a:extLst>
              </p:cNvPr>
              <p:cNvSpPr/>
              <p:nvPr/>
            </p:nvSpPr>
            <p:spPr>
              <a:xfrm>
                <a:off x="2222486" y="5687341"/>
                <a:ext cx="25699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diagonal approximation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ACC4A1-BD35-46CE-B822-54A3999647F3}"/>
                </a:ext>
              </a:extLst>
            </p:cNvPr>
            <p:cNvSpPr/>
            <p:nvPr/>
          </p:nvSpPr>
          <p:spPr>
            <a:xfrm>
              <a:off x="2272673" y="1265097"/>
              <a:ext cx="25442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Approximation errors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7EC26-09F1-476C-A5F9-CB816387E7E6}"/>
              </a:ext>
            </a:extLst>
          </p:cNvPr>
          <p:cNvGrpSpPr/>
          <p:nvPr/>
        </p:nvGrpSpPr>
        <p:grpSpPr>
          <a:xfrm>
            <a:off x="6267947" y="2442402"/>
            <a:ext cx="3760308" cy="2992826"/>
            <a:chOff x="6267947" y="2442402"/>
            <a:chExt cx="3760308" cy="299282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9B63F7D-CC09-4B2A-A21A-EED367281CE6}"/>
                </a:ext>
              </a:extLst>
            </p:cNvPr>
            <p:cNvSpPr/>
            <p:nvPr/>
          </p:nvSpPr>
          <p:spPr>
            <a:xfrm>
              <a:off x="6267947" y="2811734"/>
              <a:ext cx="3760308" cy="2623494"/>
            </a:xfrm>
            <a:prstGeom prst="roundRect">
              <a:avLst>
                <a:gd name="adj" fmla="val 6617"/>
              </a:avLst>
            </a:prstGeom>
            <a:solidFill>
              <a:schemeClr val="bg1"/>
            </a:solidFill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en-US" dirty="0">
                <a:solidFill>
                  <a:srgbClr val="000000"/>
                </a:solidFill>
              </a:endParaRPr>
            </a:p>
            <a:p>
              <a:pPr lvl="0"/>
              <a:endParaRPr lang="en-US" dirty="0">
                <a:solidFill>
                  <a:srgbClr val="000000"/>
                </a:solidFill>
              </a:endParaRPr>
            </a:p>
            <a:p>
              <a:pPr lvl="0"/>
              <a:endParaRPr lang="en-US" dirty="0">
                <a:solidFill>
                  <a:srgbClr val="000000"/>
                </a:solidFill>
              </a:endParaRPr>
            </a:p>
            <a:p>
              <a:pPr lvl="0"/>
              <a:r>
                <a:rPr lang="en-US" dirty="0">
                  <a:solidFill>
                    <a:srgbClr val="000000"/>
                  </a:solidFill>
                </a:rPr>
                <a:t>    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27318E-6445-4731-9EE3-556EB6CE5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083" t="7757" b="70265"/>
            <a:stretch/>
          </p:blipFill>
          <p:spPr>
            <a:xfrm>
              <a:off x="6441548" y="3000526"/>
              <a:ext cx="3413106" cy="237130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BA9483-E538-4A75-8E8E-C469893F1B5B}"/>
                </a:ext>
              </a:extLst>
            </p:cNvPr>
            <p:cNvSpPr txBox="1"/>
            <p:nvPr/>
          </p:nvSpPr>
          <p:spPr>
            <a:xfrm>
              <a:off x="6903218" y="2442402"/>
              <a:ext cx="2505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Dependence on SWH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C85975F-6107-4692-9277-E914608CB62D}"/>
              </a:ext>
            </a:extLst>
          </p:cNvPr>
          <p:cNvSpPr txBox="1"/>
          <p:nvPr/>
        </p:nvSpPr>
        <p:spPr>
          <a:xfrm>
            <a:off x="6741301" y="4428232"/>
            <a:ext cx="3164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Relative contribution of the </a:t>
            </a:r>
            <a:r>
              <a:rPr lang="en-US" sz="1200" b="1" dirty="0" err="1"/>
              <a:t>KaRIn</a:t>
            </a:r>
            <a:r>
              <a:rPr lang="en-US" sz="1200" b="1" dirty="0"/>
              <a:t> noise: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CC322F-4F51-432D-9C3F-05D979DBDB58}"/>
              </a:ext>
            </a:extLst>
          </p:cNvPr>
          <p:cNvSpPr/>
          <p:nvPr/>
        </p:nvSpPr>
        <p:spPr>
          <a:xfrm>
            <a:off x="6672150" y="4376964"/>
            <a:ext cx="3182503" cy="9409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4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PARSEC  </a:t>
            </a:r>
            <a:fld id="{EC78876D-F60F-416A-9AB8-0484C938732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U.S. Naval Research Laboratory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50054" y="411120"/>
            <a:ext cx="7315200" cy="457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Including atmospheric uncertainties</a:t>
            </a:r>
          </a:p>
        </p:txBody>
      </p:sp>
      <p:sp>
        <p:nvSpPr>
          <p:cNvPr id="37" name="Rounded Rectangle 12">
            <a:extLst>
              <a:ext uri="{FF2B5EF4-FFF2-40B4-BE49-F238E27FC236}">
                <a16:creationId xmlns:a16="http://schemas.microsoft.com/office/drawing/2014/main" id="{5C12C9EC-A7DE-45B4-BEA8-40CCCC7C96B5}"/>
              </a:ext>
            </a:extLst>
          </p:cNvPr>
          <p:cNvSpPr/>
          <p:nvPr/>
        </p:nvSpPr>
        <p:spPr>
          <a:xfrm>
            <a:off x="5108713" y="1691579"/>
            <a:ext cx="3215783" cy="83139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72C8D0F-1190-4ADF-AEE1-8CA7E3ABCEAC}"/>
              </a:ext>
            </a:extLst>
          </p:cNvPr>
          <p:cNvGrpSpPr/>
          <p:nvPr/>
        </p:nvGrpSpPr>
        <p:grpSpPr>
          <a:xfrm>
            <a:off x="1679713" y="1360334"/>
            <a:ext cx="6858000" cy="5441167"/>
            <a:chOff x="1970786" y="1348611"/>
            <a:chExt cx="6858000" cy="544116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65146D7-8426-43F5-B70C-95E8134A50D7}"/>
                </a:ext>
              </a:extLst>
            </p:cNvPr>
            <p:cNvGrpSpPr/>
            <p:nvPr/>
          </p:nvGrpSpPr>
          <p:grpSpPr>
            <a:xfrm>
              <a:off x="1970786" y="1348611"/>
              <a:ext cx="6858000" cy="5441167"/>
              <a:chOff x="1935617" y="1360334"/>
              <a:chExt cx="6858000" cy="544116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6DA7A7F-DC97-483A-9193-5947CA03DF88}"/>
                  </a:ext>
                </a:extLst>
              </p:cNvPr>
              <p:cNvGrpSpPr/>
              <p:nvPr/>
            </p:nvGrpSpPr>
            <p:grpSpPr>
              <a:xfrm>
                <a:off x="1935617" y="1360334"/>
                <a:ext cx="6858000" cy="5441167"/>
                <a:chOff x="1846672" y="1455821"/>
                <a:chExt cx="6858000" cy="5300035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322E1B5-26BC-499F-AE64-2EE717F7E385}"/>
                    </a:ext>
                  </a:extLst>
                </p:cNvPr>
                <p:cNvSpPr txBox="1"/>
                <p:nvPr/>
              </p:nvSpPr>
              <p:spPr>
                <a:xfrm>
                  <a:off x="1846672" y="1649393"/>
                  <a:ext cx="6858000" cy="1077218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just"/>
                  <a:endPara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just"/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 = </a:t>
                  </a:r>
                  <a:r>
                    <a:rPr lang="en-US" sz="2400" b="1" u="sng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</a:t>
                  </a:r>
                  <a:r>
                    <a:rPr lang="en-US" sz="2400" b="1" baseline="-25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K</a:t>
                  </a:r>
                  <a:r>
                    <a:rPr lang="en-US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</a:t>
                  </a:r>
                  <a:r>
                    <a:rPr lang="en-US" sz="2400" b="1" dirty="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SWH</a:t>
                  </a:r>
                  <a:r>
                    <a:rPr lang="en-US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) + R</a:t>
                  </a:r>
                  <a:r>
                    <a:rPr lang="en-US" sz="2400" b="1" baseline="-25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</a:t>
                  </a:r>
                  <a:r>
                    <a:rPr lang="en-US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 +  R</a:t>
                  </a:r>
                  <a:r>
                    <a:rPr lang="en-US" sz="2400" b="1" baseline="-25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</a:t>
                  </a:r>
                  <a:r>
                    <a:rPr lang="en-US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</a:t>
                  </a:r>
                  <a:r>
                    <a:rPr lang="en-US" sz="2400" b="1" dirty="0">
                      <a:solidFill>
                        <a:schemeClr val="bg2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vapor</a:t>
                  </a:r>
                  <a:r>
                    <a:rPr lang="en-US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) +  </a:t>
                  </a:r>
                  <a:r>
                    <a:rPr lang="en-US" sz="2400" b="1" dirty="0">
                      <a:solidFill>
                        <a:schemeClr val="bg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</a:t>
                  </a:r>
                  <a:r>
                    <a:rPr lang="en-US" sz="2400" b="1" baseline="-25000" dirty="0">
                      <a:solidFill>
                        <a:schemeClr val="bg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</a:t>
                  </a:r>
                  <a:r>
                    <a:rPr lang="en-US" sz="2400" b="1" dirty="0">
                      <a:solidFill>
                        <a:schemeClr val="bg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(dry) + …</a:t>
                  </a:r>
                  <a:endParaRPr lang="en-US" sz="2400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  <a:p>
                  <a:pPr algn="just"/>
                  <a:r>
                    <a:rPr lang="en-US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</a:t>
                  </a:r>
                  <a:endPara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1513CB1-6FCD-4EDF-964C-69F219637644}"/>
                    </a:ext>
                  </a:extLst>
                </p:cNvPr>
                <p:cNvSpPr/>
                <p:nvPr/>
              </p:nvSpPr>
              <p:spPr>
                <a:xfrm>
                  <a:off x="4891110" y="5466496"/>
                  <a:ext cx="18473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:endPara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0" name="Rounded Rectangle 12">
                  <a:extLst>
                    <a:ext uri="{FF2B5EF4-FFF2-40B4-BE49-F238E27FC236}">
                      <a16:creationId xmlns:a16="http://schemas.microsoft.com/office/drawing/2014/main" id="{7AF4D99F-2E36-43D8-9F3B-3338AC6D25B4}"/>
                    </a:ext>
                  </a:extLst>
                </p:cNvPr>
                <p:cNvSpPr/>
                <p:nvPr/>
              </p:nvSpPr>
              <p:spPr>
                <a:xfrm>
                  <a:off x="2522331" y="1793500"/>
                  <a:ext cx="2123335" cy="831391"/>
                </a:xfrm>
                <a:prstGeom prst="roundRect">
                  <a:avLst/>
                </a:prstGeom>
                <a:noFill/>
                <a:ln w="571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ight Arrow 16">
                  <a:extLst>
                    <a:ext uri="{FF2B5EF4-FFF2-40B4-BE49-F238E27FC236}">
                      <a16:creationId xmlns:a16="http://schemas.microsoft.com/office/drawing/2014/main" id="{6843E4AD-74A3-4A98-8A74-EAA7E8CC6400}"/>
                    </a:ext>
                  </a:extLst>
                </p:cNvPr>
                <p:cNvSpPr/>
                <p:nvPr/>
              </p:nvSpPr>
              <p:spPr>
                <a:xfrm rot="6390620">
                  <a:off x="5152758" y="2724888"/>
                  <a:ext cx="838790" cy="193776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ight Arrow 17">
                  <a:extLst>
                    <a:ext uri="{FF2B5EF4-FFF2-40B4-BE49-F238E27FC236}">
                      <a16:creationId xmlns:a16="http://schemas.microsoft.com/office/drawing/2014/main" id="{0225C612-C7B8-40BE-AC5E-9965A769C75E}"/>
                    </a:ext>
                  </a:extLst>
                </p:cNvPr>
                <p:cNvSpPr/>
                <p:nvPr/>
              </p:nvSpPr>
              <p:spPr>
                <a:xfrm rot="5400000">
                  <a:off x="3368725" y="2698706"/>
                  <a:ext cx="440639" cy="242316"/>
                </a:xfrm>
                <a:prstGeom prst="right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4283B58-9EB0-4B9F-B549-A3633FFBD177}"/>
                    </a:ext>
                  </a:extLst>
                </p:cNvPr>
                <p:cNvSpPr/>
                <p:nvPr/>
              </p:nvSpPr>
              <p:spPr>
                <a:xfrm>
                  <a:off x="2076065" y="6386524"/>
                  <a:ext cx="18473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endParaRPr lang="en-US" b="1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FFA8074-25CC-462E-BEC5-B0C0296E5A66}"/>
                    </a:ext>
                  </a:extLst>
                </p:cNvPr>
                <p:cNvSpPr/>
                <p:nvPr/>
              </p:nvSpPr>
              <p:spPr>
                <a:xfrm>
                  <a:off x="5824706" y="1455821"/>
                  <a:ext cx="149271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atmos</a:t>
                  </a:r>
                  <a:r>
                    <a:rPr lang="en-US" b="1" dirty="0">
                      <a:solidFill>
                        <a:schemeClr val="bg2">
                          <a:lumMod val="75000"/>
                        </a:schemeClr>
                      </a:solidFill>
                    </a:rPr>
                    <a:t>phere</a:t>
                  </a:r>
                  <a:endParaRPr lang="en-US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653EEDA-88E8-46BD-916F-C1CA7B21FDF1}"/>
                    </a:ext>
                  </a:extLst>
                </p:cNvPr>
                <p:cNvSpPr/>
                <p:nvPr/>
              </p:nvSpPr>
              <p:spPr>
                <a:xfrm>
                  <a:off x="7242706" y="6243418"/>
                  <a:ext cx="24237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dirty="0"/>
                    <a:t> </a:t>
                  </a:r>
                  <a:endParaRPr lang="en-US" sz="1600" dirty="0"/>
                </a:p>
              </p:txBody>
            </p:sp>
          </p:grp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7AA4CE9-F626-4CD5-B58F-86E0557CB389}"/>
                  </a:ext>
                </a:extLst>
              </p:cNvPr>
              <p:cNvSpPr/>
              <p:nvPr/>
            </p:nvSpPr>
            <p:spPr>
              <a:xfrm>
                <a:off x="6655813" y="3072090"/>
                <a:ext cx="18117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</a:rPr>
                  <a:t>R</a:t>
                </a:r>
                <a:r>
                  <a:rPr lang="en-US" sz="1600" b="1" baseline="-25000" dirty="0">
                    <a:solidFill>
                      <a:srgbClr val="FF0000"/>
                    </a:solidFill>
                  </a:rPr>
                  <a:t>a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 rank-deficient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EC22002-79F5-441C-B50E-B0E46B62F693}"/>
                  </a:ext>
                </a:extLst>
              </p:cNvPr>
              <p:cNvSpPr/>
              <p:nvPr/>
            </p:nvSpPr>
            <p:spPr>
              <a:xfrm>
                <a:off x="2898459" y="2948139"/>
                <a:ext cx="1598515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/>
                  <a:t>admits sparse</a:t>
                </a:r>
              </a:p>
              <a:p>
                <a:r>
                  <a:rPr lang="en-US" sz="1600" b="1" dirty="0"/>
                  <a:t>approximation</a:t>
                </a:r>
              </a:p>
              <a:p>
                <a:r>
                  <a:rPr lang="en-US" sz="1600" b="1" dirty="0"/>
                  <a:t>of the inverse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9012207-7AEE-4395-872E-D213A221B3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3357"/>
              <a:stretch/>
            </p:blipFill>
            <p:spPr>
              <a:xfrm>
                <a:off x="6580631" y="3458685"/>
                <a:ext cx="1963562" cy="1883825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D0B353E-A5D2-4C2C-BE9A-12F54E41BF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55803"/>
              <a:stretch/>
            </p:blipFill>
            <p:spPr>
              <a:xfrm>
                <a:off x="4550300" y="3441208"/>
                <a:ext cx="1877846" cy="1901303"/>
              </a:xfrm>
              <a:prstGeom prst="rect">
                <a:avLst/>
              </a:prstGeom>
            </p:spPr>
          </p:pic>
          <p:sp>
            <p:nvSpPr>
              <p:cNvPr id="40" name="Right Arrow 16">
                <a:extLst>
                  <a:ext uri="{FF2B5EF4-FFF2-40B4-BE49-F238E27FC236}">
                    <a16:creationId xmlns:a16="http://schemas.microsoft.com/office/drawing/2014/main" id="{417A3318-7B11-4CBC-84CE-17C6630A7313}"/>
                  </a:ext>
                </a:extLst>
              </p:cNvPr>
              <p:cNvSpPr/>
              <p:nvPr/>
            </p:nvSpPr>
            <p:spPr>
              <a:xfrm rot="2501419">
                <a:off x="6168819" y="2640183"/>
                <a:ext cx="1123872" cy="19976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AA9E1EC-5FF3-4BAE-BC58-21F57326A7CB}"/>
                  </a:ext>
                </a:extLst>
              </p:cNvPr>
              <p:cNvSpPr/>
              <p:nvPr/>
            </p:nvSpPr>
            <p:spPr>
              <a:xfrm>
                <a:off x="4999698" y="3112302"/>
                <a:ext cx="137890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/>
                  <a:t>R</a:t>
                </a:r>
                <a:r>
                  <a:rPr lang="en-US" sz="1600" b="1" baseline="-25000" dirty="0"/>
                  <a:t>a</a:t>
                </a:r>
                <a:r>
                  <a:rPr lang="en-US" sz="1600" b="1" dirty="0"/>
                  <a:t> invertible</a:t>
                </a:r>
                <a:endParaRPr lang="en-US" sz="1600" dirty="0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945999-D77F-427F-AE34-B84A3EB1F6E1}"/>
                </a:ext>
              </a:extLst>
            </p:cNvPr>
            <p:cNvSpPr/>
            <p:nvPr/>
          </p:nvSpPr>
          <p:spPr>
            <a:xfrm>
              <a:off x="4550301" y="3415865"/>
              <a:ext cx="1961588" cy="1926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A6814C8-1ED6-43C3-B1CA-5C11C06A3CBF}"/>
                </a:ext>
              </a:extLst>
            </p:cNvPr>
            <p:cNvSpPr/>
            <p:nvPr/>
          </p:nvSpPr>
          <p:spPr>
            <a:xfrm>
              <a:off x="6565215" y="3413357"/>
              <a:ext cx="1961588" cy="1926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C450F61-DBDD-4ECC-B4FF-D9530548B493}"/>
              </a:ext>
            </a:extLst>
          </p:cNvPr>
          <p:cNvSpPr txBox="1"/>
          <p:nvPr/>
        </p:nvSpPr>
        <p:spPr>
          <a:xfrm>
            <a:off x="860237" y="4347828"/>
            <a:ext cx="72734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Asymptotic regimes: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|</a:t>
            </a:r>
            <a:r>
              <a:rPr lang="en-US" b="1" dirty="0"/>
              <a:t>R</a:t>
            </a:r>
            <a:r>
              <a:rPr lang="en-US" baseline="-25000" dirty="0"/>
              <a:t>K</a:t>
            </a:r>
            <a:r>
              <a:rPr lang="en-US" dirty="0"/>
              <a:t>+</a:t>
            </a:r>
            <a:r>
              <a:rPr lang="en-US" b="1" dirty="0"/>
              <a:t>R</a:t>
            </a:r>
            <a:r>
              <a:rPr lang="en-US" baseline="-25000" dirty="0"/>
              <a:t>G</a:t>
            </a:r>
            <a:r>
              <a:rPr lang="en-US" dirty="0"/>
              <a:t>| &lt;&lt; |</a:t>
            </a:r>
            <a:r>
              <a:rPr lang="en-US" b="1" dirty="0"/>
              <a:t>R</a:t>
            </a:r>
            <a:r>
              <a:rPr lang="en-US" baseline="-25000" dirty="0"/>
              <a:t>a</a:t>
            </a:r>
            <a:r>
              <a:rPr lang="en-US" dirty="0"/>
              <a:t>|</a:t>
            </a:r>
          </a:p>
          <a:p>
            <a:pPr marL="342900" indent="-342900">
              <a:buAutoNum type="arabicPeriod"/>
            </a:pPr>
            <a:r>
              <a:rPr lang="en-US" dirty="0"/>
              <a:t>|</a:t>
            </a:r>
            <a:r>
              <a:rPr lang="en-US" b="1" dirty="0"/>
              <a:t>R</a:t>
            </a:r>
            <a:r>
              <a:rPr lang="en-US" baseline="-25000" dirty="0"/>
              <a:t>K</a:t>
            </a:r>
            <a:r>
              <a:rPr lang="en-US" dirty="0"/>
              <a:t>+</a:t>
            </a:r>
            <a:r>
              <a:rPr lang="en-US" b="1" dirty="0"/>
              <a:t>R</a:t>
            </a:r>
            <a:r>
              <a:rPr lang="en-US" baseline="-25000" dirty="0"/>
              <a:t>G</a:t>
            </a:r>
            <a:r>
              <a:rPr lang="en-US" dirty="0"/>
              <a:t>| &gt;&gt; |</a:t>
            </a:r>
            <a:r>
              <a:rPr lang="en-US" b="1" dirty="0"/>
              <a:t>R</a:t>
            </a:r>
            <a:r>
              <a:rPr lang="en-US" baseline="-25000" dirty="0"/>
              <a:t>a</a:t>
            </a:r>
            <a:r>
              <a:rPr lang="en-US" dirty="0"/>
              <a:t>|</a:t>
            </a:r>
          </a:p>
          <a:p>
            <a:pPr marL="342900" indent="-342900">
              <a:buAutoNum type="arabicPeriod"/>
            </a:pPr>
            <a:r>
              <a:rPr lang="en-US" dirty="0"/>
              <a:t>|</a:t>
            </a:r>
            <a:r>
              <a:rPr lang="en-US" b="1" dirty="0"/>
              <a:t>R</a:t>
            </a:r>
            <a:r>
              <a:rPr lang="en-US" baseline="-25000" dirty="0"/>
              <a:t>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b="1" dirty="0"/>
              <a:t> R</a:t>
            </a:r>
            <a:r>
              <a:rPr lang="en-US" baseline="-25000" dirty="0"/>
              <a:t>a</a:t>
            </a:r>
            <a:r>
              <a:rPr lang="en-US" dirty="0"/>
              <a:t> – </a:t>
            </a:r>
            <a:r>
              <a:rPr lang="en-US" b="1" dirty="0" err="1">
                <a:latin typeface="Symbol" panose="05050102010706020507" pitchFamily="18" charset="2"/>
              </a:rPr>
              <a:t>d</a:t>
            </a:r>
            <a:r>
              <a:rPr lang="en-US" b="1" dirty="0" err="1"/>
              <a:t>R</a:t>
            </a:r>
            <a:r>
              <a:rPr lang="en-US" baseline="-25000" dirty="0" err="1"/>
              <a:t>a</a:t>
            </a:r>
            <a:endParaRPr lang="en-US" baseline="-25000" dirty="0"/>
          </a:p>
          <a:p>
            <a:r>
              <a:rPr lang="en-US" baseline="-25000" dirty="0"/>
              <a:t>        </a:t>
            </a:r>
            <a:r>
              <a:rPr lang="en-US" dirty="0"/>
              <a:t>|</a:t>
            </a:r>
            <a:r>
              <a:rPr lang="en-US" b="1" dirty="0" err="1">
                <a:latin typeface="Symbol" panose="05050102010706020507" pitchFamily="18" charset="2"/>
              </a:rPr>
              <a:t>d</a:t>
            </a:r>
            <a:r>
              <a:rPr lang="en-US" b="1" dirty="0" err="1"/>
              <a:t>R</a:t>
            </a:r>
            <a:r>
              <a:rPr lang="en-US" baseline="-25000" dirty="0" err="1"/>
              <a:t>a</a:t>
            </a:r>
            <a:r>
              <a:rPr lang="en-US" dirty="0"/>
              <a:t>| = |</a:t>
            </a:r>
            <a:r>
              <a:rPr lang="en-US" b="1" dirty="0" err="1"/>
              <a:t>PR</a:t>
            </a:r>
            <a:r>
              <a:rPr lang="en-US" baseline="-25000" dirty="0" err="1"/>
              <a:t>a</a:t>
            </a:r>
            <a:r>
              <a:rPr lang="en-US" b="1" dirty="0" err="1"/>
              <a:t>P</a:t>
            </a:r>
            <a:r>
              <a:rPr lang="en-US" dirty="0"/>
              <a:t> - </a:t>
            </a:r>
            <a:r>
              <a:rPr lang="en-US" b="1" dirty="0"/>
              <a:t>P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baseline="-25000" dirty="0"/>
              <a:t>a </a:t>
            </a:r>
            <a:r>
              <a:rPr lang="en-US" b="1" dirty="0"/>
              <a:t>P</a:t>
            </a:r>
            <a:r>
              <a:rPr lang="en-US" dirty="0"/>
              <a:t>+</a:t>
            </a:r>
            <a:r>
              <a:rPr lang="en-US" b="1" dirty="0"/>
              <a:t> R</a:t>
            </a:r>
            <a:r>
              <a:rPr lang="en-US" baseline="-25000" dirty="0"/>
              <a:t>a</a:t>
            </a:r>
            <a:r>
              <a:rPr lang="en-US" dirty="0"/>
              <a:t>)| &lt;&lt; |</a:t>
            </a:r>
            <a:r>
              <a:rPr lang="en-US" b="1" dirty="0"/>
              <a:t>R</a:t>
            </a:r>
            <a:r>
              <a:rPr lang="en-US" baseline="-25000" dirty="0"/>
              <a:t>a</a:t>
            </a:r>
            <a:r>
              <a:rPr lang="en-US" dirty="0"/>
              <a:t>|;    </a:t>
            </a:r>
            <a:r>
              <a:rPr lang="en-US" b="1" dirty="0"/>
              <a:t>P</a:t>
            </a:r>
            <a:r>
              <a:rPr lang="en-US" dirty="0"/>
              <a:t>=</a:t>
            </a:r>
            <a:r>
              <a:rPr lang="en-US" b="1" dirty="0"/>
              <a:t>D</a:t>
            </a:r>
            <a:r>
              <a:rPr lang="en-US" b="1" baseline="30000" dirty="0"/>
              <a:t>T</a:t>
            </a:r>
            <a:r>
              <a:rPr lang="en-US" b="1" dirty="0"/>
              <a:t>D</a:t>
            </a:r>
          </a:p>
          <a:p>
            <a:endParaRPr lang="en-US" dirty="0"/>
          </a:p>
          <a:p>
            <a:r>
              <a:rPr lang="en-US" dirty="0"/>
              <a:t>4.  separability of the spectra:  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122111B-9BC0-4068-B0D9-AF345BD16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17" b="73720"/>
          <a:stretch/>
        </p:blipFill>
        <p:spPr>
          <a:xfrm>
            <a:off x="4192720" y="6290483"/>
            <a:ext cx="5260804" cy="37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2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OM07-1474  </a:t>
            </a:r>
            <a:fld id="{EC78876D-F60F-416A-9AB8-0484C938732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18169" y="373617"/>
            <a:ext cx="7315200" cy="457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Conclusions and </a:t>
            </a:r>
            <a:r>
              <a:rPr lang="en-US" dirty="0">
                <a:solidFill>
                  <a:srgbClr val="FFFF00"/>
                </a:solidFill>
              </a:rPr>
              <a:t>future work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A7DC6D-5C66-4099-94D4-CD228AFCBEB4}"/>
              </a:ext>
            </a:extLst>
          </p:cNvPr>
          <p:cNvGrpSpPr/>
          <p:nvPr/>
        </p:nvGrpSpPr>
        <p:grpSpPr>
          <a:xfrm>
            <a:off x="719523" y="1492342"/>
            <a:ext cx="8619354" cy="2511501"/>
            <a:chOff x="12118" y="1381857"/>
            <a:chExt cx="9588335" cy="472947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533BAEC-71B2-4829-93CD-CD99F9FD736E}"/>
                </a:ext>
              </a:extLst>
            </p:cNvPr>
            <p:cNvSpPr/>
            <p:nvPr/>
          </p:nvSpPr>
          <p:spPr>
            <a:xfrm>
              <a:off x="12118" y="1381857"/>
              <a:ext cx="9576081" cy="4729474"/>
            </a:xfrm>
            <a:prstGeom prst="roundRect">
              <a:avLst>
                <a:gd name="adj" fmla="val 8343"/>
              </a:avLst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921513-3450-4C86-8046-234C1569BCC9}"/>
                </a:ext>
              </a:extLst>
            </p:cNvPr>
            <p:cNvSpPr/>
            <p:nvPr/>
          </p:nvSpPr>
          <p:spPr>
            <a:xfrm>
              <a:off x="240412" y="1683193"/>
              <a:ext cx="9360041" cy="4259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defTabSz="823913">
                <a:spcBef>
                  <a:spcPts val="1800"/>
                </a:spcBef>
                <a:buSzPct val="125000"/>
                <a:buFont typeface="Arial" panose="020B0604020202020204" pitchFamily="34" charset="0"/>
                <a:buChar char="•"/>
                <a:tabLst>
                  <a:tab pos="320675" algn="l"/>
                  <a:tab pos="639763" algn="l"/>
                  <a:tab pos="960438" algn="l"/>
                  <a:tab pos="1279525" algn="l"/>
                  <a:tab pos="1600200" algn="l"/>
                  <a:tab pos="1919288" algn="l"/>
                  <a:tab pos="2239963" algn="l"/>
                  <a:tab pos="2560638" algn="l"/>
                  <a:tab pos="2879725" algn="l"/>
                  <a:tab pos="3200400" algn="l"/>
                  <a:tab pos="3521075" algn="l"/>
                  <a:tab pos="3840163" algn="l"/>
                </a:tabLst>
              </a:pPr>
              <a:r>
                <a:rPr lang="en-US" b="1" dirty="0">
                  <a:solidFill>
                    <a:schemeClr val="bg1"/>
                  </a:solidFill>
                </a:rPr>
                <a:t>A sparse approximation for the SWOT precision matrices is proposed and tested with OSSEs in the framework of variational assimilation of simulated SWOT data on a 512-km long swath segment at 2 km resolution</a:t>
              </a:r>
            </a:p>
            <a:p>
              <a:pPr marL="342900" lvl="0" indent="-342900" defTabSz="823913">
                <a:spcBef>
                  <a:spcPts val="1800"/>
                </a:spcBef>
                <a:buSzPct val="125000"/>
                <a:buFont typeface="Arial" panose="020B0604020202020204" pitchFamily="34" charset="0"/>
                <a:buChar char="•"/>
                <a:tabLst>
                  <a:tab pos="320675" algn="l"/>
                  <a:tab pos="639763" algn="l"/>
                  <a:tab pos="960438" algn="l"/>
                  <a:tab pos="1279525" algn="l"/>
                  <a:tab pos="1600200" algn="l"/>
                  <a:tab pos="1919288" algn="l"/>
                  <a:tab pos="2239963" algn="l"/>
                  <a:tab pos="2560638" algn="l"/>
                  <a:tab pos="2879725" algn="l"/>
                  <a:tab pos="3200400" algn="l"/>
                  <a:tab pos="3521075" algn="l"/>
                  <a:tab pos="3840163" algn="l"/>
                </a:tabLst>
              </a:pPr>
              <a:r>
                <a:rPr lang="en-US" b="1" dirty="0">
                  <a:solidFill>
                    <a:schemeClr val="bg1"/>
                  </a:solidFill>
                </a:rPr>
                <a:t>Experiments demonstrate efficiency of the block-diagonal approximation which improves from 1.3 to 1.6 with reduction of the sea surface roughness (significant wave height) from 7 to 2 m.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5EF020-D0B6-4F03-9018-911208A3EF13}"/>
              </a:ext>
            </a:extLst>
          </p:cNvPr>
          <p:cNvGrpSpPr/>
          <p:nvPr/>
        </p:nvGrpSpPr>
        <p:grpSpPr>
          <a:xfrm>
            <a:off x="719523" y="4211406"/>
            <a:ext cx="8608338" cy="2867140"/>
            <a:chOff x="676405" y="6130060"/>
            <a:chExt cx="8608338" cy="67750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80EEC4C-7490-4475-B969-1BCF53D6DAA8}"/>
                </a:ext>
              </a:extLst>
            </p:cNvPr>
            <p:cNvSpPr/>
            <p:nvPr/>
          </p:nvSpPr>
          <p:spPr>
            <a:xfrm>
              <a:off x="676405" y="6130060"/>
              <a:ext cx="8608338" cy="677505"/>
            </a:xfrm>
            <a:prstGeom prst="roundRect">
              <a:avLst>
                <a:gd name="adj" fmla="val 6705"/>
              </a:avLst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87249-7A8E-48DF-8E54-B12622A3C5E8}"/>
                </a:ext>
              </a:extLst>
            </p:cNvPr>
            <p:cNvSpPr/>
            <p:nvPr/>
          </p:nvSpPr>
          <p:spPr>
            <a:xfrm>
              <a:off x="876792" y="6169425"/>
              <a:ext cx="8196548" cy="578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defTabSz="823913">
                <a:spcBef>
                  <a:spcPts val="1800"/>
                </a:spcBef>
                <a:buSzPct val="125000"/>
                <a:buFont typeface="Arial" panose="020B0604020202020204" pitchFamily="34" charset="0"/>
                <a:buChar char="•"/>
                <a:tabLst>
                  <a:tab pos="320675" algn="l"/>
                  <a:tab pos="639763" algn="l"/>
                  <a:tab pos="960438" algn="l"/>
                  <a:tab pos="1279525" algn="l"/>
                  <a:tab pos="1600200" algn="l"/>
                  <a:tab pos="1919288" algn="l"/>
                  <a:tab pos="2239963" algn="l"/>
                  <a:tab pos="2560638" algn="l"/>
                  <a:tab pos="2879725" algn="l"/>
                  <a:tab pos="3200400" algn="l"/>
                  <a:tab pos="3521075" algn="l"/>
                  <a:tab pos="3840163" algn="l"/>
                </a:tabLst>
              </a:pPr>
              <a:r>
                <a:rPr lang="en-US" b="1" dirty="0">
                  <a:solidFill>
                    <a:srgbClr val="FFFF00"/>
                  </a:solidFill>
                </a:rPr>
                <a:t>Test the approximation in more realistic settings using the output of hi-resolution NCOM in several regions</a:t>
              </a:r>
            </a:p>
            <a:p>
              <a:pPr marL="342900" lvl="0" indent="-342900" defTabSz="823913">
                <a:spcBef>
                  <a:spcPts val="1800"/>
                </a:spcBef>
                <a:buSzPct val="125000"/>
                <a:buFont typeface="Arial" panose="020B0604020202020204" pitchFamily="34" charset="0"/>
                <a:buChar char="•"/>
                <a:tabLst>
                  <a:tab pos="320675" algn="l"/>
                  <a:tab pos="639763" algn="l"/>
                  <a:tab pos="960438" algn="l"/>
                  <a:tab pos="1279525" algn="l"/>
                  <a:tab pos="1600200" algn="l"/>
                  <a:tab pos="1919288" algn="l"/>
                  <a:tab pos="2239963" algn="l"/>
                  <a:tab pos="2560638" algn="l"/>
                  <a:tab pos="2879725" algn="l"/>
                  <a:tab pos="3200400" algn="l"/>
                  <a:tab pos="3521075" algn="l"/>
                  <a:tab pos="3840163" algn="l"/>
                </a:tabLst>
              </a:pPr>
              <a:r>
                <a:rPr lang="en-US" b="1" dirty="0">
                  <a:solidFill>
                    <a:srgbClr val="FFFF00"/>
                  </a:solidFill>
                </a:rPr>
                <a:t>Explore other sparsification methods in the effort to improve the numerical efficiency and accuracy of the approximation</a:t>
              </a:r>
            </a:p>
            <a:p>
              <a:pPr marL="342900" lvl="0" indent="-342900" defTabSz="823913">
                <a:spcBef>
                  <a:spcPts val="1800"/>
                </a:spcBef>
                <a:buSzPct val="125000"/>
                <a:buFont typeface="Arial" panose="020B0604020202020204" pitchFamily="34" charset="0"/>
                <a:buChar char="•"/>
                <a:tabLst>
                  <a:tab pos="320675" algn="l"/>
                  <a:tab pos="639763" algn="l"/>
                  <a:tab pos="960438" algn="l"/>
                  <a:tab pos="1279525" algn="l"/>
                  <a:tab pos="1600200" algn="l"/>
                  <a:tab pos="1919288" algn="l"/>
                  <a:tab pos="2239963" algn="l"/>
                  <a:tab pos="2560638" algn="l"/>
                  <a:tab pos="2879725" algn="l"/>
                  <a:tab pos="3200400" algn="l"/>
                  <a:tab pos="3521075" algn="l"/>
                  <a:tab pos="3840163" algn="l"/>
                </a:tabLst>
              </a:pPr>
              <a:r>
                <a:rPr lang="en-US" b="1" dirty="0">
                  <a:solidFill>
                    <a:srgbClr val="FFFF00"/>
                  </a:solidFill>
                </a:rPr>
                <a:t>Include wet/dry atmosphere error covariances</a:t>
              </a:r>
            </a:p>
            <a:p>
              <a:pPr marL="342900" lvl="0" indent="-342900" defTabSz="823913">
                <a:spcBef>
                  <a:spcPts val="1800"/>
                </a:spcBef>
                <a:buSzPct val="125000"/>
                <a:buFont typeface="Arial" panose="020B0604020202020204" pitchFamily="34" charset="0"/>
                <a:buChar char="•"/>
                <a:tabLst>
                  <a:tab pos="320675" algn="l"/>
                  <a:tab pos="639763" algn="l"/>
                  <a:tab pos="960438" algn="l"/>
                  <a:tab pos="1279525" algn="l"/>
                  <a:tab pos="1600200" algn="l"/>
                  <a:tab pos="1919288" algn="l"/>
                  <a:tab pos="2239963" algn="l"/>
                  <a:tab pos="2560638" algn="l"/>
                  <a:tab pos="2879725" algn="l"/>
                  <a:tab pos="3200400" algn="l"/>
                  <a:tab pos="3521075" algn="l"/>
                  <a:tab pos="3840163" algn="l"/>
                </a:tabLst>
              </a:pPr>
              <a:r>
                <a:rPr lang="en-US" b="1" dirty="0">
                  <a:solidFill>
                    <a:srgbClr val="FFFF00"/>
                  </a:solidFill>
                </a:rPr>
                <a:t>Develop code for normalizing the innovations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4693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OM07-1474  </a:t>
            </a:r>
            <a:fld id="{EC78876D-F60F-416A-9AB8-0484C938732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18169" y="373617"/>
            <a:ext cx="7315200" cy="4572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/>
                </a:solidFill>
              </a:rPr>
              <a:t>Questions?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921513-3450-4C86-8046-234C1569BCC9}"/>
              </a:ext>
            </a:extLst>
          </p:cNvPr>
          <p:cNvSpPr/>
          <p:nvPr/>
        </p:nvSpPr>
        <p:spPr>
          <a:xfrm>
            <a:off x="924746" y="1652361"/>
            <a:ext cx="8414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823913">
              <a:spcBef>
                <a:spcPts val="1800"/>
              </a:spcBef>
              <a:buSzPct val="125000"/>
              <a:buFont typeface="Arial" panose="020B0604020202020204" pitchFamily="34" charset="0"/>
              <a:buChar char="•"/>
              <a:tabLst>
                <a:tab pos="320675" algn="l"/>
                <a:tab pos="639763" algn="l"/>
                <a:tab pos="960438" algn="l"/>
                <a:tab pos="1279525" algn="l"/>
                <a:tab pos="1600200" algn="l"/>
                <a:tab pos="1919288" algn="l"/>
                <a:tab pos="2239963" algn="l"/>
                <a:tab pos="2560638" algn="l"/>
                <a:tab pos="2879725" algn="l"/>
                <a:tab pos="3200400" algn="l"/>
                <a:tab pos="3521075" algn="l"/>
                <a:tab pos="3840163" algn="l"/>
              </a:tabLst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87249-7A8E-48DF-8E54-B12622A3C5E8}"/>
              </a:ext>
            </a:extLst>
          </p:cNvPr>
          <p:cNvSpPr/>
          <p:nvPr/>
        </p:nvSpPr>
        <p:spPr>
          <a:xfrm>
            <a:off x="919910" y="4377995"/>
            <a:ext cx="8196548" cy="369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823913">
              <a:spcBef>
                <a:spcPts val="1800"/>
              </a:spcBef>
              <a:buSzPct val="125000"/>
              <a:buFont typeface="Arial" panose="020B0604020202020204" pitchFamily="34" charset="0"/>
              <a:buChar char="•"/>
              <a:tabLst>
                <a:tab pos="320675" algn="l"/>
                <a:tab pos="639763" algn="l"/>
                <a:tab pos="960438" algn="l"/>
                <a:tab pos="1279525" algn="l"/>
                <a:tab pos="1600200" algn="l"/>
                <a:tab pos="1919288" algn="l"/>
                <a:tab pos="2239963" algn="l"/>
                <a:tab pos="2560638" algn="l"/>
                <a:tab pos="2879725" algn="l"/>
                <a:tab pos="3200400" algn="l"/>
                <a:tab pos="3521075" algn="l"/>
                <a:tab pos="3840163" algn="l"/>
              </a:tabLst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31B539-3BCC-4E46-A734-E6378946FA68}"/>
              </a:ext>
            </a:extLst>
          </p:cNvPr>
          <p:cNvSpPr txBox="1"/>
          <p:nvPr/>
        </p:nvSpPr>
        <p:spPr>
          <a:xfrm>
            <a:off x="234347" y="1478561"/>
            <a:ext cx="986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high-pass (&lt;10 km) filtered swath segment from NCOM simulation in West Pacific region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1F5280-3785-4E12-9FC9-2B567EF9E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8" t="6150" r="63666" b="10561"/>
          <a:stretch/>
        </p:blipFill>
        <p:spPr>
          <a:xfrm rot="5400000">
            <a:off x="3475897" y="-1546896"/>
            <a:ext cx="3084574" cy="102217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E5F5AE7-00CF-4167-9E0B-80958DAB5D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2" t="6174" r="63487" b="10427"/>
          <a:stretch/>
        </p:blipFill>
        <p:spPr>
          <a:xfrm rot="5400000">
            <a:off x="1885714" y="3626010"/>
            <a:ext cx="2017141" cy="5319875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65139C64-6C32-40A0-A763-0E6AD4EFE922}"/>
              </a:ext>
            </a:extLst>
          </p:cNvPr>
          <p:cNvSpPr/>
          <p:nvPr/>
        </p:nvSpPr>
        <p:spPr>
          <a:xfrm rot="10800000">
            <a:off x="1214288" y="4756644"/>
            <a:ext cx="1570569" cy="238748"/>
          </a:xfrm>
          <a:prstGeom prst="rightArrow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152BFC-A1D8-4197-9F27-A462EB42DBA4}"/>
              </a:ext>
            </a:extLst>
          </p:cNvPr>
          <p:cNvSpPr txBox="1"/>
          <p:nvPr/>
        </p:nvSpPr>
        <p:spPr>
          <a:xfrm>
            <a:off x="1290964" y="490298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to Kuroshio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526EAE-7E96-41A3-BBB8-C0C504B07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98" y="4876018"/>
            <a:ext cx="3722901" cy="26337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C4F2B7-E995-4277-A5C0-940A55366823}"/>
              </a:ext>
            </a:extLst>
          </p:cNvPr>
          <p:cNvSpPr/>
          <p:nvPr/>
        </p:nvSpPr>
        <p:spPr>
          <a:xfrm rot="753595">
            <a:off x="9013401" y="5753947"/>
            <a:ext cx="205072" cy="1160251"/>
          </a:xfrm>
          <a:prstGeom prst="rect">
            <a:avLst/>
          </a:prstGeom>
          <a:noFill/>
          <a:ln w="3810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33D5111E-ABD1-4EBB-AFD7-DDA1344C3665}"/>
              </a:ext>
            </a:extLst>
          </p:cNvPr>
          <p:cNvCxnSpPr>
            <a:cxnSpLocks/>
          </p:cNvCxnSpPr>
          <p:nvPr/>
        </p:nvCxnSpPr>
        <p:spPr>
          <a:xfrm rot="5400000">
            <a:off x="8747724" y="5142821"/>
            <a:ext cx="1641567" cy="679083"/>
          </a:xfrm>
          <a:prstGeom prst="curvedConnector2">
            <a:avLst/>
          </a:prstGeom>
          <a:ln w="38100">
            <a:solidFill>
              <a:schemeClr val="accent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35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PARSEC  </a:t>
            </a:r>
            <a:fld id="{EC78876D-F60F-416A-9AB8-0484C938732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U.S. Naval Research Laboratory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54555" y="392945"/>
            <a:ext cx="7315200" cy="457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08608" y="2936150"/>
            <a:ext cx="9372601" cy="1532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47382" y="1833175"/>
            <a:ext cx="697532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Wide-swath altimeters will deliver immense data streams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along the 120 km wide swaths at unprecedently high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(1 km)  resolution and accuracy (2-3 cm)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expense </a:t>
            </a:r>
          </a:p>
          <a:p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of 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error sources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are 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spatially correlated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Need to adapt DA systems to accurate and computationally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efficient processing of the spatially correlated errors.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9F8CA2-894C-4C7E-8A73-8701E51218B6}"/>
              </a:ext>
            </a:extLst>
          </p:cNvPr>
          <p:cNvGrpSpPr/>
          <p:nvPr/>
        </p:nvGrpSpPr>
        <p:grpSpPr>
          <a:xfrm>
            <a:off x="3116297" y="4232629"/>
            <a:ext cx="6664917" cy="2808256"/>
            <a:chOff x="3116297" y="4232629"/>
            <a:chExt cx="6664917" cy="28082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F16E58-0612-4EF9-A18E-B516185CA3A9}"/>
                </a:ext>
              </a:extLst>
            </p:cNvPr>
            <p:cNvSpPr txBox="1"/>
            <p:nvPr/>
          </p:nvSpPr>
          <p:spPr>
            <a:xfrm flipH="1">
              <a:off x="3336479" y="4344095"/>
              <a:ext cx="613327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Sources of errors:</a:t>
              </a:r>
            </a:p>
            <a:p>
              <a:endParaRPr lang="en-US" b="1" dirty="0"/>
            </a:p>
            <a:p>
              <a:pPr marL="342900" indent="-342900">
                <a:buAutoNum type="arabicPeriod"/>
              </a:pPr>
              <a:r>
                <a:rPr lang="en-US" dirty="0">
                  <a:solidFill>
                    <a:srgbClr val="00B050"/>
                  </a:solidFill>
                </a:rPr>
                <a:t>Instrumental uncertainties (</a:t>
              </a:r>
              <a:r>
                <a:rPr lang="en-US" b="1" dirty="0">
                  <a:solidFill>
                    <a:srgbClr val="00B050"/>
                  </a:solidFill>
                </a:rPr>
                <a:t>uncorrelated</a:t>
              </a:r>
              <a:r>
                <a:rPr lang="en-US" dirty="0">
                  <a:solidFill>
                    <a:srgbClr val="00B050"/>
                  </a:solidFill>
                </a:rPr>
                <a:t>)</a:t>
              </a:r>
            </a:p>
            <a:p>
              <a:endParaRPr lang="en-US" dirty="0">
                <a:solidFill>
                  <a:srgbClr val="00B050"/>
                </a:solidFill>
              </a:endParaRPr>
            </a:p>
            <a:p>
              <a:r>
                <a:rPr lang="en-US" dirty="0">
                  <a:solidFill>
                    <a:srgbClr val="FF0000"/>
                  </a:solidFill>
                </a:rPr>
                <a:t>2. Geometry/orientation of the interferometer: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      a. Roll/phase (orientation </a:t>
              </a:r>
              <a:r>
                <a:rPr lang="en-US" dirty="0" err="1">
                  <a:solidFill>
                    <a:srgbClr val="FF0000"/>
                  </a:solidFill>
                </a:rPr>
                <a:t>wrt</a:t>
              </a:r>
              <a:r>
                <a:rPr lang="en-US" dirty="0">
                  <a:solidFill>
                    <a:srgbClr val="FF0000"/>
                  </a:solidFill>
                </a:rPr>
                <a:t> ocean surface)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      b. Thermal expansion (baseline)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      c. Timing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3.  </a:t>
              </a:r>
              <a:r>
                <a:rPr lang="en-US" dirty="0">
                  <a:solidFill>
                    <a:srgbClr val="CC6600"/>
                  </a:solidFill>
                </a:rPr>
                <a:t>State of the atmosphere (vapor/aerosols)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98AF67-25B2-470C-AA7B-841633B27CA4}"/>
                </a:ext>
              </a:extLst>
            </p:cNvPr>
            <p:cNvSpPr/>
            <p:nvPr/>
          </p:nvSpPr>
          <p:spPr>
            <a:xfrm>
              <a:off x="3116297" y="4232629"/>
              <a:ext cx="6664917" cy="280825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8E663D-5EE2-4813-ABE1-C335D230A0AB}"/>
              </a:ext>
            </a:extLst>
          </p:cNvPr>
          <p:cNvCxnSpPr>
            <a:cxnSpLocks/>
          </p:cNvCxnSpPr>
          <p:nvPr/>
        </p:nvCxnSpPr>
        <p:spPr>
          <a:xfrm flipV="1">
            <a:off x="1221758" y="4421275"/>
            <a:ext cx="818057" cy="150364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A9A05D-50C7-4D87-953C-C26F34A02D27}"/>
              </a:ext>
            </a:extLst>
          </p:cNvPr>
          <p:cNvGrpSpPr/>
          <p:nvPr/>
        </p:nvGrpSpPr>
        <p:grpSpPr>
          <a:xfrm>
            <a:off x="67115" y="1853024"/>
            <a:ext cx="2793338" cy="4574259"/>
            <a:chOff x="67115" y="1853024"/>
            <a:chExt cx="2793338" cy="45742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FC14AC9-2161-4BDA-87A6-9D87623F3768}"/>
                </a:ext>
              </a:extLst>
            </p:cNvPr>
            <p:cNvGrpSpPr/>
            <p:nvPr/>
          </p:nvGrpSpPr>
          <p:grpSpPr>
            <a:xfrm>
              <a:off x="67115" y="1853024"/>
              <a:ext cx="2793338" cy="3935288"/>
              <a:chOff x="2819400" y="1079190"/>
              <a:chExt cx="5882148" cy="4997145"/>
            </a:xfrm>
          </p:grpSpPr>
          <p:pic>
            <p:nvPicPr>
              <p:cNvPr id="13" name="Picture 2" descr="https://swot.jpl.nasa.gov/images/photoGalHiResImage-2.jpg">
                <a:extLst>
                  <a:ext uri="{FF2B5EF4-FFF2-40B4-BE49-F238E27FC236}">
                    <a16:creationId xmlns:a16="http://schemas.microsoft.com/office/drawing/2014/main" id="{B0C31C98-339A-459B-80DF-1A7A87997A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06" b="6385"/>
              <a:stretch/>
            </p:blipFill>
            <p:spPr bwMode="auto">
              <a:xfrm>
                <a:off x="2819400" y="1079190"/>
                <a:ext cx="5773994" cy="4997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EEAC6B-2CE1-4201-A364-9AC7C2F1A633}"/>
                  </a:ext>
                </a:extLst>
              </p:cNvPr>
              <p:cNvSpPr/>
              <p:nvPr/>
            </p:nvSpPr>
            <p:spPr>
              <a:xfrm>
                <a:off x="7806812" y="5515897"/>
                <a:ext cx="894736" cy="5604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54E4265-CA35-4D61-A7F3-FA012ABA9E26}"/>
                </a:ext>
              </a:extLst>
            </p:cNvPr>
            <p:cNvGrpSpPr/>
            <p:nvPr/>
          </p:nvGrpSpPr>
          <p:grpSpPr>
            <a:xfrm>
              <a:off x="260441" y="6027173"/>
              <a:ext cx="1894114" cy="400110"/>
              <a:chOff x="186457" y="6628311"/>
              <a:chExt cx="1894114" cy="400110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1BD98B8-C58C-496D-92AD-8AE0431F3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457" y="6655300"/>
                <a:ext cx="1894114" cy="100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774227-2A93-4325-8487-524D86617F31}"/>
                  </a:ext>
                </a:extLst>
              </p:cNvPr>
              <p:cNvSpPr txBox="1"/>
              <p:nvPr/>
            </p:nvSpPr>
            <p:spPr>
              <a:xfrm>
                <a:off x="457200" y="6628311"/>
                <a:ext cx="13452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Symbol" panose="05050102010706020507" pitchFamily="18" charset="2"/>
                  </a:rPr>
                  <a:t>r</a:t>
                </a:r>
                <a:r>
                  <a:rPr lang="en-US" sz="2000" baseline="-25000" dirty="0" err="1"/>
                  <a:t>x</a:t>
                </a:r>
                <a:r>
                  <a:rPr lang="en-US" baseline="-25000" dirty="0"/>
                  <a:t> </a:t>
                </a:r>
                <a:r>
                  <a:rPr lang="en-US" dirty="0"/>
                  <a:t>~100 km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03450CD-0E70-476B-B7E4-378E39EF14C6}"/>
                </a:ext>
              </a:extLst>
            </p:cNvPr>
            <p:cNvSpPr/>
            <p:nvPr/>
          </p:nvSpPr>
          <p:spPr>
            <a:xfrm rot="17862834">
              <a:off x="655335" y="4954237"/>
              <a:ext cx="1473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latin typeface="Symbol" panose="05050102010706020507" pitchFamily="18" charset="2"/>
                </a:rPr>
                <a:t>r</a:t>
              </a:r>
              <a:r>
                <a:rPr lang="en-US" sz="2000" baseline="-25000" dirty="0" err="1"/>
                <a:t>y</a:t>
              </a:r>
              <a:r>
                <a:rPr lang="en-US" baseline="-25000" dirty="0"/>
                <a:t> </a:t>
              </a:r>
              <a:r>
                <a:rPr lang="en-US" dirty="0"/>
                <a:t>~1000 km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78A48F-CD13-4F43-9ABF-BC89FF89AA3B}"/>
              </a:ext>
            </a:extLst>
          </p:cNvPr>
          <p:cNvGrpSpPr/>
          <p:nvPr/>
        </p:nvGrpSpPr>
        <p:grpSpPr>
          <a:xfrm>
            <a:off x="8298105" y="5591874"/>
            <a:ext cx="1006101" cy="1300356"/>
            <a:chOff x="5772839" y="4216849"/>
            <a:chExt cx="1006101" cy="1300356"/>
          </a:xfrm>
        </p:grpSpPr>
        <p:sp>
          <p:nvSpPr>
            <p:cNvPr id="34" name="Callout: Left Arrow 33">
              <a:extLst>
                <a:ext uri="{FF2B5EF4-FFF2-40B4-BE49-F238E27FC236}">
                  <a16:creationId xmlns:a16="http://schemas.microsoft.com/office/drawing/2014/main" id="{B452A765-46E1-4E52-AE64-CF400C68ACC9}"/>
                </a:ext>
              </a:extLst>
            </p:cNvPr>
            <p:cNvSpPr/>
            <p:nvPr/>
          </p:nvSpPr>
          <p:spPr>
            <a:xfrm>
              <a:off x="5772839" y="4232084"/>
              <a:ext cx="953716" cy="1223369"/>
            </a:xfrm>
            <a:prstGeom prst="leftArrowCallout">
              <a:avLst>
                <a:gd name="adj1" fmla="val 12952"/>
                <a:gd name="adj2" fmla="val 16914"/>
                <a:gd name="adj3" fmla="val 25000"/>
                <a:gd name="adj4" fmla="val 64977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E0C50A-9A35-49CA-9F5B-D6A78B3365BA}"/>
                </a:ext>
              </a:extLst>
            </p:cNvPr>
            <p:cNvSpPr/>
            <p:nvPr/>
          </p:nvSpPr>
          <p:spPr>
            <a:xfrm rot="5400000">
              <a:off x="5805597" y="4543861"/>
              <a:ext cx="13003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 spatially 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correlated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055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PARSEC  </a:t>
            </a:r>
            <a:fld id="{EC78876D-F60F-416A-9AB8-0484C93873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54555" y="392945"/>
            <a:ext cx="7315200" cy="457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9" name="Rectangle 8"/>
          <p:cNvSpPr/>
          <p:nvPr/>
        </p:nvSpPr>
        <p:spPr>
          <a:xfrm>
            <a:off x="308608" y="2936150"/>
            <a:ext cx="9372601" cy="1532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8608" y="5098702"/>
            <a:ext cx="9372601" cy="45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00469" y="2498108"/>
            <a:ext cx="7245894" cy="34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  Precision and error covariance in the DA systems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JPL model of the SWOT error covariance matrix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Separable/sparse approximation to the precision matrix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Numerical testing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a) assessment of the approximation errors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b) ensemble simulations in 2dVar framework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Summary</a:t>
            </a:r>
          </a:p>
        </p:txBody>
      </p:sp>
    </p:spTree>
    <p:extLst>
      <p:ext uri="{BB962C8B-B14F-4D97-AF65-F5344CB8AC3E}">
        <p14:creationId xmlns:p14="http://schemas.microsoft.com/office/powerpoint/2010/main" val="331953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D0129372-A1A7-4442-AD89-CE9834957B6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40392" y="1054130"/>
            <a:ext cx="2286000" cy="3474720"/>
          </a:xfrm>
          <a:prstGeom prst="bentConnector3">
            <a:avLst>
              <a:gd name="adj1" fmla="val 86025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0FD205F6-C268-4194-BACE-10716AF33866}"/>
              </a:ext>
            </a:extLst>
          </p:cNvPr>
          <p:cNvSpPr/>
          <p:nvPr/>
        </p:nvSpPr>
        <p:spPr>
          <a:xfrm>
            <a:off x="2628892" y="1366818"/>
            <a:ext cx="333384" cy="34868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133010" y="7169500"/>
            <a:ext cx="1595309" cy="41380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PARSEC  </a:t>
            </a:r>
            <a:fld id="{EC78876D-F60F-416A-9AB8-0484C938732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78003" y="442485"/>
            <a:ext cx="7439735" cy="457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BACKGROUND: precision vs covariance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C1B6E-2327-488F-A9AC-67EEE61F370E}"/>
              </a:ext>
            </a:extLst>
          </p:cNvPr>
          <p:cNvSpPr txBox="1"/>
          <p:nvPr/>
        </p:nvSpPr>
        <p:spPr>
          <a:xfrm>
            <a:off x="3240468" y="5314825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Feb 15,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8F6DBC-355B-4C7C-8DE4-6A307E7FC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2" t="6174" r="63487" b="10427"/>
          <a:stretch/>
        </p:blipFill>
        <p:spPr>
          <a:xfrm>
            <a:off x="-17328" y="1189538"/>
            <a:ext cx="2457797" cy="6482033"/>
          </a:xfrm>
          <a:prstGeom prst="rect">
            <a:avLst/>
          </a:prstGeom>
        </p:spPr>
      </p:pic>
      <p:sp>
        <p:nvSpPr>
          <p:cNvPr id="56" name="Arrow: Right 55">
            <a:extLst>
              <a:ext uri="{FF2B5EF4-FFF2-40B4-BE49-F238E27FC236}">
                <a16:creationId xmlns:a16="http://schemas.microsoft.com/office/drawing/2014/main" id="{EA9557A5-8D5C-4690-8D2C-7FFD02C6713B}"/>
              </a:ext>
            </a:extLst>
          </p:cNvPr>
          <p:cNvSpPr/>
          <p:nvPr/>
        </p:nvSpPr>
        <p:spPr>
          <a:xfrm rot="10800000">
            <a:off x="7673682" y="4991398"/>
            <a:ext cx="676141" cy="275009"/>
          </a:xfrm>
          <a:prstGeom prst="rightArrow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549E75D-E7AC-4415-9940-484F3E1852F3}"/>
              </a:ext>
            </a:extLst>
          </p:cNvPr>
          <p:cNvCxnSpPr>
            <a:cxnSpLocks/>
          </p:cNvCxnSpPr>
          <p:nvPr/>
        </p:nvCxnSpPr>
        <p:spPr>
          <a:xfrm flipH="1">
            <a:off x="987136" y="1573723"/>
            <a:ext cx="1661262" cy="3185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AC7A521-A202-4236-8830-BB1B3421BE2E}"/>
              </a:ext>
            </a:extLst>
          </p:cNvPr>
          <p:cNvSpPr txBox="1"/>
          <p:nvPr/>
        </p:nvSpPr>
        <p:spPr>
          <a:xfrm>
            <a:off x="2645927" y="1357420"/>
            <a:ext cx="6814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sz="1600" b="1" dirty="0"/>
              <a:t>  </a:t>
            </a:r>
            <a:r>
              <a:rPr lang="en-US" sz="1600" dirty="0">
                <a:solidFill>
                  <a:srgbClr val="FF0000"/>
                </a:solidFill>
              </a:rPr>
              <a:t>is </a:t>
            </a: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too large </a:t>
            </a:r>
            <a:r>
              <a:rPr lang="en-US" sz="1600" dirty="0">
                <a:solidFill>
                  <a:srgbClr val="FF0000"/>
                </a:solidFill>
              </a:rPr>
              <a:t>(10</a:t>
            </a:r>
            <a:r>
              <a:rPr lang="en-US" sz="1600" baseline="30000" dirty="0">
                <a:solidFill>
                  <a:srgbClr val="FF0000"/>
                </a:solidFill>
              </a:rPr>
              <a:t>6</a:t>
            </a:r>
            <a:r>
              <a:rPr lang="en-US" sz="1600" dirty="0">
                <a:solidFill>
                  <a:srgbClr val="FF0000"/>
                </a:solidFill>
              </a:rPr>
              <a:t> x 10</a:t>
            </a:r>
            <a:r>
              <a:rPr lang="en-US" sz="1600" baseline="30000" dirty="0">
                <a:solidFill>
                  <a:srgbClr val="FF0000"/>
                </a:solidFill>
              </a:rPr>
              <a:t>6 </a:t>
            </a:r>
            <a:r>
              <a:rPr lang="en-US" sz="1600" dirty="0">
                <a:solidFill>
                  <a:srgbClr val="FF0000"/>
                </a:solidFill>
              </a:rPr>
              <a:t>) for computationally efficient use in operations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C01984E-B303-46F2-ADA7-8C575E6456AE}"/>
              </a:ext>
            </a:extLst>
          </p:cNvPr>
          <p:cNvCxnSpPr>
            <a:cxnSpLocks/>
            <a:stCxn id="66" idx="2"/>
          </p:cNvCxnSpPr>
          <p:nvPr/>
        </p:nvCxnSpPr>
        <p:spPr>
          <a:xfrm flipH="1">
            <a:off x="1795870" y="1715504"/>
            <a:ext cx="999714" cy="11652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FD11046D-B570-4152-95CF-44DBE0A2359B}"/>
              </a:ext>
            </a:extLst>
          </p:cNvPr>
          <p:cNvSpPr/>
          <p:nvPr/>
        </p:nvSpPr>
        <p:spPr>
          <a:xfrm>
            <a:off x="2242165" y="6755564"/>
            <a:ext cx="7816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transition between the areas of different resolution (1 </a:t>
            </a:r>
            <a:r>
              <a:rPr lang="en-US" sz="1600">
                <a:solidFill>
                  <a:srgbClr val="FF0000"/>
                </a:solidFill>
              </a:rPr>
              <a:t>vs 30 </a:t>
            </a:r>
            <a:r>
              <a:rPr lang="en-US" sz="1600" dirty="0">
                <a:solidFill>
                  <a:srgbClr val="FF0000"/>
                </a:solidFill>
              </a:rPr>
              <a:t>km) is </a:t>
            </a: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too sharp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to employ (slowly varying) decorrelation scale in the background covariance models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C0BAA55-DA0A-4EF8-9983-8C1B8B7340AE}"/>
              </a:ext>
            </a:extLst>
          </p:cNvPr>
          <p:cNvCxnSpPr>
            <a:cxnSpLocks/>
          </p:cNvCxnSpPr>
          <p:nvPr/>
        </p:nvCxnSpPr>
        <p:spPr>
          <a:xfrm flipH="1" flipV="1">
            <a:off x="2095500" y="6200775"/>
            <a:ext cx="480321" cy="6129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58BBC0-F66B-4C06-A7FF-FF4BC42711AC}"/>
              </a:ext>
            </a:extLst>
          </p:cNvPr>
          <p:cNvGrpSpPr/>
          <p:nvPr/>
        </p:nvGrpSpPr>
        <p:grpSpPr>
          <a:xfrm>
            <a:off x="2993219" y="1831946"/>
            <a:ext cx="7642938" cy="4810910"/>
            <a:chOff x="2993219" y="1831946"/>
            <a:chExt cx="7642938" cy="481091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74E0912-0E7A-4CC5-873F-5E23B757A50E}"/>
                </a:ext>
              </a:extLst>
            </p:cNvPr>
            <p:cNvGrpSpPr/>
            <p:nvPr/>
          </p:nvGrpSpPr>
          <p:grpSpPr>
            <a:xfrm>
              <a:off x="2993219" y="1831946"/>
              <a:ext cx="7642938" cy="4810910"/>
              <a:chOff x="3399452" y="1952732"/>
              <a:chExt cx="7450418" cy="481091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29E7621-FAF9-4EF7-9CC4-2C262D099E68}"/>
                  </a:ext>
                </a:extLst>
              </p:cNvPr>
              <p:cNvGrpSpPr/>
              <p:nvPr/>
            </p:nvGrpSpPr>
            <p:grpSpPr>
              <a:xfrm>
                <a:off x="3413756" y="1952732"/>
                <a:ext cx="6426435" cy="4810910"/>
                <a:chOff x="0" y="5750571"/>
                <a:chExt cx="7933690" cy="1441084"/>
              </a:xfrm>
            </p:grpSpPr>
            <p:sp>
              <p:nvSpPr>
                <p:cNvPr id="30" name="Rounded Rectangle 40">
                  <a:extLst>
                    <a:ext uri="{FF2B5EF4-FFF2-40B4-BE49-F238E27FC236}">
                      <a16:creationId xmlns:a16="http://schemas.microsoft.com/office/drawing/2014/main" id="{A4672552-C882-4925-9349-156A7B66CB94}"/>
                    </a:ext>
                  </a:extLst>
                </p:cNvPr>
                <p:cNvSpPr/>
                <p:nvPr/>
              </p:nvSpPr>
              <p:spPr>
                <a:xfrm>
                  <a:off x="0" y="5750571"/>
                  <a:ext cx="7933690" cy="1441084"/>
                </a:xfrm>
                <a:prstGeom prst="roundRect">
                  <a:avLst>
                    <a:gd name="adj" fmla="val 7415"/>
                  </a:avLst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3C44AC0-62A2-4E12-B715-2F3B74503C1C}"/>
                    </a:ext>
                  </a:extLst>
                </p:cNvPr>
                <p:cNvSpPr txBox="1"/>
                <p:nvPr/>
              </p:nvSpPr>
              <p:spPr>
                <a:xfrm>
                  <a:off x="5700716" y="6110871"/>
                  <a:ext cx="18473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000" dirty="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C65FA6D-C539-45B0-BDB7-56345895C659}"/>
                  </a:ext>
                </a:extLst>
              </p:cNvPr>
              <p:cNvGrpSpPr/>
              <p:nvPr/>
            </p:nvGrpSpPr>
            <p:grpSpPr>
              <a:xfrm>
                <a:off x="3399452" y="2002679"/>
                <a:ext cx="4361286" cy="4488873"/>
                <a:chOff x="3399452" y="2113750"/>
                <a:chExt cx="4361286" cy="4488873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C02F16E-DBE3-4676-B260-F4D921432C0C}"/>
                    </a:ext>
                  </a:extLst>
                </p:cNvPr>
                <p:cNvGrpSpPr/>
                <p:nvPr/>
              </p:nvGrpSpPr>
              <p:grpSpPr>
                <a:xfrm>
                  <a:off x="5888486" y="3102872"/>
                  <a:ext cx="1623409" cy="3258779"/>
                  <a:chOff x="5816482" y="3075708"/>
                  <a:chExt cx="1623409" cy="3258779"/>
                </a:xfrm>
              </p:grpSpPr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A68BE24A-B4A6-4B78-BA57-EE1C6C6BBC9A}"/>
                      </a:ext>
                    </a:extLst>
                  </p:cNvPr>
                  <p:cNvSpPr/>
                  <p:nvPr/>
                </p:nvSpPr>
                <p:spPr>
                  <a:xfrm>
                    <a:off x="5816482" y="3075708"/>
                    <a:ext cx="438845" cy="38370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D54D78F2-5D30-452D-8D64-D8F265E5E7A1}"/>
                      </a:ext>
                    </a:extLst>
                  </p:cNvPr>
                  <p:cNvSpPr/>
                  <p:nvPr/>
                </p:nvSpPr>
                <p:spPr>
                  <a:xfrm>
                    <a:off x="6314528" y="5950782"/>
                    <a:ext cx="730507" cy="38370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5EBA1DF5-FBBE-41FF-B312-4547E7964987}"/>
                      </a:ext>
                    </a:extLst>
                  </p:cNvPr>
                  <p:cNvSpPr/>
                  <p:nvPr/>
                </p:nvSpPr>
                <p:spPr>
                  <a:xfrm>
                    <a:off x="6759161" y="5122972"/>
                    <a:ext cx="680730" cy="38370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AFE3A58E-819D-4E7E-8654-C04213791FFD}"/>
                      </a:ext>
                    </a:extLst>
                  </p:cNvPr>
                  <p:cNvSpPr/>
                  <p:nvPr/>
                </p:nvSpPr>
                <p:spPr>
                  <a:xfrm>
                    <a:off x="6427848" y="4132268"/>
                    <a:ext cx="331314" cy="383174"/>
                  </a:xfrm>
                  <a:prstGeom prst="rect">
                    <a:avLst/>
                  </a:prstGeom>
                  <a:solidFill>
                    <a:schemeClr val="accent1">
                      <a:lumMod val="10000"/>
                      <a:lumOff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EDE272AE-CAC6-4FA9-A8B3-4C05D3FAD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46180" t="9358" b="63503"/>
                <a:stretch/>
              </p:blipFill>
              <p:spPr>
                <a:xfrm>
                  <a:off x="3399452" y="2113750"/>
                  <a:ext cx="4361286" cy="4488873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0A04B0-A8FE-4208-8591-3758E8C7B2A8}"/>
                  </a:ext>
                </a:extLst>
              </p:cNvPr>
              <p:cNvSpPr txBox="1"/>
              <p:nvPr/>
            </p:nvSpPr>
            <p:spPr>
              <a:xfrm>
                <a:off x="7850985" y="5797117"/>
                <a:ext cx="17427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1">
                        <a:lumMod val="75000"/>
                        <a:lumOff val="25000"/>
                      </a:schemeClr>
                    </a:solidFill>
                  </a:rPr>
                  <a:t>(NCODA)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96E61FD-8C72-41D3-A367-1F950F71E689}"/>
                  </a:ext>
                </a:extLst>
              </p:cNvPr>
              <p:cNvSpPr/>
              <p:nvPr/>
            </p:nvSpPr>
            <p:spPr>
              <a:xfrm>
                <a:off x="8669308" y="3954578"/>
                <a:ext cx="8162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2400" b="1" dirty="0">
                    <a:solidFill>
                      <a:srgbClr val="002060">
                        <a:lumMod val="75000"/>
                        <a:lumOff val="25000"/>
                      </a:srgbClr>
                    </a:solidFill>
                  </a:rPr>
                  <a:t>dual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044B27B-2DED-4CC5-909B-96340A09BF1D}"/>
                  </a:ext>
                </a:extLst>
              </p:cNvPr>
              <p:cNvSpPr/>
              <p:nvPr/>
            </p:nvSpPr>
            <p:spPr>
              <a:xfrm>
                <a:off x="8517467" y="2909873"/>
                <a:ext cx="11079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2400" b="1" dirty="0">
                    <a:solidFill>
                      <a:srgbClr val="002060">
                        <a:lumMod val="75000"/>
                        <a:lumOff val="25000"/>
                      </a:srgbClr>
                    </a:solidFill>
                  </a:rPr>
                  <a:t>primal</a:t>
                </a:r>
              </a:p>
            </p:txBody>
          </p:sp>
          <p:sp>
            <p:nvSpPr>
              <p:cNvPr id="54" name="Arrow: Right 53">
                <a:extLst>
                  <a:ext uri="{FF2B5EF4-FFF2-40B4-BE49-F238E27FC236}">
                    <a16:creationId xmlns:a16="http://schemas.microsoft.com/office/drawing/2014/main" id="{572192F1-8D75-4183-98B3-EF20ABB5DA55}"/>
                  </a:ext>
                </a:extLst>
              </p:cNvPr>
              <p:cNvSpPr/>
              <p:nvPr/>
            </p:nvSpPr>
            <p:spPr>
              <a:xfrm rot="10800000">
                <a:off x="7843006" y="3046148"/>
                <a:ext cx="676141" cy="275009"/>
              </a:xfrm>
              <a:prstGeom prst="rightArrow">
                <a:avLst/>
              </a:prstGeom>
              <a:solidFill>
                <a:schemeClr val="accent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Arrow: Right 54">
                <a:extLst>
                  <a:ext uri="{FF2B5EF4-FFF2-40B4-BE49-F238E27FC236}">
                    <a16:creationId xmlns:a16="http://schemas.microsoft.com/office/drawing/2014/main" id="{BFE152B0-3E60-4907-B064-9BF09C0E098F}"/>
                  </a:ext>
                </a:extLst>
              </p:cNvPr>
              <p:cNvSpPr/>
              <p:nvPr/>
            </p:nvSpPr>
            <p:spPr>
              <a:xfrm rot="10800000">
                <a:off x="7910898" y="4086947"/>
                <a:ext cx="676141" cy="275009"/>
              </a:xfrm>
              <a:prstGeom prst="rightArrow">
                <a:avLst/>
              </a:prstGeom>
              <a:solidFill>
                <a:schemeClr val="accent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499A050-1645-4981-9BF9-C69859AA3A80}"/>
                  </a:ext>
                </a:extLst>
              </p:cNvPr>
              <p:cNvSpPr/>
              <p:nvPr/>
            </p:nvSpPr>
            <p:spPr>
              <a:xfrm>
                <a:off x="7843006" y="4940918"/>
                <a:ext cx="3006864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800" b="1" dirty="0">
                    <a:solidFill>
                      <a:srgbClr val="002060">
                        <a:lumMod val="75000"/>
                        <a:lumOff val="25000"/>
                      </a:srgbClr>
                    </a:solidFill>
                  </a:rPr>
                  <a:t>         </a:t>
                </a:r>
                <a:r>
                  <a:rPr lang="en-US" sz="2400" b="1" dirty="0">
                    <a:solidFill>
                      <a:srgbClr val="002060">
                        <a:lumMod val="75000"/>
                        <a:lumOff val="25000"/>
                      </a:srgbClr>
                    </a:solidFill>
                  </a:rPr>
                  <a:t>dual</a:t>
                </a:r>
              </a:p>
              <a:p>
                <a:pPr lvl="0"/>
                <a:r>
                  <a:rPr lang="en-US" sz="2400" b="1" dirty="0">
                    <a:solidFill>
                      <a:srgbClr val="002060">
                        <a:lumMod val="75000"/>
                        <a:lumOff val="25000"/>
                      </a:srgbClr>
                    </a:solidFill>
                  </a:rPr>
                  <a:t>normalized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71A34DE-A689-4BB7-BF51-CAF7C6BE5245}"/>
                </a:ext>
              </a:extLst>
            </p:cNvPr>
            <p:cNvGrpSpPr/>
            <p:nvPr/>
          </p:nvGrpSpPr>
          <p:grpSpPr>
            <a:xfrm>
              <a:off x="5255440" y="3008203"/>
              <a:ext cx="1719659" cy="329164"/>
              <a:chOff x="5255440" y="3008203"/>
              <a:chExt cx="1719659" cy="3291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C5392F-AB09-459E-B29D-7A500DB41AF3}"/>
                  </a:ext>
                </a:extLst>
              </p:cNvPr>
              <p:cNvSpPr txBox="1"/>
              <p:nvPr/>
            </p:nvSpPr>
            <p:spPr>
              <a:xfrm>
                <a:off x="5255440" y="3019547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32BA8E2-6590-42FA-9493-A51E74D6880C}"/>
                  </a:ext>
                </a:extLst>
              </p:cNvPr>
              <p:cNvSpPr/>
              <p:nvPr/>
            </p:nvSpPr>
            <p:spPr>
              <a:xfrm>
                <a:off x="6081149" y="3029590"/>
                <a:ext cx="27443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3A2EDFF-D8BB-4AE8-B10F-6EE9AE685DAB}"/>
                  </a:ext>
                </a:extLst>
              </p:cNvPr>
              <p:cNvSpPr/>
              <p:nvPr/>
            </p:nvSpPr>
            <p:spPr>
              <a:xfrm>
                <a:off x="6700665" y="3008203"/>
                <a:ext cx="27443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890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PARSEC | </a:t>
            </a:r>
            <a:fld id="{EC78876D-F60F-416A-9AB8-0484C938732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54555" y="392945"/>
            <a:ext cx="7315200" cy="457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BACKGROUND:  JPL error model</a:t>
            </a:r>
          </a:p>
        </p:txBody>
      </p:sp>
      <p:sp>
        <p:nvSpPr>
          <p:cNvPr id="9" name="Rectangle 8"/>
          <p:cNvSpPr/>
          <p:nvPr/>
        </p:nvSpPr>
        <p:spPr>
          <a:xfrm>
            <a:off x="308608" y="2936150"/>
            <a:ext cx="9372601" cy="1532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24193" y="3356279"/>
            <a:ext cx="2500579" cy="45719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Not implemented yet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10904" y="5219049"/>
            <a:ext cx="1840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 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8608" y="4262009"/>
            <a:ext cx="2516421" cy="2575480"/>
            <a:chOff x="2819400" y="1079190"/>
            <a:chExt cx="5882148" cy="4997145"/>
          </a:xfrm>
        </p:grpSpPr>
        <p:pic>
          <p:nvPicPr>
            <p:cNvPr id="22" name="Picture 2" descr="https://swot.jpl.nasa.gov/images/photoGalHiResImage-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06" b="6385"/>
            <a:stretch/>
          </p:blipFill>
          <p:spPr bwMode="auto">
            <a:xfrm>
              <a:off x="2819400" y="1079190"/>
              <a:ext cx="5773994" cy="4997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7806812" y="5515897"/>
              <a:ext cx="894736" cy="560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499363" y="4598334"/>
            <a:ext cx="619496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SWOT operational use is scheduled to start in FY23 on an </a:t>
            </a:r>
          </a:p>
          <a:p>
            <a:r>
              <a:rPr lang="en-US" dirty="0"/>
              <a:t>asynchronous orbit with 21-day revisit time on average.</a:t>
            </a:r>
          </a:p>
          <a:p>
            <a:endParaRPr lang="en-US" dirty="0"/>
          </a:p>
          <a:p>
            <a:r>
              <a:rPr lang="en-US" dirty="0"/>
              <a:t>At 1 km resolution the size of </a:t>
            </a:r>
            <a:r>
              <a:rPr lang="en-US" b="1" dirty="0"/>
              <a:t>R</a:t>
            </a:r>
            <a:r>
              <a:rPr lang="en-US" dirty="0"/>
              <a:t> is  ~ 10</a:t>
            </a:r>
            <a:r>
              <a:rPr lang="en-US" baseline="30000" dirty="0"/>
              <a:t>6</a:t>
            </a:r>
            <a:r>
              <a:rPr lang="en-US" dirty="0"/>
              <a:t> x 10</a:t>
            </a:r>
            <a:r>
              <a:rPr lang="en-US" baseline="30000" dirty="0"/>
              <a:t>6 </a:t>
            </a:r>
            <a:r>
              <a:rPr lang="en-US" dirty="0"/>
              <a:t>for a </a:t>
            </a:r>
          </a:p>
          <a:p>
            <a:r>
              <a:rPr lang="en-US" dirty="0"/>
              <a:t> transatlantic swath segment</a:t>
            </a:r>
            <a:endParaRPr lang="en-US" baseline="30000" dirty="0"/>
          </a:p>
          <a:p>
            <a:endParaRPr lang="en-US" baseline="30000" dirty="0"/>
          </a:p>
          <a:p>
            <a:r>
              <a:rPr lang="en-US" dirty="0"/>
              <a:t>Recently, a lot of research has been carried out to </a:t>
            </a:r>
          </a:p>
          <a:p>
            <a:r>
              <a:rPr lang="en-US" dirty="0"/>
              <a:t>assimilate </a:t>
            </a:r>
            <a:r>
              <a:rPr lang="en-US" b="1" i="1" dirty="0"/>
              <a:t>simulated</a:t>
            </a:r>
            <a:r>
              <a:rPr lang="en-US" dirty="0"/>
              <a:t> SWOT data using various ways to</a:t>
            </a:r>
          </a:p>
          <a:p>
            <a:r>
              <a:rPr lang="en-US" dirty="0"/>
              <a:t>normalize the increments (</a:t>
            </a:r>
            <a:r>
              <a:rPr lang="en-US" b="1" i="1" dirty="0"/>
              <a:t>ad hoc </a:t>
            </a:r>
            <a:r>
              <a:rPr lang="en-US" dirty="0"/>
              <a:t>approximations to </a:t>
            </a:r>
            <a:r>
              <a:rPr lang="en-US" b="1" dirty="0"/>
              <a:t>R</a:t>
            </a:r>
            <a:r>
              <a:rPr lang="en-US" baseline="30000" dirty="0"/>
              <a:t>-1</a:t>
            </a:r>
            <a:r>
              <a:rPr lang="en-US" dirty="0"/>
              <a:t>)</a:t>
            </a:r>
            <a:endParaRPr lang="en-US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936850" y="690815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120km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67234" y="6941700"/>
            <a:ext cx="1906066" cy="520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442255" y="5877493"/>
            <a:ext cx="631145" cy="1018007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8100708">
            <a:off x="2248201" y="6282013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L~2000 km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39305" y="4518972"/>
            <a:ext cx="6241903" cy="26116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354331" y="1499109"/>
            <a:ext cx="9224009" cy="2704889"/>
            <a:chOff x="308608" y="1557120"/>
            <a:chExt cx="9224009" cy="2704889"/>
          </a:xfrm>
        </p:grpSpPr>
        <p:grpSp>
          <p:nvGrpSpPr>
            <p:cNvPr id="24" name="Group 23"/>
            <p:cNvGrpSpPr/>
            <p:nvPr/>
          </p:nvGrpSpPr>
          <p:grpSpPr>
            <a:xfrm>
              <a:off x="308608" y="1557120"/>
              <a:ext cx="9224009" cy="2704889"/>
              <a:chOff x="308607" y="1660025"/>
              <a:chExt cx="9224009" cy="2704889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08607" y="1660025"/>
                <a:ext cx="9224009" cy="264687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/>
                  <a:t>         </a:t>
                </a:r>
                <a:r>
                  <a:rPr lang="en-US" sz="2400" b="1" dirty="0"/>
                  <a:t>Jet Propulsion Laboratory SWOT error covariance model:</a:t>
                </a:r>
              </a:p>
              <a:p>
                <a:pPr algn="just"/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                    </a:t>
                </a:r>
              </a:p>
              <a:p>
                <a:pPr algn="just"/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just"/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just"/>
                <a:r>
                  <a:rPr 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                  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 = </a:t>
                </a:r>
                <a:r>
                  <a:rPr lang="en-US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r>
                  <a:rPr lang="en-US" sz="2400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sz="24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SWH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+ </a:t>
                </a:r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r>
                  <a:rPr lang="en-US" sz="2400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+  </a:t>
                </a:r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r>
                  <a:rPr lang="en-US" sz="2400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sz="2400" b="1" dirty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WV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+  </a:t>
                </a:r>
                <a:r>
                  <a:rPr lang="en-US" sz="2400" b="1" dirty="0">
                    <a:solidFill>
                      <a:schemeClr val="bg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r>
                  <a:rPr lang="en-US" sz="2400" b="1" baseline="-25000" dirty="0">
                    <a:solidFill>
                      <a:schemeClr val="bg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lang="en-US" sz="2400" b="1" dirty="0">
                    <a:solidFill>
                      <a:schemeClr val="bg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(Ae) + …</a:t>
                </a:r>
                <a:endParaRPr lang="en-US" sz="2400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algn="just"/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endPara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/>
                <a:r>
                  <a:rPr lang="en-US" dirty="0">
                    <a:solidFill>
                      <a:srgbClr val="000000"/>
                    </a:solidFill>
                  </a:rPr>
                  <a:t>   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" name="Right Arrow 5"/>
              <p:cNvSpPr/>
              <p:nvPr/>
            </p:nvSpPr>
            <p:spPr>
              <a:xfrm rot="16200000">
                <a:off x="4071642" y="2696890"/>
                <a:ext cx="440639" cy="242316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16200000">
                <a:off x="4895746" y="2696890"/>
                <a:ext cx="440639" cy="242316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675776" y="2294077"/>
                <a:ext cx="24288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b="1" dirty="0">
                    <a:solidFill>
                      <a:srgbClr val="FF0000"/>
                    </a:solidFill>
                  </a:rPr>
                  <a:t>degenerate matrices</a:t>
                </a:r>
                <a:endPara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6400799" y="2862854"/>
                <a:ext cx="2567709" cy="914400"/>
              </a:xfrm>
              <a:prstGeom prst="roundRect">
                <a:avLst/>
              </a:prstGeom>
              <a:noFill/>
              <a:ln w="57150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5400000">
                <a:off x="3174832" y="3435777"/>
                <a:ext cx="440639" cy="242316"/>
              </a:xfrm>
              <a:prstGeom prst="rightArrow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5400000">
                <a:off x="5568785" y="3463720"/>
                <a:ext cx="440639" cy="242316"/>
              </a:xfrm>
              <a:prstGeom prst="rightArrow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5400000">
                <a:off x="4304188" y="3496365"/>
                <a:ext cx="440639" cy="24231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964436" y="3726473"/>
                <a:ext cx="9156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ocean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93444" y="3727403"/>
                <a:ext cx="14927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50000"/>
                      </a:schemeClr>
                    </a:solidFill>
                  </a:rPr>
                  <a:t>atmos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phere</a:t>
                </a:r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030411" y="3780139"/>
                <a:ext cx="110799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/>
                  <a:t> satellite</a:t>
                </a:r>
              </a:p>
              <a:p>
                <a:r>
                  <a:rPr lang="en-US" sz="1600" b="1" dirty="0"/>
                  <a:t>geometry</a:t>
                </a:r>
                <a:endParaRPr lang="en-US" sz="1600" dirty="0"/>
              </a:p>
            </p:txBody>
          </p:sp>
        </p:grpSp>
        <p:sp>
          <p:nvSpPr>
            <p:cNvPr id="36" name="Right Arrow 35"/>
            <p:cNvSpPr/>
            <p:nvPr/>
          </p:nvSpPr>
          <p:spPr>
            <a:xfrm rot="5400000">
              <a:off x="6810397" y="3384248"/>
              <a:ext cx="440639" cy="242316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484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PARSEC |  </a:t>
            </a:r>
            <a:fld id="{EC78876D-F60F-416A-9AB8-0484C93873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53765" y="415856"/>
            <a:ext cx="8413063" cy="457200"/>
          </a:xfrm>
        </p:spPr>
        <p:txBody>
          <a:bodyPr>
            <a:normAutofit/>
          </a:bodyPr>
          <a:lstStyle/>
          <a:p>
            <a:r>
              <a:rPr lang="en-US" dirty="0"/>
              <a:t>    </a:t>
            </a:r>
            <a:r>
              <a:rPr lang="en-US" dirty="0">
                <a:solidFill>
                  <a:schemeClr val="bg1"/>
                </a:solidFill>
              </a:rPr>
              <a:t>BACKGROUND (SWOT errors)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45" y="3260690"/>
            <a:ext cx="5766486" cy="4263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388" y="5782640"/>
            <a:ext cx="50946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Very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at tactical scale domains</a:t>
            </a:r>
          </a:p>
          <a:p>
            <a:r>
              <a:rPr lang="en-US" sz="2000" dirty="0"/>
              <a:t>(~100 km) whose dynamics is governed by </a:t>
            </a:r>
          </a:p>
          <a:p>
            <a:r>
              <a:rPr lang="en-US" sz="2000" dirty="0" err="1"/>
              <a:t>submesoscale</a:t>
            </a:r>
            <a:r>
              <a:rPr lang="en-US" sz="2000" dirty="0"/>
              <a:t> eddies (10 km, 1-2 days)</a:t>
            </a:r>
          </a:p>
        </p:txBody>
      </p:sp>
      <p:sp>
        <p:nvSpPr>
          <p:cNvPr id="9" name="Rectangle 8"/>
          <p:cNvSpPr/>
          <p:nvPr/>
        </p:nvSpPr>
        <p:spPr>
          <a:xfrm>
            <a:off x="5832385" y="6488282"/>
            <a:ext cx="299102" cy="2466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08251" y="1629474"/>
            <a:ext cx="45739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Correct handling of the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SSH data </a:t>
            </a:r>
            <a:r>
              <a:rPr lang="en-US" sz="2000" dirty="0"/>
              <a:t>with increased accuracy (~1 cm) and resolution (~500m) requires accurate estimates of the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all error constituents</a:t>
            </a:r>
            <a:r>
              <a:rPr lang="en-US" sz="2000" dirty="0"/>
              <a:t> on the precision</a:t>
            </a:r>
            <a:r>
              <a:rPr lang="en-US" dirty="0"/>
              <a:t>.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091542" y="6101255"/>
            <a:ext cx="715369" cy="377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F28FE0-EFC8-4006-B5F7-869FC28721E6}"/>
              </a:ext>
            </a:extLst>
          </p:cNvPr>
          <p:cNvGrpSpPr/>
          <p:nvPr/>
        </p:nvGrpSpPr>
        <p:grpSpPr>
          <a:xfrm>
            <a:off x="0" y="1957363"/>
            <a:ext cx="5401927" cy="3512516"/>
            <a:chOff x="3756" y="1971526"/>
            <a:chExt cx="5401927" cy="3512516"/>
          </a:xfrm>
        </p:grpSpPr>
        <p:grpSp>
          <p:nvGrpSpPr>
            <p:cNvPr id="22" name="Group 21"/>
            <p:cNvGrpSpPr/>
            <p:nvPr/>
          </p:nvGrpSpPr>
          <p:grpSpPr>
            <a:xfrm>
              <a:off x="3756" y="1971526"/>
              <a:ext cx="5401927" cy="3512516"/>
              <a:chOff x="0" y="1489671"/>
              <a:chExt cx="4981083" cy="267160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0" y="1505007"/>
                <a:ext cx="4894705" cy="2155949"/>
                <a:chOff x="264463" y="1689138"/>
                <a:chExt cx="4894705" cy="2155949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1855"/>
                <a:stretch/>
              </p:blipFill>
              <p:spPr>
                <a:xfrm>
                  <a:off x="264463" y="1689138"/>
                  <a:ext cx="2656703" cy="205159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68" t="47861" b="4580"/>
                <a:stretch/>
              </p:blipFill>
              <p:spPr>
                <a:xfrm>
                  <a:off x="2825735" y="1714076"/>
                  <a:ext cx="2333433" cy="2026652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972" t="94793" r="7153" b="-687"/>
                <a:stretch/>
              </p:blipFill>
              <p:spPr>
                <a:xfrm>
                  <a:off x="1303753" y="3678990"/>
                  <a:ext cx="1403935" cy="158842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972" t="94793" r="7153" b="-687"/>
                <a:stretch/>
              </p:blipFill>
              <p:spPr>
                <a:xfrm>
                  <a:off x="2819584" y="3686245"/>
                  <a:ext cx="1403935" cy="158842"/>
                </a:xfrm>
                <a:prstGeom prst="rect">
                  <a:avLst/>
                </a:prstGeom>
              </p:spPr>
            </p:pic>
          </p:grpSp>
          <p:sp>
            <p:nvSpPr>
              <p:cNvPr id="13" name="Rounded Rectangle 12"/>
              <p:cNvSpPr/>
              <p:nvPr/>
            </p:nvSpPr>
            <p:spPr>
              <a:xfrm>
                <a:off x="239862" y="1505007"/>
                <a:ext cx="734012" cy="216403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1028955" y="1505007"/>
                <a:ext cx="2930101" cy="2164030"/>
              </a:xfrm>
              <a:prstGeom prst="roundRect">
                <a:avLst>
                  <a:gd name="adj" fmla="val 8079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3994076" y="1489671"/>
                <a:ext cx="734012" cy="216403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5400000">
                <a:off x="483171" y="3671158"/>
                <a:ext cx="250436" cy="23003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5400000">
                <a:off x="2354750" y="3679747"/>
                <a:ext cx="250436" cy="23003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5400000">
                <a:off x="4235863" y="3663903"/>
                <a:ext cx="250436" cy="23003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2464" y="3898764"/>
                <a:ext cx="1385293" cy="257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R</a:t>
                </a:r>
                <a:r>
                  <a:rPr lang="en-US" sz="1600" b="1" baseline="-25000" dirty="0"/>
                  <a:t>K</a:t>
                </a:r>
                <a:r>
                  <a:rPr lang="en-US" sz="1600" b="1" baseline="30000" dirty="0"/>
                  <a:t>1/2</a:t>
                </a:r>
                <a:r>
                  <a:rPr lang="en-US" sz="1600" dirty="0"/>
                  <a:t>(</a:t>
                </a:r>
                <a:r>
                  <a:rPr lang="en-US" sz="16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SWH</a:t>
                </a:r>
                <a:r>
                  <a:rPr lang="en-US" sz="1600" dirty="0"/>
                  <a:t>)</a:t>
                </a:r>
                <a:r>
                  <a:rPr lang="en-US" sz="1600" b="1" dirty="0" err="1">
                    <a:latin typeface="Symbol" panose="05050102010706020507" pitchFamily="18" charset="2"/>
                  </a:rPr>
                  <a:t>d</a:t>
                </a:r>
                <a:r>
                  <a:rPr lang="en-US" sz="1600" b="1" dirty="0" err="1"/>
                  <a:t>n</a:t>
                </a:r>
                <a:endParaRPr lang="en-US" sz="1600" b="1" baseline="-250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146180" y="3903776"/>
                <a:ext cx="786656" cy="2575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1600" b="1" dirty="0">
                    <a:solidFill>
                      <a:srgbClr val="000000"/>
                    </a:solidFill>
                  </a:rPr>
                  <a:t>R</a:t>
                </a:r>
                <a:r>
                  <a:rPr lang="en-US" sz="1600" b="1" baseline="-25000" dirty="0">
                    <a:solidFill>
                      <a:srgbClr val="000000"/>
                    </a:solidFill>
                  </a:rPr>
                  <a:t>G</a:t>
                </a:r>
                <a:r>
                  <a:rPr lang="en-US" sz="1600" b="1" baseline="30000" dirty="0"/>
                  <a:t>1/2</a:t>
                </a:r>
                <a:r>
                  <a:rPr lang="en-US" sz="1600" b="1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n</a:t>
                </a:r>
                <a:endParaRPr lang="en-US" sz="1600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556767" y="3855047"/>
                <a:ext cx="1424316" cy="280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b="1" dirty="0">
                    <a:solidFill>
                      <a:srgbClr val="000000"/>
                    </a:solidFill>
                  </a:rPr>
                  <a:t>R</a:t>
                </a:r>
                <a:r>
                  <a:rPr lang="en-US" b="1" baseline="-25000" dirty="0">
                    <a:solidFill>
                      <a:srgbClr val="000000"/>
                    </a:solidFill>
                  </a:rPr>
                  <a:t>W</a:t>
                </a:r>
                <a:r>
                  <a:rPr lang="en-US" b="1" baseline="30000" dirty="0"/>
                  <a:t>1/2</a:t>
                </a:r>
                <a:r>
                  <a:rPr lang="en-US" dirty="0"/>
                  <a:t>(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WV</a:t>
                </a:r>
                <a:r>
                  <a:rPr lang="en-US" dirty="0"/>
                  <a:t>)</a:t>
                </a:r>
                <a:r>
                  <a:rPr lang="en-US" b="1" dirty="0" err="1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b="1" dirty="0" err="1">
                    <a:solidFill>
                      <a:srgbClr val="000000"/>
                    </a:solidFill>
                  </a:rPr>
                  <a:t>n</a:t>
                </a:r>
                <a:endParaRPr lang="en-US" b="1" baseline="-25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3360B40-64EC-402D-B9A7-66A048C26491}"/>
                </a:ext>
              </a:extLst>
            </p:cNvPr>
            <p:cNvGrpSpPr/>
            <p:nvPr/>
          </p:nvGrpSpPr>
          <p:grpSpPr>
            <a:xfrm>
              <a:off x="2322700" y="3260690"/>
              <a:ext cx="366796" cy="997442"/>
              <a:chOff x="2322700" y="3260690"/>
              <a:chExt cx="366796" cy="997442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BDE29F3-CC02-4D90-9726-5E8D64746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496" y="3260690"/>
                <a:ext cx="0" cy="997442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4163524-B5C6-40BE-8FE0-BF53B7CD8792}"/>
                  </a:ext>
                </a:extLst>
              </p:cNvPr>
              <p:cNvSpPr txBox="1"/>
              <p:nvPr/>
            </p:nvSpPr>
            <p:spPr>
              <a:xfrm rot="16200000">
                <a:off x="2009794" y="3589285"/>
                <a:ext cx="9028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2 minutes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33469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PARSEC | </a:t>
            </a:r>
            <a:fld id="{EC78876D-F60F-416A-9AB8-0484C938732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94832" y="339191"/>
            <a:ext cx="7683508" cy="457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BACKGROUND:  SWOT filtering at mesoscale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E439BB-C49B-48FF-9193-B274D92F1F38}"/>
              </a:ext>
            </a:extLst>
          </p:cNvPr>
          <p:cNvGrpSpPr/>
          <p:nvPr/>
        </p:nvGrpSpPr>
        <p:grpSpPr>
          <a:xfrm>
            <a:off x="182023" y="2796328"/>
            <a:ext cx="4112332" cy="3465571"/>
            <a:chOff x="184260" y="2207631"/>
            <a:chExt cx="4112332" cy="3465571"/>
          </a:xfrm>
        </p:grpSpPr>
        <p:sp>
          <p:nvSpPr>
            <p:cNvPr id="5" name="Rectangle 4"/>
            <p:cNvSpPr/>
            <p:nvPr/>
          </p:nvSpPr>
          <p:spPr>
            <a:xfrm>
              <a:off x="2456007" y="5303870"/>
              <a:ext cx="18405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b="1" dirty="0">
                  <a:solidFill>
                    <a:schemeClr val="bg2">
                      <a:lumMod val="75000"/>
                    </a:schemeClr>
                  </a:solidFill>
                </a:rPr>
                <a:t>  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84260" y="2207631"/>
              <a:ext cx="2516421" cy="2575480"/>
              <a:chOff x="2819400" y="1079190"/>
              <a:chExt cx="5882148" cy="4997145"/>
            </a:xfrm>
          </p:grpSpPr>
          <p:pic>
            <p:nvPicPr>
              <p:cNvPr id="22" name="Picture 2" descr="https://swot.jpl.nasa.gov/images/photoGalHiResImage-2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06" b="6385"/>
              <a:stretch/>
            </p:blipFill>
            <p:spPr bwMode="auto">
              <a:xfrm>
                <a:off x="2819400" y="1079190"/>
                <a:ext cx="5773994" cy="4997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7806812" y="5515897"/>
                <a:ext cx="894736" cy="5604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762940" y="495060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120km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48489" y="4950603"/>
              <a:ext cx="1906066" cy="52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7FCB306-33A6-45BC-A7F6-4225796A108D}"/>
                </a:ext>
              </a:extLst>
            </p:cNvPr>
            <p:cNvGrpSpPr/>
            <p:nvPr/>
          </p:nvGrpSpPr>
          <p:grpSpPr>
            <a:xfrm>
              <a:off x="1201521" y="3618187"/>
              <a:ext cx="703652" cy="1332416"/>
              <a:chOff x="1112762" y="5429221"/>
              <a:chExt cx="703652" cy="1332416"/>
            </a:xfrm>
          </p:grpSpPr>
          <p:cxnSp>
            <p:nvCxnSpPr>
              <p:cNvPr id="31" name="Straight Arrow Connector 30"/>
              <p:cNvCxnSpPr>
                <a:cxnSpLocks/>
              </p:cNvCxnSpPr>
              <p:nvPr/>
            </p:nvCxnSpPr>
            <p:spPr>
              <a:xfrm flipV="1">
                <a:off x="1112762" y="5692855"/>
                <a:ext cx="703652" cy="103752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 rot="18240735">
                <a:off x="702894" y="5926152"/>
                <a:ext cx="13324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L~1000 km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1A33E2-D6B0-4032-AD1F-0C9D957764E4}"/>
              </a:ext>
            </a:extLst>
          </p:cNvPr>
          <p:cNvGrpSpPr/>
          <p:nvPr/>
        </p:nvGrpSpPr>
        <p:grpSpPr>
          <a:xfrm>
            <a:off x="2836599" y="2123845"/>
            <a:ext cx="7039778" cy="4432403"/>
            <a:chOff x="2836599" y="2123845"/>
            <a:chExt cx="7039778" cy="44324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9A8EE9-A505-4F71-B49B-057C1334D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14" t="36204" r="9370" b="6768"/>
            <a:stretch/>
          </p:blipFill>
          <p:spPr>
            <a:xfrm>
              <a:off x="2836599" y="2123845"/>
              <a:ext cx="7039778" cy="4432403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037468A-37F7-43F5-9448-1835D2030932}"/>
                </a:ext>
              </a:extLst>
            </p:cNvPr>
            <p:cNvSpPr/>
            <p:nvPr/>
          </p:nvSpPr>
          <p:spPr>
            <a:xfrm>
              <a:off x="9035590" y="4596457"/>
              <a:ext cx="160320" cy="141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35FB374-3F35-48DC-9221-D4E375F85FF0}"/>
              </a:ext>
            </a:extLst>
          </p:cNvPr>
          <p:cNvGrpSpPr/>
          <p:nvPr/>
        </p:nvGrpSpPr>
        <p:grpSpPr>
          <a:xfrm>
            <a:off x="2784502" y="2136154"/>
            <a:ext cx="7093820" cy="4180033"/>
            <a:chOff x="2782557" y="2143915"/>
            <a:chExt cx="7093820" cy="418003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04C6F23-00A1-44BF-B852-C80BAEF6A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58" t="5677" r="9410" b="70060"/>
            <a:stretch/>
          </p:blipFill>
          <p:spPr>
            <a:xfrm>
              <a:off x="2782557" y="2143915"/>
              <a:ext cx="7093820" cy="188841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01C7A29-D84C-481A-BF5F-F33FFCB0C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58" t="66440" r="9410" b="9297"/>
            <a:stretch/>
          </p:blipFill>
          <p:spPr>
            <a:xfrm>
              <a:off x="2783414" y="4435761"/>
              <a:ext cx="7092963" cy="1888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69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4355FF2B-96AF-465C-BE35-6F9CE426FEE9}"/>
              </a:ext>
            </a:extLst>
          </p:cNvPr>
          <p:cNvSpPr/>
          <p:nvPr/>
        </p:nvSpPr>
        <p:spPr>
          <a:xfrm>
            <a:off x="4833224" y="1563702"/>
            <a:ext cx="4256994" cy="762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PARSEC   </a:t>
            </a:r>
            <a:fld id="{EC78876D-F60F-416A-9AB8-0484C938732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18253" y="390355"/>
            <a:ext cx="8140147" cy="4572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Structure of the JPL error covariance model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04E9BB4-F9B7-493E-8518-1C7C71191800}"/>
              </a:ext>
            </a:extLst>
          </p:cNvPr>
          <p:cNvSpPr txBox="1"/>
          <p:nvPr/>
        </p:nvSpPr>
        <p:spPr>
          <a:xfrm>
            <a:off x="661996" y="17743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EA614F-18C7-4FFB-AE07-EE4F5940F987}"/>
              </a:ext>
            </a:extLst>
          </p:cNvPr>
          <p:cNvGrpSpPr/>
          <p:nvPr/>
        </p:nvGrpSpPr>
        <p:grpSpPr>
          <a:xfrm>
            <a:off x="107546" y="1378407"/>
            <a:ext cx="4094018" cy="3408036"/>
            <a:chOff x="107546" y="1357625"/>
            <a:chExt cx="4094018" cy="34080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24962C-0AB6-4B32-A6D7-B2953054A450}"/>
                </a:ext>
              </a:extLst>
            </p:cNvPr>
            <p:cNvSpPr/>
            <p:nvPr/>
          </p:nvSpPr>
          <p:spPr>
            <a:xfrm>
              <a:off x="922112" y="1524116"/>
              <a:ext cx="32560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 = R</a:t>
              </a:r>
              <a:r>
                <a:rPr lang="en-US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b="1" dirty="0"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SWH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+ </a:t>
              </a: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US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+  </a:t>
              </a: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US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WV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BF96FE3-1D8E-4774-9821-C2059D6F267E}"/>
                </a:ext>
              </a:extLst>
            </p:cNvPr>
            <p:cNvGrpSpPr/>
            <p:nvPr/>
          </p:nvGrpSpPr>
          <p:grpSpPr>
            <a:xfrm>
              <a:off x="3288165" y="1357625"/>
              <a:ext cx="800100" cy="641723"/>
              <a:chOff x="5309755" y="1431478"/>
              <a:chExt cx="800100" cy="641723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1B8231C-B542-477E-A180-67E2845B65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51318" y="1431478"/>
                <a:ext cx="758537" cy="641723"/>
              </a:xfrm>
              <a:prstGeom prst="line">
                <a:avLst/>
              </a:prstGeom>
              <a:ln w="28575">
                <a:solidFill>
                  <a:schemeClr val="accent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41772DB-B1F7-4800-8BDF-BF272D4938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9755" y="1491250"/>
                <a:ext cx="794602" cy="566256"/>
              </a:xfrm>
              <a:prstGeom prst="line">
                <a:avLst/>
              </a:prstGeom>
              <a:ln w="28575">
                <a:solidFill>
                  <a:schemeClr val="accent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22C101A-98D9-472F-BB97-2AD12F1D7A4C}"/>
                </a:ext>
              </a:extLst>
            </p:cNvPr>
            <p:cNvGrpSpPr/>
            <p:nvPr/>
          </p:nvGrpSpPr>
          <p:grpSpPr>
            <a:xfrm>
              <a:off x="107546" y="2057506"/>
              <a:ext cx="4094018" cy="2708155"/>
              <a:chOff x="3756" y="1971526"/>
              <a:chExt cx="5308251" cy="3479227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1FD1655-A79E-4434-8D69-09E741E5DD1E}"/>
                  </a:ext>
                </a:extLst>
              </p:cNvPr>
              <p:cNvGrpSpPr/>
              <p:nvPr/>
            </p:nvGrpSpPr>
            <p:grpSpPr>
              <a:xfrm>
                <a:off x="3756" y="1971526"/>
                <a:ext cx="5308251" cy="3479227"/>
                <a:chOff x="0" y="1489671"/>
                <a:chExt cx="4894705" cy="2646289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A0B9F332-60F2-4F13-A83C-A656BCA6B1C1}"/>
                    </a:ext>
                  </a:extLst>
                </p:cNvPr>
                <p:cNvGrpSpPr/>
                <p:nvPr/>
              </p:nvGrpSpPr>
              <p:grpSpPr>
                <a:xfrm>
                  <a:off x="0" y="1505007"/>
                  <a:ext cx="4894705" cy="2155949"/>
                  <a:chOff x="264463" y="1689138"/>
                  <a:chExt cx="4894705" cy="2155949"/>
                </a:xfrm>
              </p:grpSpPr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1B69817F-8CF1-43EA-89A2-16B0B38176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51855"/>
                  <a:stretch/>
                </p:blipFill>
                <p:spPr>
                  <a:xfrm>
                    <a:off x="264463" y="1689138"/>
                    <a:ext cx="2656703" cy="2051590"/>
                  </a:xfrm>
                  <a:prstGeom prst="rect">
                    <a:avLst/>
                  </a:prstGeom>
                </p:spPr>
              </p:pic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3D7CBFF7-A577-4AED-87F6-E3A5F51AA0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168" t="47861" b="4580"/>
                  <a:stretch/>
                </p:blipFill>
                <p:spPr>
                  <a:xfrm>
                    <a:off x="2825735" y="1714076"/>
                    <a:ext cx="2333433" cy="2026652"/>
                  </a:xfrm>
                  <a:prstGeom prst="rect">
                    <a:avLst/>
                  </a:prstGeom>
                </p:spPr>
              </p:pic>
              <p:pic>
                <p:nvPicPr>
                  <p:cNvPr id="77" name="Picture 76">
                    <a:extLst>
                      <a:ext uri="{FF2B5EF4-FFF2-40B4-BE49-F238E27FC236}">
                        <a16:creationId xmlns:a16="http://schemas.microsoft.com/office/drawing/2014/main" id="{91D63921-4C8E-4A2F-B8A9-332156C330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972" t="94793" r="7153" b="-687"/>
                  <a:stretch/>
                </p:blipFill>
                <p:spPr>
                  <a:xfrm>
                    <a:off x="1303753" y="3678990"/>
                    <a:ext cx="1403935" cy="158842"/>
                  </a:xfrm>
                  <a:prstGeom prst="rect">
                    <a:avLst/>
                  </a:prstGeom>
                </p:spPr>
              </p:pic>
              <p:pic>
                <p:nvPicPr>
                  <p:cNvPr id="78" name="Picture 77">
                    <a:extLst>
                      <a:ext uri="{FF2B5EF4-FFF2-40B4-BE49-F238E27FC236}">
                        <a16:creationId xmlns:a16="http://schemas.microsoft.com/office/drawing/2014/main" id="{3EAEA8CF-70B5-4E57-869B-F5AACB630C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972" t="94793" r="7153" b="-687"/>
                  <a:stretch/>
                </p:blipFill>
                <p:spPr>
                  <a:xfrm>
                    <a:off x="2819584" y="3686245"/>
                    <a:ext cx="1403935" cy="15884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1" name="Rounded Rectangle 12">
                  <a:extLst>
                    <a:ext uri="{FF2B5EF4-FFF2-40B4-BE49-F238E27FC236}">
                      <a16:creationId xmlns:a16="http://schemas.microsoft.com/office/drawing/2014/main" id="{37F09F4D-BD0F-4FCB-8CE9-511D2684C0AA}"/>
                    </a:ext>
                  </a:extLst>
                </p:cNvPr>
                <p:cNvSpPr/>
                <p:nvPr/>
              </p:nvSpPr>
              <p:spPr>
                <a:xfrm>
                  <a:off x="239862" y="1505007"/>
                  <a:ext cx="734012" cy="216403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ounded Rectangle 13">
                  <a:extLst>
                    <a:ext uri="{FF2B5EF4-FFF2-40B4-BE49-F238E27FC236}">
                      <a16:creationId xmlns:a16="http://schemas.microsoft.com/office/drawing/2014/main" id="{AED5FF1E-5975-48BA-B051-BA2550229C0A}"/>
                    </a:ext>
                  </a:extLst>
                </p:cNvPr>
                <p:cNvSpPr/>
                <p:nvPr/>
              </p:nvSpPr>
              <p:spPr>
                <a:xfrm>
                  <a:off x="1028955" y="1505007"/>
                  <a:ext cx="2930101" cy="2164030"/>
                </a:xfrm>
                <a:prstGeom prst="roundRect">
                  <a:avLst>
                    <a:gd name="adj" fmla="val 8079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ounded Rectangle 14">
                  <a:extLst>
                    <a:ext uri="{FF2B5EF4-FFF2-40B4-BE49-F238E27FC236}">
                      <a16:creationId xmlns:a16="http://schemas.microsoft.com/office/drawing/2014/main" id="{9F65D8D5-A55E-4241-A0A0-44D58D3495CB}"/>
                    </a:ext>
                  </a:extLst>
                </p:cNvPr>
                <p:cNvSpPr/>
                <p:nvPr/>
              </p:nvSpPr>
              <p:spPr>
                <a:xfrm>
                  <a:off x="3994076" y="1489671"/>
                  <a:ext cx="734012" cy="216403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4D30FB8-4CAC-4206-9556-88F391201A7D}"/>
                    </a:ext>
                  </a:extLst>
                </p:cNvPr>
                <p:cNvSpPr txBox="1"/>
                <p:nvPr/>
              </p:nvSpPr>
              <p:spPr>
                <a:xfrm>
                  <a:off x="92464" y="3898764"/>
                  <a:ext cx="170339" cy="1950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600" b="1" baseline="-25000" dirty="0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CAAAC84-3874-4F53-AA7C-262D1CA2F0E3}"/>
                    </a:ext>
                  </a:extLst>
                </p:cNvPr>
                <p:cNvSpPr/>
                <p:nvPr/>
              </p:nvSpPr>
              <p:spPr>
                <a:xfrm>
                  <a:off x="2146180" y="3903776"/>
                  <a:ext cx="170339" cy="1950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endParaRPr lang="en-US" sz="1600" b="1" baseline="-25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819E6CBC-28B4-47DF-9269-8877CFABF3F1}"/>
                    </a:ext>
                  </a:extLst>
                </p:cNvPr>
                <p:cNvSpPr/>
                <p:nvPr/>
              </p:nvSpPr>
              <p:spPr>
                <a:xfrm>
                  <a:off x="3556767" y="3855047"/>
                  <a:ext cx="170339" cy="2809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endParaRPr lang="en-US" b="1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B2FA67C-E86B-417A-8E1A-9D915659C406}"/>
                  </a:ext>
                </a:extLst>
              </p:cNvPr>
              <p:cNvGrpSpPr/>
              <p:nvPr/>
            </p:nvGrpSpPr>
            <p:grpSpPr>
              <a:xfrm>
                <a:off x="2340382" y="3260690"/>
                <a:ext cx="349114" cy="1009296"/>
                <a:chOff x="2340382" y="3260690"/>
                <a:chExt cx="349114" cy="1009296"/>
              </a:xfrm>
            </p:grpSpPr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16882BBB-67F2-47C7-B643-E859FD5D3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89496" y="3260690"/>
                  <a:ext cx="0" cy="997442"/>
                </a:xfrm>
                <a:prstGeom prst="straightConnector1">
                  <a:avLst/>
                </a:prstGeom>
                <a:ln w="28575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C810853-5086-4AE7-AF75-4D85B7FE5720}"/>
                    </a:ext>
                  </a:extLst>
                </p:cNvPr>
                <p:cNvSpPr txBox="1"/>
                <p:nvPr/>
              </p:nvSpPr>
              <p:spPr>
                <a:xfrm rot="16200000">
                  <a:off x="1998332" y="3608689"/>
                  <a:ext cx="1003347" cy="3192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/>
                    <a:t>2 minutes</a:t>
                  </a:r>
                </a:p>
              </p:txBody>
            </p:sp>
          </p:grpSp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77A2EC6-53A4-4152-A828-0A86C40C56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4262" y="2288507"/>
              <a:ext cx="468983" cy="1776911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B3469F3-B63C-46FD-9766-20D29937D8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40415" y="2336417"/>
              <a:ext cx="460694" cy="1767821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B252C4-2E38-4044-9A71-F73A68C4CC5F}"/>
              </a:ext>
            </a:extLst>
          </p:cNvPr>
          <p:cNvGrpSpPr/>
          <p:nvPr/>
        </p:nvGrpSpPr>
        <p:grpSpPr>
          <a:xfrm>
            <a:off x="4848189" y="1585033"/>
            <a:ext cx="4410640" cy="3514032"/>
            <a:chOff x="4798913" y="1546457"/>
            <a:chExt cx="4410640" cy="351403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1C27353-3D79-477B-B187-3B6317F59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449" t="9639" b="84272"/>
            <a:stretch/>
          </p:blipFill>
          <p:spPr>
            <a:xfrm>
              <a:off x="4798913" y="1546457"/>
              <a:ext cx="4410640" cy="77245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FCD59BA-4B9F-49D5-A1BD-7ED9B9C3D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177" r="7080"/>
            <a:stretch/>
          </p:blipFill>
          <p:spPr>
            <a:xfrm>
              <a:off x="5025056" y="2331516"/>
              <a:ext cx="3518716" cy="2728973"/>
            </a:xfrm>
            <a:prstGeom prst="rect">
              <a:avLst/>
            </a:prstGeom>
          </p:spPr>
        </p:pic>
      </p:grpSp>
      <p:cxnSp>
        <p:nvCxnSpPr>
          <p:cNvPr id="91" name="Connector: Curved 90">
            <a:extLst>
              <a:ext uri="{FF2B5EF4-FFF2-40B4-BE49-F238E27FC236}">
                <a16:creationId xmlns:a16="http://schemas.microsoft.com/office/drawing/2014/main" id="{BFD7EE71-6203-4A55-A15E-623B4E2D34CC}"/>
              </a:ext>
            </a:extLst>
          </p:cNvPr>
          <p:cNvCxnSpPr>
            <a:cxnSpLocks/>
          </p:cNvCxnSpPr>
          <p:nvPr/>
        </p:nvCxnSpPr>
        <p:spPr>
          <a:xfrm rot="5400000">
            <a:off x="7251966" y="3038387"/>
            <a:ext cx="2389607" cy="469409"/>
          </a:xfrm>
          <a:prstGeom prst="curvedConnector3">
            <a:avLst>
              <a:gd name="adj1" fmla="val 100039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FFA137A-54CC-489F-8337-1DF473A7004F}"/>
              </a:ext>
            </a:extLst>
          </p:cNvPr>
          <p:cNvGrpSpPr/>
          <p:nvPr/>
        </p:nvGrpSpPr>
        <p:grpSpPr>
          <a:xfrm>
            <a:off x="5806599" y="5336719"/>
            <a:ext cx="2493820" cy="998320"/>
            <a:chOff x="7006550" y="4859949"/>
            <a:chExt cx="2493820" cy="99832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30D706-D2A0-49D3-B141-08B5663FDEC0}"/>
                </a:ext>
              </a:extLst>
            </p:cNvPr>
            <p:cNvSpPr/>
            <p:nvPr/>
          </p:nvSpPr>
          <p:spPr>
            <a:xfrm>
              <a:off x="7127680" y="4859949"/>
              <a:ext cx="2263139" cy="76232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122361F-60F9-4D38-A090-177BB9C5E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650" t="17175" r="12852" b="78124"/>
            <a:stretch/>
          </p:blipFill>
          <p:spPr>
            <a:xfrm>
              <a:off x="7006550" y="5025941"/>
              <a:ext cx="2493820" cy="596336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BADED45-12CB-48C5-B4F7-58C247177594}"/>
                </a:ext>
              </a:extLst>
            </p:cNvPr>
            <p:cNvSpPr txBox="1"/>
            <p:nvPr/>
          </p:nvSpPr>
          <p:spPr>
            <a:xfrm>
              <a:off x="7493888" y="554077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4 x 4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9CC0E25-BCB8-407D-A734-4A002D02C30C}"/>
                </a:ext>
              </a:extLst>
            </p:cNvPr>
            <p:cNvSpPr/>
            <p:nvPr/>
          </p:nvSpPr>
          <p:spPr>
            <a:xfrm>
              <a:off x="8345996" y="5550492"/>
              <a:ext cx="9797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500 x 500</a:t>
              </a:r>
            </a:p>
          </p:txBody>
        </p:sp>
        <p:sp>
          <p:nvSpPr>
            <p:cNvPr id="105" name="Arrow: Right 104">
              <a:extLst>
                <a:ext uri="{FF2B5EF4-FFF2-40B4-BE49-F238E27FC236}">
                  <a16:creationId xmlns:a16="http://schemas.microsoft.com/office/drawing/2014/main" id="{09D8AF20-6DE6-4291-A030-44CF5D103467}"/>
                </a:ext>
              </a:extLst>
            </p:cNvPr>
            <p:cNvSpPr/>
            <p:nvPr/>
          </p:nvSpPr>
          <p:spPr>
            <a:xfrm rot="5400000">
              <a:off x="7644568" y="5447224"/>
              <a:ext cx="229250" cy="72054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row: Right 106">
              <a:extLst>
                <a:ext uri="{FF2B5EF4-FFF2-40B4-BE49-F238E27FC236}">
                  <a16:creationId xmlns:a16="http://schemas.microsoft.com/office/drawing/2014/main" id="{6415EC19-DCE0-412B-9E05-2E66F9022781}"/>
                </a:ext>
              </a:extLst>
            </p:cNvPr>
            <p:cNvSpPr/>
            <p:nvPr/>
          </p:nvSpPr>
          <p:spPr>
            <a:xfrm rot="5400000">
              <a:off x="8721249" y="5447224"/>
              <a:ext cx="229250" cy="72054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ACD51D1-CC37-4394-B858-A7608763C923}"/>
              </a:ext>
            </a:extLst>
          </p:cNvPr>
          <p:cNvSpPr/>
          <p:nvPr/>
        </p:nvSpPr>
        <p:spPr>
          <a:xfrm>
            <a:off x="441949" y="4303692"/>
            <a:ext cx="461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5B8F52-4887-4721-BB68-49ED94868570}"/>
              </a:ext>
            </a:extLst>
          </p:cNvPr>
          <p:cNvSpPr/>
          <p:nvPr/>
        </p:nvSpPr>
        <p:spPr>
          <a:xfrm>
            <a:off x="1964260" y="4301659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1A4194-5517-4F5E-8E4F-DBF00EFA38DE}"/>
              </a:ext>
            </a:extLst>
          </p:cNvPr>
          <p:cNvGrpSpPr/>
          <p:nvPr/>
        </p:nvGrpSpPr>
        <p:grpSpPr>
          <a:xfrm>
            <a:off x="791709" y="4670991"/>
            <a:ext cx="4080245" cy="2568456"/>
            <a:chOff x="1094600" y="4657337"/>
            <a:chExt cx="4080245" cy="2568456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609D6B0-32DA-4018-BAB2-75D568CD9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348" t="4323" r="6812" b="1"/>
            <a:stretch/>
          </p:blipFill>
          <p:spPr>
            <a:xfrm>
              <a:off x="1094600" y="4921474"/>
              <a:ext cx="4080245" cy="230431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FB1CF9-9478-4C05-BAEA-FE3678915ADF}"/>
                </a:ext>
              </a:extLst>
            </p:cNvPr>
            <p:cNvSpPr txBox="1"/>
            <p:nvPr/>
          </p:nvSpPr>
          <p:spPr>
            <a:xfrm>
              <a:off x="1211984" y="4657337"/>
              <a:ext cx="3826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00FFFF"/>
                  </a:highlight>
                </a:rPr>
                <a:t>across-swath eigenmodes structure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55CC936-889B-4FD9-804D-30E510D4FA1A}"/>
              </a:ext>
            </a:extLst>
          </p:cNvPr>
          <p:cNvSpPr/>
          <p:nvPr/>
        </p:nvSpPr>
        <p:spPr>
          <a:xfrm rot="16200000">
            <a:off x="3778457" y="3461642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along-swath error spectra</a:t>
            </a:r>
          </a:p>
        </p:txBody>
      </p:sp>
    </p:spTree>
    <p:extLst>
      <p:ext uri="{BB962C8B-B14F-4D97-AF65-F5344CB8AC3E}">
        <p14:creationId xmlns:p14="http://schemas.microsoft.com/office/powerpoint/2010/main" val="200543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PARSEC   </a:t>
            </a:r>
            <a:fld id="{EC78876D-F60F-416A-9AB8-0484C938732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18253" y="390355"/>
            <a:ext cx="8140147" cy="4572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Sparse approximation of the precision matrix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04E9BB4-F9B7-493E-8518-1C7C71191800}"/>
              </a:ext>
            </a:extLst>
          </p:cNvPr>
          <p:cNvSpPr txBox="1"/>
          <p:nvPr/>
        </p:nvSpPr>
        <p:spPr>
          <a:xfrm>
            <a:off x="661996" y="17743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CD59BA-4B9F-49D5-A1BD-7ED9B9C3D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7" r="7080"/>
          <a:stretch/>
        </p:blipFill>
        <p:spPr>
          <a:xfrm>
            <a:off x="286414" y="1430746"/>
            <a:ext cx="3901235" cy="30256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FBBBFE1-877C-4B79-8D03-49A24626019B}"/>
              </a:ext>
            </a:extLst>
          </p:cNvPr>
          <p:cNvGrpSpPr/>
          <p:nvPr/>
        </p:nvGrpSpPr>
        <p:grpSpPr>
          <a:xfrm>
            <a:off x="2727956" y="3219513"/>
            <a:ext cx="1242648" cy="574721"/>
            <a:chOff x="2727956" y="3219513"/>
            <a:chExt cx="1242648" cy="57472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D4688E2-53FC-40D2-A0B0-7EEA506FCC80}"/>
                </a:ext>
              </a:extLst>
            </p:cNvPr>
            <p:cNvCxnSpPr>
              <a:cxnSpLocks/>
            </p:cNvCxnSpPr>
            <p:nvPr/>
          </p:nvCxnSpPr>
          <p:spPr>
            <a:xfrm>
              <a:off x="2795752" y="3310759"/>
              <a:ext cx="0" cy="483475"/>
            </a:xfrm>
            <a:prstGeom prst="line">
              <a:avLst/>
            </a:prstGeom>
            <a:ln w="28575"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2F2E95C-47C4-460F-AFAF-9CA0CCF83652}"/>
                </a:ext>
              </a:extLst>
            </p:cNvPr>
            <p:cNvCxnSpPr>
              <a:cxnSpLocks/>
            </p:cNvCxnSpPr>
            <p:nvPr/>
          </p:nvCxnSpPr>
          <p:spPr>
            <a:xfrm>
              <a:off x="3886413" y="3310759"/>
              <a:ext cx="0" cy="483475"/>
            </a:xfrm>
            <a:prstGeom prst="line">
              <a:avLst/>
            </a:prstGeom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1DB1E61-50D4-4369-8C77-9420E2A826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0681" y="3503977"/>
              <a:ext cx="1056158" cy="8838"/>
            </a:xfrm>
            <a:prstGeom prst="straightConnector1">
              <a:avLst/>
            </a:prstGeom>
            <a:ln w="28575">
              <a:solidFill>
                <a:schemeClr val="tx2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364F6A-16A5-4A3F-A9D7-846D9D8C197B}"/>
                </a:ext>
              </a:extLst>
            </p:cNvPr>
            <p:cNvSpPr txBox="1"/>
            <p:nvPr/>
          </p:nvSpPr>
          <p:spPr>
            <a:xfrm>
              <a:off x="2727956" y="3219513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submesoscale</a:t>
              </a:r>
              <a:endParaRPr lang="en-US" sz="12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7DAC0EB-626B-4F1A-A408-15886F234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62" t="14272" r="29900" b="81106"/>
          <a:stretch/>
        </p:blipFill>
        <p:spPr>
          <a:xfrm>
            <a:off x="4530004" y="3174334"/>
            <a:ext cx="1828800" cy="67696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D701D2E-1346-4921-807A-2D59CC77A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62" t="9733" r="29900" b="87145"/>
          <a:stretch/>
        </p:blipFill>
        <p:spPr>
          <a:xfrm>
            <a:off x="4302316" y="2203359"/>
            <a:ext cx="18288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FF0975-8997-4D7C-9EA2-FBCD9D95A6B9}"/>
              </a:ext>
            </a:extLst>
          </p:cNvPr>
          <p:cNvSpPr txBox="1"/>
          <p:nvPr/>
        </p:nvSpPr>
        <p:spPr>
          <a:xfrm>
            <a:off x="4496869" y="1634980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Assumptions: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5C3E2D9-7505-46AF-8B0B-F74F2A097A63}"/>
              </a:ext>
            </a:extLst>
          </p:cNvPr>
          <p:cNvSpPr/>
          <p:nvPr/>
        </p:nvSpPr>
        <p:spPr>
          <a:xfrm>
            <a:off x="6245783" y="2362260"/>
            <a:ext cx="547763" cy="13939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ADE5CE6B-EADF-47C6-B15E-2F4F6CFC2FDA}"/>
              </a:ext>
            </a:extLst>
          </p:cNvPr>
          <p:cNvSpPr/>
          <p:nvPr/>
        </p:nvSpPr>
        <p:spPr>
          <a:xfrm>
            <a:off x="4164281" y="3443116"/>
            <a:ext cx="547763" cy="139398"/>
          </a:xfrm>
          <a:prstGeom prst="rightArrow">
            <a:avLst/>
          </a:prstGeom>
          <a:solidFill>
            <a:schemeClr val="accent1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26E1073F-FD75-4147-9149-E4525DF21708}"/>
              </a:ext>
            </a:extLst>
          </p:cNvPr>
          <p:cNvSpPr/>
          <p:nvPr/>
        </p:nvSpPr>
        <p:spPr>
          <a:xfrm>
            <a:off x="6253917" y="3426813"/>
            <a:ext cx="547763" cy="139398"/>
          </a:xfrm>
          <a:prstGeom prst="rightArrow">
            <a:avLst/>
          </a:prstGeom>
          <a:solidFill>
            <a:schemeClr val="accent1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7F96F8-792D-442F-B477-368FDF0213F2}"/>
              </a:ext>
            </a:extLst>
          </p:cNvPr>
          <p:cNvSpPr txBox="1"/>
          <p:nvPr/>
        </p:nvSpPr>
        <p:spPr>
          <a:xfrm>
            <a:off x="6908213" y="2208245"/>
            <a:ext cx="2871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SWH variations are negligible</a:t>
            </a:r>
          </a:p>
          <a:p>
            <a:r>
              <a:rPr lang="en-US" sz="1600" dirty="0"/>
              <a:t>across the swath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BCBAED-7DE9-4EBF-B9F2-7A0C58597715}"/>
              </a:ext>
            </a:extLst>
          </p:cNvPr>
          <p:cNvSpPr/>
          <p:nvPr/>
        </p:nvSpPr>
        <p:spPr>
          <a:xfrm>
            <a:off x="6966579" y="3257609"/>
            <a:ext cx="2903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</a:rPr>
              <a:t>inverse spectrum is nearly flat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(white noise approximation)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01BC51-CC6F-4D91-9FAA-6A45254D7355}"/>
              </a:ext>
            </a:extLst>
          </p:cNvPr>
          <p:cNvGrpSpPr/>
          <p:nvPr/>
        </p:nvGrpSpPr>
        <p:grpSpPr>
          <a:xfrm>
            <a:off x="1331938" y="4767421"/>
            <a:ext cx="7566811" cy="952556"/>
            <a:chOff x="1353453" y="4830234"/>
            <a:chExt cx="7566811" cy="952556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DC172EF-009B-470A-B5B5-C0E21CD1ED85}"/>
                </a:ext>
              </a:extLst>
            </p:cNvPr>
            <p:cNvSpPr/>
            <p:nvPr/>
          </p:nvSpPr>
          <p:spPr>
            <a:xfrm>
              <a:off x="1353453" y="4909681"/>
              <a:ext cx="7566811" cy="85919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22C8B1A-E6D2-4599-A8F9-8FCBD37A6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192" t="10819" b="83355"/>
            <a:stretch/>
          </p:blipFill>
          <p:spPr>
            <a:xfrm>
              <a:off x="1429176" y="4830234"/>
              <a:ext cx="7275771" cy="95255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B9D8599-8A2A-4CED-B049-10A7FD91E434}"/>
              </a:ext>
            </a:extLst>
          </p:cNvPr>
          <p:cNvGrpSpPr/>
          <p:nvPr/>
        </p:nvGrpSpPr>
        <p:grpSpPr>
          <a:xfrm>
            <a:off x="1103868" y="6108760"/>
            <a:ext cx="8971523" cy="584775"/>
            <a:chOff x="669024" y="6117350"/>
            <a:chExt cx="8971523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24A35D-98CF-4481-9EBB-985E7822CAA7}"/>
                </a:ext>
              </a:extLst>
            </p:cNvPr>
            <p:cNvSpPr txBox="1"/>
            <p:nvPr/>
          </p:nvSpPr>
          <p:spPr>
            <a:xfrm>
              <a:off x="3733161" y="6117350"/>
              <a:ext cx="59073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projection of the SWH-modulated </a:t>
              </a:r>
              <a:r>
                <a:rPr lang="en-US" sz="1600" dirty="0" err="1"/>
                <a:t>KaRIn</a:t>
              </a:r>
              <a:r>
                <a:rPr lang="en-US" sz="1600" dirty="0"/>
                <a:t> precision matrix </a:t>
              </a:r>
              <a:r>
                <a:rPr lang="en-US" sz="1600" b="1" dirty="0"/>
                <a:t>D</a:t>
              </a:r>
              <a:r>
                <a:rPr lang="en-US" sz="16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baseline="30000" dirty="0"/>
                <a:t>-1</a:t>
              </a:r>
              <a:r>
                <a:rPr lang="en-US" sz="1600" dirty="0"/>
                <a:t> </a:t>
              </a:r>
            </a:p>
            <a:p>
              <a:r>
                <a:rPr lang="en-US" sz="1600" dirty="0"/>
                <a:t>on the 4 geometry error modes of the satellite interferometer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3076753-720B-42E9-B2D3-7BE9F59B2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220" t="18259" r="23747" b="78417"/>
            <a:stretch/>
          </p:blipFill>
          <p:spPr>
            <a:xfrm>
              <a:off x="669024" y="6117350"/>
              <a:ext cx="2498457" cy="543442"/>
            </a:xfrm>
            <a:prstGeom prst="rect">
              <a:avLst/>
            </a:prstGeom>
          </p:spPr>
        </p:pic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E2B62D39-C55E-4623-BD12-F2F7B150A5D2}"/>
                </a:ext>
              </a:extLst>
            </p:cNvPr>
            <p:cNvSpPr/>
            <p:nvPr/>
          </p:nvSpPr>
          <p:spPr>
            <a:xfrm>
              <a:off x="3167481" y="6350114"/>
              <a:ext cx="547763" cy="13939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3E19C5F-F77A-4C44-B87C-A8EEB6390A20}"/>
              </a:ext>
            </a:extLst>
          </p:cNvPr>
          <p:cNvSpPr/>
          <p:nvPr/>
        </p:nvSpPr>
        <p:spPr>
          <a:xfrm>
            <a:off x="1103868" y="6101572"/>
            <a:ext cx="2498456" cy="5434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7410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RL_Color Palette">
      <a:dk1>
        <a:srgbClr val="000000"/>
      </a:dk1>
      <a:lt1>
        <a:sysClr val="window" lastClr="FFFFFF"/>
      </a:lt1>
      <a:dk2>
        <a:srgbClr val="002060"/>
      </a:dk2>
      <a:lt2>
        <a:srgbClr val="E7E6E6"/>
      </a:lt2>
      <a:accent1>
        <a:srgbClr val="002060"/>
      </a:accent1>
      <a:accent2>
        <a:srgbClr val="0070C0"/>
      </a:accent2>
      <a:accent3>
        <a:srgbClr val="FFC000"/>
      </a:accent3>
      <a:accent4>
        <a:srgbClr val="A5A5A5"/>
      </a:accent4>
      <a:accent5>
        <a:srgbClr val="5B9BD5"/>
      </a:accent5>
      <a:accent6>
        <a:srgbClr val="FFFF00"/>
      </a:accent6>
      <a:hlink>
        <a:srgbClr val="002060"/>
      </a:hlink>
      <a:folHlink>
        <a:srgbClr val="FFC000"/>
      </a:folHlink>
    </a:clrScheme>
    <a:fontScheme name="US NR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RL_PPT_M10_052616" id="{2ADE39D3-BDE3-49AE-919C-C678C3315280}" vid="{69358647-15F7-4DA1-B81D-61451955B6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dokl</Template>
  <TotalTime>71446</TotalTime>
  <Words>1064</Words>
  <Application>Microsoft Macintosh PowerPoint</Application>
  <PresentationFormat>Custom</PresentationFormat>
  <Paragraphs>203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Symbol</vt:lpstr>
      <vt:lpstr>Times New Roman</vt:lpstr>
      <vt:lpstr>Office Theme</vt:lpstr>
      <vt:lpstr> Retrieveing submesoscale SSH variations                     from SWOT altimetry                            Max Yaremchuk                        </vt:lpstr>
      <vt:lpstr>MOTIVATION</vt:lpstr>
      <vt:lpstr>OUTLINE</vt:lpstr>
      <vt:lpstr>BACKGROUND: precision vs covariance</vt:lpstr>
      <vt:lpstr>BACKGROUND:  JPL error model</vt:lpstr>
      <vt:lpstr>    BACKGROUND (SWOT errors)</vt:lpstr>
      <vt:lpstr>BACKGROUND:  SWOT filtering at mesoscale</vt:lpstr>
      <vt:lpstr>Structure of the JPL error covariance model</vt:lpstr>
      <vt:lpstr>Sparse approximation of the precision matrix</vt:lpstr>
      <vt:lpstr>Block-diagonal approximation errors </vt:lpstr>
      <vt:lpstr>Numerical test (setting)</vt:lpstr>
      <vt:lpstr>Numerical testing (results)</vt:lpstr>
      <vt:lpstr>Including atmospheric uncertainties</vt:lpstr>
      <vt:lpstr>Conclusions and future work</vt:lpstr>
      <vt:lpstr>Questions?</vt:lpstr>
    </vt:vector>
  </TitlesOfParts>
  <Company>nrl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Non-Gaussian Ensemble Methods at  the            Ocean Surface (NEMOS)                    a 6.1 proposal</dc:title>
  <dc:creator>Yaremchuk, Maksim</dc:creator>
  <cp:lastModifiedBy>Baylor Fox-Kemper</cp:lastModifiedBy>
  <cp:revision>576</cp:revision>
  <cp:lastPrinted>2015-08-19T18:26:03Z</cp:lastPrinted>
  <dcterms:created xsi:type="dcterms:W3CDTF">2017-04-26T21:14:02Z</dcterms:created>
  <dcterms:modified xsi:type="dcterms:W3CDTF">2022-09-01T12:53:27Z</dcterms:modified>
</cp:coreProperties>
</file>