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1" r:id="rId4"/>
    <p:sldId id="259" r:id="rId5"/>
  </p:sldIdLst>
  <p:sldSz cx="10922000" cy="5461000"/>
  <p:notesSz cx="6858000" cy="9144000"/>
  <p:embeddedFontLst>
    <p:embeddedFont>
      <p:font typeface="Arial Black" panose="020B0604020202020204" pitchFamily="3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20" userDrawn="1">
          <p15:clr>
            <a:srgbClr val="A4A3A4"/>
          </p15:clr>
        </p15:guide>
        <p15:guide id="2" pos="34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xrZMzR2OP793kDwPvle/XKwyS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howGuides="1">
      <p:cViewPr varScale="1">
        <p:scale>
          <a:sx n="133" d="100"/>
          <a:sy n="133" d="100"/>
        </p:scale>
        <p:origin x="304" y="184"/>
      </p:cViewPr>
      <p:guideLst>
        <p:guide orient="horz" pos="1720"/>
        <p:guide pos="3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621338" y="93663"/>
            <a:ext cx="18100676" cy="9050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6679611" y="1427193"/>
            <a:ext cx="4627945" cy="23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901237" y="-859602"/>
            <a:ext cx="4627945" cy="692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745199" y="1361458"/>
            <a:ext cx="9420225" cy="227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Font typeface="Calibri"/>
              <a:buNone/>
              <a:defRPr sz="47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745199" y="3654573"/>
            <a:ext cx="9420225" cy="119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rgbClr val="888888"/>
              </a:buClr>
              <a:buSzPts val="1911"/>
              <a:buNone/>
              <a:defRPr sz="1911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593"/>
              <a:buNone/>
              <a:defRPr sz="159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33"/>
              <a:buNone/>
              <a:defRPr sz="143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5529263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752310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752310" y="1338704"/>
            <a:ext cx="4620518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752310" y="1994782"/>
            <a:ext cx="4620518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5529262" y="1338704"/>
            <a:ext cx="4643273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5529262" y="1994782"/>
            <a:ext cx="4643273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0398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548"/>
              <a:buChar char="•"/>
              <a:defRPr sz="2548"/>
            </a:lvl1pPr>
            <a:lvl2pPr marL="914400" lvl="1" indent="-37020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230"/>
              <a:buChar char="•"/>
              <a:defRPr sz="2230"/>
            </a:lvl2pPr>
            <a:lvl3pPr marL="1371600" lvl="2" indent="-349948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Char char="•"/>
              <a:defRPr sz="1911"/>
            </a:lvl3pPr>
            <a:lvl4pPr marL="1828800" lvl="3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4pPr>
            <a:lvl5pPr marL="2286000" lvl="4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5pPr>
            <a:lvl6pPr marL="2743200" lvl="5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6pPr>
            <a:lvl7pPr marL="3200400" lvl="6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7pPr>
            <a:lvl8pPr marL="3657600" lvl="7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8pPr>
            <a:lvl9pPr marL="4114800" lvl="8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728524" y="-1523896"/>
            <a:ext cx="3464954" cy="942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4"/>
              <a:buFont typeface="Calibri"/>
              <a:buNone/>
              <a:defRPr sz="3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205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230"/>
              <a:buFont typeface="Arial"/>
              <a:buChar char="•"/>
              <a:defRPr sz="22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948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Font typeface="Arial"/>
              <a:buChar char="•"/>
              <a:defRPr sz="19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975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Font typeface="Arial"/>
              <a:buChar char="•"/>
              <a:defRPr sz="15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016/j.pocean.2022.1028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76200"/>
            <a:ext cx="10922100" cy="5460900"/>
            <a:chOff x="0" y="0"/>
            <a:chExt cx="10922100" cy="5460900"/>
          </a:xfrm>
        </p:grpSpPr>
        <p:grpSp>
          <p:nvGrpSpPr>
            <p:cNvPr id="85" name="Google Shape;85;p1"/>
            <p:cNvGrpSpPr/>
            <p:nvPr/>
          </p:nvGrpSpPr>
          <p:grpSpPr>
            <a:xfrm>
              <a:off x="0" y="0"/>
              <a:ext cx="10922100" cy="5460900"/>
              <a:chOff x="0" y="0"/>
              <a:chExt cx="10922100" cy="5460900"/>
            </a:xfrm>
          </p:grpSpPr>
          <p:sp>
            <p:nvSpPr>
              <p:cNvPr id="86" name="Google Shape;86;p1"/>
              <p:cNvSpPr/>
              <p:nvPr/>
            </p:nvSpPr>
            <p:spPr>
              <a:xfrm>
                <a:off x="0" y="0"/>
                <a:ext cx="10922100" cy="54609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88" name="Google Shape;88;p1"/>
            <p:cNvSpPr txBox="1"/>
            <p:nvPr/>
          </p:nvSpPr>
          <p:spPr>
            <a:xfrm>
              <a:off x="76200" y="41769"/>
              <a:ext cx="1069350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SzPts val="3000"/>
              </a:pPr>
              <a:r>
                <a:rPr lang="en-US" sz="24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The role of global internal wave modeling in the SWOT mission </a:t>
              </a:r>
              <a:endParaRPr sz="2400" b="1" i="0" u="none" strike="noStrike" cap="none" dirty="0">
                <a:solidFill>
                  <a:srgbClr val="EA1D2D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38100" y="3748879"/>
              <a:ext cx="10769700" cy="1477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Related publications: </a:t>
              </a:r>
              <a:endParaRPr sz="1800" b="1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lvl="0" indent="-342900" algn="just">
                <a:buClr>
                  <a:srgbClr val="025C6D"/>
                </a:buClr>
                <a:buSzPts val="1800"/>
                <a:buFont typeface="Arial"/>
                <a:buChar char="-"/>
              </a:pPr>
              <a:r>
                <a:rPr lang="en-US" sz="1200" dirty="0" err="1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Arbic</a:t>
              </a:r>
              <a:r>
                <a:rPr lang="en-US" sz="12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B.K., and 26 co-authors (2018), A primer on global internal tide and internal gravity wave continuum modeling in HYCOM and </a:t>
              </a:r>
              <a:r>
                <a:rPr lang="en-US" sz="1200" dirty="0" err="1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MITgcm</a:t>
              </a:r>
              <a:r>
                <a:rPr lang="en-US" sz="12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In New frontiers in operational oceanography, E. </a:t>
              </a:r>
              <a:r>
                <a:rPr lang="en-US" sz="1200" dirty="0" err="1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Chassignet</a:t>
              </a:r>
              <a:r>
                <a:rPr lang="en-US" sz="12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A. Pascual, J. </a:t>
              </a:r>
              <a:r>
                <a:rPr lang="en-US" sz="1200" dirty="0" err="1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Tintore</a:t>
              </a:r>
              <a:r>
                <a:rPr lang="en-US" sz="12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and J. </a:t>
              </a:r>
              <a:r>
                <a:rPr lang="en-US" sz="1200" dirty="0" err="1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Verron</a:t>
              </a:r>
              <a:r>
                <a:rPr lang="en-US" sz="12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Eds., GODAE </a:t>
              </a:r>
              <a:r>
                <a:rPr lang="en-US" sz="1200" dirty="0" err="1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OceanView</a:t>
              </a:r>
              <a:r>
                <a:rPr lang="en-US" sz="12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307-392, https://</a:t>
              </a:r>
              <a:r>
                <a:rPr lang="en-US" sz="1200" dirty="0" err="1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doi.org</a:t>
              </a:r>
              <a:r>
                <a:rPr lang="en-US" sz="12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/10.17125/gov2018.ch13 </a:t>
              </a:r>
            </a:p>
            <a:p>
              <a:pPr marL="342900" lvl="0" indent="-342900" algn="just">
                <a:buClr>
                  <a:srgbClr val="025C6D"/>
                </a:buClr>
                <a:buSzPts val="1800"/>
                <a:buFont typeface="Arial"/>
                <a:buChar char="-"/>
              </a:pPr>
              <a:r>
                <a:rPr lang="en-US" sz="1200" dirty="0" err="1">
                  <a:solidFill>
                    <a:srgbClr val="025C6D"/>
                  </a:solidFill>
                </a:rPr>
                <a:t>Arbic</a:t>
              </a:r>
              <a:r>
                <a:rPr lang="en-US" sz="1200" dirty="0">
                  <a:solidFill>
                    <a:srgbClr val="025C6D"/>
                  </a:solidFill>
                </a:rPr>
                <a:t>, B.K. (2022), Incorporating tides and internal gravity waves within global ocean general circulation models: A review. Progress in Oceanography, 206, 102824, </a:t>
              </a:r>
              <a:r>
                <a:rPr lang="en-US" sz="1200" dirty="0">
                  <a:solidFill>
                    <a:srgbClr val="025C6D"/>
                  </a:solidFill>
                  <a:hlinkClick r:id="rId4"/>
                </a:rPr>
                <a:t>https://doi.org/10.1016/j.pocean.2022.102824</a:t>
              </a:r>
              <a:endParaRPr lang="en-US" sz="1200" dirty="0">
                <a:solidFill>
                  <a:srgbClr val="025C6D"/>
                </a:solidFill>
              </a:endParaRPr>
            </a:p>
            <a:p>
              <a:pPr marL="342900" lvl="0" indent="-342900" algn="just">
                <a:buClr>
                  <a:srgbClr val="025C6D"/>
                </a:buClr>
                <a:buSzPts val="1800"/>
                <a:buFont typeface="Arial"/>
                <a:buChar char="-"/>
              </a:pPr>
              <a:r>
                <a:rPr lang="en-US" sz="1200" b="0" i="0" u="none" strike="noStrike" cap="none" dirty="0">
                  <a:solidFill>
                    <a:srgbClr val="025C6D"/>
                  </a:solidFill>
                  <a:latin typeface="Arial"/>
                  <a:ea typeface="Arial"/>
                  <a:cs typeface="Arial"/>
                  <a:sym typeface="Arial"/>
                </a:rPr>
                <a:t>And references therein</a:t>
              </a:r>
              <a:endParaRPr sz="1200" b="0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76200" y="1777157"/>
              <a:ext cx="10693500" cy="203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just">
                <a:buSzPts val="1800"/>
              </a:pP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Abbreviated abstract: </a:t>
              </a:r>
              <a:r>
                <a:rPr lang="en-US" sz="1800" b="1" i="0" u="none" strike="noStrike" cap="none" dirty="0">
                  <a:solidFill>
                    <a:srgbClr val="025C6D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SWOT will measure sea surface height at smaller spatial scales than </a:t>
              </a:r>
              <a:r>
                <a:rPr lang="en-US" sz="1800" b="1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current-generation nadir altimeters can measure. Just as the success of </a:t>
              </a:r>
              <a:r>
                <a:rPr lang="en-US" sz="1800" b="1" i="0" u="none" strike="noStrike" cap="none" dirty="0">
                  <a:solidFill>
                    <a:srgbClr val="025C6D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nadir altimeters was enabled by </a:t>
              </a:r>
              <a:r>
                <a:rPr lang="en-US" sz="1800" b="1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accurate mapping and </a:t>
              </a:r>
              <a:r>
                <a:rPr lang="en-US" sz="1800" b="1" i="0" u="none" strike="noStrike" cap="none" dirty="0">
                  <a:solidFill>
                    <a:srgbClr val="025C6D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removal of barotropic tide signals, the success of SWOT depends on accurate mapping and removal of smaller-scale </a:t>
              </a:r>
              <a:r>
                <a:rPr lang="en-US" sz="1800" b="1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internal tide and internal gravity wave signals. A new class of global high-resolution models, simultaneously forced by atmospheric fields and the tidal potential, has proven invaluable for SWOT studies including preliminary mapping efforts, planning SWOT Cal/Val field campaigns, and others.    </a:t>
              </a:r>
              <a:r>
                <a:rPr lang="en-US" sz="1800" b="1" i="0" u="none" strike="noStrike" cap="none" dirty="0">
                  <a:solidFill>
                    <a:srgbClr val="025C6D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   </a:t>
              </a:r>
              <a:r>
                <a:rPr lang="en-US" sz="18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 b="0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221077" y="523303"/>
              <a:ext cx="9958800" cy="132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Brian K. </a:t>
              </a:r>
              <a:r>
                <a:rPr lang="en-US" sz="2200" i="1" dirty="0" err="1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Arbic</a:t>
              </a: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, University of Michigan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lang="en-US" dirty="0">
                <a:ea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Thanks to numerous colleagues from 30+ papers on global internal wave modeling, and to ONR, NSF, NASA, DOE, and NOAA for funding support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4EF2FE-9A51-E1A8-A0A6-A6D001616938}"/>
              </a:ext>
            </a:extLst>
          </p:cNvPr>
          <p:cNvSpPr txBox="1"/>
          <p:nvPr/>
        </p:nvSpPr>
        <p:spPr>
          <a:xfrm>
            <a:off x="4356405" y="5117700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25C6D"/>
                </a:solidFill>
              </a:rPr>
              <a:t>Arbic</a:t>
            </a:r>
            <a:r>
              <a:rPr lang="en-IT">
                <a:solidFill>
                  <a:srgbClr val="025C6D"/>
                </a:solidFill>
              </a:rPr>
              <a:t> </a:t>
            </a:r>
            <a:r>
              <a:rPr lang="en-IT" dirty="0">
                <a:solidFill>
                  <a:srgbClr val="025C6D"/>
                </a:solidFill>
              </a:rPr>
              <a:t>- 1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"/>
          <p:cNvGrpSpPr/>
          <p:nvPr/>
        </p:nvGrpSpPr>
        <p:grpSpPr>
          <a:xfrm>
            <a:off x="0" y="0"/>
            <a:ext cx="10922100" cy="5460900"/>
            <a:chOff x="0" y="0"/>
            <a:chExt cx="10922100" cy="5460900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0" y="0"/>
              <a:ext cx="10922100" cy="5460900"/>
              <a:chOff x="0" y="0"/>
              <a:chExt cx="10922100" cy="54609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0" y="0"/>
                <a:ext cx="10922100" cy="54609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00" name="Google Shape;100;p2"/>
            <p:cNvSpPr txBox="1"/>
            <p:nvPr/>
          </p:nvSpPr>
          <p:spPr>
            <a:xfrm>
              <a:off x="76200" y="41769"/>
              <a:ext cx="10693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 dirty="0">
                  <a:solidFill>
                    <a:srgbClr val="EA1D2D"/>
                  </a:solidFill>
                  <a:latin typeface="Arial"/>
                  <a:ea typeface="Arial"/>
                  <a:cs typeface="Arial"/>
                  <a:sym typeface="Arial"/>
                </a:rPr>
                <a:t>Data and methods</a:t>
              </a:r>
              <a:endParaRPr sz="3000" b="1" i="0" u="none" strike="noStrike" cap="none" dirty="0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86FFA1-C1AF-CBC2-454A-244820E606A1}"/>
              </a:ext>
            </a:extLst>
          </p:cNvPr>
          <p:cNvSpPr txBox="1"/>
          <p:nvPr/>
        </p:nvSpPr>
        <p:spPr>
          <a:xfrm>
            <a:off x="4727466" y="5077023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25C6D"/>
                </a:solidFill>
              </a:rPr>
              <a:t>Arbic</a:t>
            </a:r>
            <a:r>
              <a:rPr lang="en-IT">
                <a:solidFill>
                  <a:srgbClr val="025C6D"/>
                </a:solidFill>
              </a:rPr>
              <a:t> </a:t>
            </a:r>
            <a:r>
              <a:rPr lang="en-IT" dirty="0">
                <a:solidFill>
                  <a:srgbClr val="025C6D"/>
                </a:solidFill>
              </a:rPr>
              <a:t>- 2</a:t>
            </a: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81DD0E66-1628-4915-B6AE-AE34FEC17473}"/>
              </a:ext>
            </a:extLst>
          </p:cNvPr>
          <p:cNvSpPr txBox="1"/>
          <p:nvPr/>
        </p:nvSpPr>
        <p:spPr>
          <a:xfrm>
            <a:off x="221243" y="780504"/>
            <a:ext cx="10453174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2010, global high-resolution ocean general circulation models did not include tides.</a:t>
            </a:r>
          </a:p>
          <a:p>
            <a:pPr lvl="0" algn="just">
              <a:buSzPts val="1800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this point, several modeling centers run global high-resolution models with simultaneous atmospheric and tidal forcing:</a:t>
            </a: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--US Navy HYCOM group</a:t>
            </a: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--NASA JPL </a:t>
            </a:r>
            <a:r>
              <a:rPr lang="en-US" sz="1800" dirty="0" err="1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MITgcm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simulations</a:t>
            </a: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--DOE MPAS-Ocean group</a:t>
            </a: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--NOAA MOM6 group</a:t>
            </a: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--Mercator (Toulouse) and Grenoble NEMO groups</a:t>
            </a: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--Others</a:t>
            </a:r>
          </a:p>
          <a:p>
            <a:pPr lvl="0" algn="just">
              <a:buSzPts val="1800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models have several ongoing uses for SWOT:</a:t>
            </a: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--mapping internal gravity waves including phase-locked and non-phase-locked internal tides</a:t>
            </a: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--planning for field campaigns including the SWOT Cal/Val</a:t>
            </a: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--including remotely generated internal waves in boundary forcing of ultra-high-resolution regional models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587BC0-68B9-BED8-9AFA-68D5EB623A91}"/>
              </a:ext>
            </a:extLst>
          </p:cNvPr>
          <p:cNvSpPr txBox="1"/>
          <p:nvPr/>
        </p:nvSpPr>
        <p:spPr>
          <a:xfrm>
            <a:off x="4727466" y="5077023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25C6D"/>
                </a:solidFill>
              </a:rPr>
              <a:t>Arbic</a:t>
            </a:r>
            <a:r>
              <a:rPr lang="en-IT">
                <a:solidFill>
                  <a:srgbClr val="025C6D"/>
                </a:solidFill>
              </a:rPr>
              <a:t> - </a:t>
            </a:r>
            <a:r>
              <a:rPr lang="en-US" dirty="0">
                <a:solidFill>
                  <a:srgbClr val="025C6D"/>
                </a:solidFill>
              </a:rPr>
              <a:t>3</a:t>
            </a:r>
            <a:endParaRPr lang="en-IT" dirty="0">
              <a:solidFill>
                <a:srgbClr val="025C6D"/>
              </a:solidFill>
            </a:endParaRPr>
          </a:p>
        </p:txBody>
      </p:sp>
      <p:pic>
        <p:nvPicPr>
          <p:cNvPr id="5" name="Google Shape;99;p2">
            <a:extLst>
              <a:ext uri="{FF2B5EF4-FFF2-40B4-BE49-F238E27FC236}">
                <a16:creationId xmlns:a16="http://schemas.microsoft.com/office/drawing/2014/main" id="{1F985744-B398-C58D-E3E3-F670A666A4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87134" y="4726134"/>
            <a:ext cx="734866" cy="73486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F38B83DC-3618-91D0-DF1E-F76FEF17DB05}"/>
              </a:ext>
            </a:extLst>
          </p:cNvPr>
          <p:cNvSpPr txBox="1"/>
          <p:nvPr/>
        </p:nvSpPr>
        <p:spPr>
          <a:xfrm>
            <a:off x="76200" y="41769"/>
            <a:ext cx="1069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dirty="0">
                <a:solidFill>
                  <a:srgbClr val="EA1D2D"/>
                </a:solidFill>
              </a:rPr>
              <a:t>Sample result</a:t>
            </a:r>
            <a:r>
              <a:rPr lang="en-US" sz="3000" b="1" i="0" u="none" strike="noStrike" cap="none" dirty="0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3000" b="1" i="0" u="none" strike="noStrike" cap="none" dirty="0">
              <a:solidFill>
                <a:srgbClr val="EA1D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4122F-BCF0-D0BE-0F89-25A58CE9D6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7" y="2168250"/>
            <a:ext cx="3070776" cy="2760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458A12-15D5-1E85-8B89-E9149D527541}"/>
              </a:ext>
            </a:extLst>
          </p:cNvPr>
          <p:cNvPicPr/>
          <p:nvPr/>
        </p:nvPicPr>
        <p:blipFill rotWithShape="1">
          <a:blip r:embed="rId4"/>
          <a:srcRect l="3521" t="13398" r="5353" b="15208"/>
          <a:stretch/>
        </p:blipFill>
        <p:spPr bwMode="auto">
          <a:xfrm>
            <a:off x="3326149" y="2551360"/>
            <a:ext cx="3763478" cy="2377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B8389B7-121D-15FF-4D83-78898E445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627" y="2854077"/>
            <a:ext cx="3590963" cy="18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9ACE4B-10D0-84CF-C654-10B8D8B9D3BD}"/>
              </a:ext>
            </a:extLst>
          </p:cNvPr>
          <p:cNvSpPr txBox="1"/>
          <p:nvPr/>
        </p:nvSpPr>
        <p:spPr>
          <a:xfrm>
            <a:off x="385011" y="875899"/>
            <a:ext cx="26645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Geographical pattern of phase-</a:t>
            </a:r>
          </a:p>
          <a:p>
            <a:r>
              <a:rPr lang="en-US" dirty="0"/>
              <a:t>locked internal tides in non-</a:t>
            </a:r>
          </a:p>
          <a:p>
            <a:r>
              <a:rPr lang="en-US" dirty="0"/>
              <a:t>assimilative HYCOM compares</a:t>
            </a:r>
          </a:p>
          <a:p>
            <a:r>
              <a:rPr lang="en-US" dirty="0"/>
              <a:t>well with altimetry (</a:t>
            </a:r>
            <a:r>
              <a:rPr lang="en-US" dirty="0" err="1"/>
              <a:t>Buijsman</a:t>
            </a:r>
            <a:r>
              <a:rPr lang="en-US" dirty="0"/>
              <a:t> </a:t>
            </a:r>
          </a:p>
          <a:p>
            <a:r>
              <a:rPr lang="en-US" dirty="0"/>
              <a:t>et al. 2020, Ocean Modelling)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D1152-D028-44F5-B2D0-CDCDCF964F75}"/>
              </a:ext>
            </a:extLst>
          </p:cNvPr>
          <p:cNvSpPr txBox="1"/>
          <p:nvPr/>
        </p:nvSpPr>
        <p:spPr>
          <a:xfrm>
            <a:off x="3569369" y="595869"/>
            <a:ext cx="34467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Amplitude (shown below) and phase</a:t>
            </a:r>
          </a:p>
          <a:p>
            <a:r>
              <a:rPr lang="en-US" dirty="0"/>
              <a:t>(not shown) of phase-locked internal </a:t>
            </a:r>
          </a:p>
          <a:p>
            <a:r>
              <a:rPr lang="en-US" dirty="0"/>
              <a:t>tides in assimilative HYCOM (GOFS 3.5)</a:t>
            </a:r>
          </a:p>
          <a:p>
            <a:r>
              <a:rPr lang="en-US" dirty="0"/>
              <a:t>Compares well with along-track nadir </a:t>
            </a:r>
          </a:p>
          <a:p>
            <a:r>
              <a:rPr lang="en-US" dirty="0"/>
              <a:t>altimetry on a “wiggle-to-wiggle” level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HYCOM could potentially serve as </a:t>
            </a:r>
          </a:p>
          <a:p>
            <a:r>
              <a:rPr lang="en-US" dirty="0">
                <a:sym typeface="Wingdings" pitchFamily="2" charset="2"/>
              </a:rPr>
              <a:t>an internal tide correction model (Nelson </a:t>
            </a:r>
          </a:p>
          <a:p>
            <a:r>
              <a:rPr lang="en-US" dirty="0">
                <a:sym typeface="Wingdings" pitchFamily="2" charset="2"/>
              </a:rPr>
              <a:t>et al., in preparation)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D8B2F-128A-4F08-90A5-D51A8164D5BB}"/>
              </a:ext>
            </a:extLst>
          </p:cNvPr>
          <p:cNvSpPr txBox="1"/>
          <p:nvPr/>
        </p:nvSpPr>
        <p:spPr>
          <a:xfrm>
            <a:off x="6930430" y="163775"/>
            <a:ext cx="38555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high-frequency (</a:t>
            </a:r>
            <a:r>
              <a:rPr lang="en-US" dirty="0" err="1"/>
              <a:t>supertidal</a:t>
            </a:r>
            <a:r>
              <a:rPr lang="en-US" dirty="0"/>
              <a:t>) part of the </a:t>
            </a:r>
          </a:p>
          <a:p>
            <a:r>
              <a:rPr lang="en-US" dirty="0"/>
              <a:t>frequency spectrum of the internal gravity </a:t>
            </a:r>
          </a:p>
          <a:p>
            <a:r>
              <a:rPr lang="en-US" dirty="0"/>
              <a:t>wave continuum in a regional model lies </a:t>
            </a:r>
          </a:p>
          <a:p>
            <a:r>
              <a:rPr lang="en-US" dirty="0"/>
              <a:t>closer to the -2 predictions of the Garrett-</a:t>
            </a:r>
          </a:p>
          <a:p>
            <a:r>
              <a:rPr lang="en-US" dirty="0"/>
              <a:t>Munk model when finer grid spacing is applied</a:t>
            </a:r>
          </a:p>
          <a:p>
            <a:r>
              <a:rPr lang="en-US" dirty="0"/>
              <a:t>in both the vertical (z) and horizontal (x)</a:t>
            </a:r>
          </a:p>
          <a:p>
            <a:r>
              <a:rPr lang="en-US" dirty="0"/>
              <a:t>directions. Results from the regional model</a:t>
            </a:r>
          </a:p>
          <a:p>
            <a:r>
              <a:rPr lang="en-US" dirty="0"/>
              <a:t>run with the same grid spacings as the global </a:t>
            </a:r>
          </a:p>
          <a:p>
            <a:r>
              <a:rPr lang="en-US" dirty="0"/>
              <a:t>model are identified as “One-to-one”. “MMP </a:t>
            </a:r>
          </a:p>
          <a:p>
            <a:r>
              <a:rPr lang="en-US" dirty="0" err="1"/>
              <a:t>Obs</a:t>
            </a:r>
            <a:r>
              <a:rPr lang="en-US" dirty="0"/>
              <a:t>” denotes observations from Moored </a:t>
            </a:r>
          </a:p>
          <a:p>
            <a:r>
              <a:rPr lang="en-US" dirty="0"/>
              <a:t>McLane Profilers. (Nelson et al. 2020, JGR </a:t>
            </a:r>
          </a:p>
          <a:p>
            <a:r>
              <a:rPr lang="en-US" dirty="0"/>
              <a:t>Oceans)  </a:t>
            </a:r>
          </a:p>
        </p:txBody>
      </p:sp>
    </p:spTree>
    <p:extLst>
      <p:ext uri="{BB962C8B-B14F-4D97-AF65-F5344CB8AC3E}">
        <p14:creationId xmlns:p14="http://schemas.microsoft.com/office/powerpoint/2010/main" val="348234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0" y="0"/>
            <a:ext cx="10922000" cy="5461000"/>
            <a:chOff x="0" y="0"/>
            <a:chExt cx="10922000" cy="5461000"/>
          </a:xfrm>
        </p:grpSpPr>
        <p:sp>
          <p:nvSpPr>
            <p:cNvPr id="115" name="Google Shape;115;p4"/>
            <p:cNvSpPr/>
            <p:nvPr/>
          </p:nvSpPr>
          <p:spPr>
            <a:xfrm>
              <a:off x="0" y="0"/>
              <a:ext cx="10922000" cy="5461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" name="Google Shape;11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9877" y="4721629"/>
              <a:ext cx="734866" cy="73486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17" name="Google Shape;117;p4"/>
          <p:cNvSpPr txBox="1"/>
          <p:nvPr/>
        </p:nvSpPr>
        <p:spPr>
          <a:xfrm>
            <a:off x="76200" y="41769"/>
            <a:ext cx="10693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rPr>
              <a:t>Discussion and conclusions</a:t>
            </a:r>
            <a:endParaRPr sz="3000" b="1" i="0" u="none" strike="noStrike" cap="none" dirty="0">
              <a:solidFill>
                <a:srgbClr val="EA1D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69694" y="-7393644"/>
            <a:ext cx="1652630" cy="165263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D5F61-9043-0993-5C25-229A8574E469}"/>
              </a:ext>
            </a:extLst>
          </p:cNvPr>
          <p:cNvSpPr txBox="1"/>
          <p:nvPr/>
        </p:nvSpPr>
        <p:spPr>
          <a:xfrm>
            <a:off x="4727466" y="5077023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25C6D"/>
                </a:solidFill>
              </a:rPr>
              <a:t>Arbic</a:t>
            </a:r>
            <a:r>
              <a:rPr lang="en-IT">
                <a:solidFill>
                  <a:srgbClr val="025C6D"/>
                </a:solidFill>
              </a:rPr>
              <a:t> </a:t>
            </a:r>
            <a:r>
              <a:rPr lang="en-IT" dirty="0">
                <a:solidFill>
                  <a:srgbClr val="025C6D"/>
                </a:solidFill>
              </a:rPr>
              <a:t>- 4</a:t>
            </a: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498A89F-973E-B96B-8EDD-FBA3F28D8788}"/>
              </a:ext>
            </a:extLst>
          </p:cNvPr>
          <p:cNvSpPr txBox="1"/>
          <p:nvPr/>
        </p:nvSpPr>
        <p:spPr>
          <a:xfrm>
            <a:off x="114250" y="1035963"/>
            <a:ext cx="10693500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growing number of centers are running high-resolution global simulations with </a:t>
            </a: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 atmospheric and tidal forcing.</a:t>
            </a:r>
          </a:p>
          <a:p>
            <a:pPr lvl="0" algn="just">
              <a:buSzPts val="1800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simulations carry the eddies and currents of the general circulation along with </a:t>
            </a: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barotropic tides, phase-locked and non-phase locked internal tides, near-inertial waves,</a:t>
            </a: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high-frequency internal gravity wave continuum, all at the same time.</a:t>
            </a:r>
          </a:p>
          <a:p>
            <a:pPr lvl="0" algn="just">
              <a:buSzPts val="1800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simulations are useful for many studies including preparation studies for </a:t>
            </a: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SWOT mission. For instance, these simulations can be used to map the </a:t>
            </a: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amplitudes of internal wave versus </a:t>
            </a:r>
            <a:r>
              <a:rPr lang="en-US" sz="180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eddying motions as 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</a:t>
            </a:r>
          </a:p>
          <a:p>
            <a:pPr lvl="0" algn="just">
              <a:buSzPts val="1800"/>
            </a:pPr>
            <a:r>
              <a:rPr lang="en-US" sz="180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scale (wavenumber).</a:t>
            </a:r>
          </a:p>
          <a:p>
            <a:pPr lvl="0" algn="just">
              <a:buSzPts val="1800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u="none" strike="noStrike" cap="none" dirty="0">
                <a:solidFill>
                  <a:srgbClr val="00A7D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25C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667</Words>
  <Application>Microsoft Macintosh PowerPoint</Application>
  <PresentationFormat>Custom</PresentationFormat>
  <Paragraphs>68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Wingdings</vt:lpstr>
      <vt:lpstr>Calibri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Tosca Ballerini</dc:creator>
  <cp:lastModifiedBy>Arbic, Brian</cp:lastModifiedBy>
  <cp:revision>12</cp:revision>
  <dcterms:created xsi:type="dcterms:W3CDTF">2022-03-02T08:39:10Z</dcterms:created>
  <dcterms:modified xsi:type="dcterms:W3CDTF">2022-08-31T14:53:36Z</dcterms:modified>
</cp:coreProperties>
</file>