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6"/>
  </p:notesMasterIdLst>
  <p:sldIdLst>
    <p:sldId id="256" r:id="rId2"/>
    <p:sldId id="257" r:id="rId3"/>
    <p:sldId id="258" r:id="rId4"/>
    <p:sldId id="259" r:id="rId5"/>
  </p:sldIdLst>
  <p:sldSz cx="10922000" cy="5461000"/>
  <p:notesSz cx="6858000" cy="9144000"/>
  <p:embeddedFontLst>
    <p:embeddedFont>
      <p:font typeface="Arial Black" panose="020B0604020202020204" pitchFamily="34" charset="0"/>
      <p:regular r:id="rId7"/>
      <p:bold r:id="rId8"/>
    </p:embeddedFont>
    <p:embeddedFont>
      <p:font typeface="Calibri" panose="020F050202020403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20" userDrawn="1">
          <p15:clr>
            <a:srgbClr val="A4A3A4"/>
          </p15:clr>
        </p15:guide>
        <p15:guide id="2" pos="34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hxrZMzR2OP793kDwPvle/XKwyS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31"/>
    <p:restoredTop sz="94618"/>
  </p:normalViewPr>
  <p:slideViewPr>
    <p:cSldViewPr snapToGrid="0" showGuides="1">
      <p:cViewPr varScale="1">
        <p:scale>
          <a:sx n="76" d="100"/>
          <a:sy n="76" d="100"/>
        </p:scale>
        <p:origin x="216" y="1384"/>
      </p:cViewPr>
      <p:guideLst>
        <p:guide orient="horz" pos="1720"/>
        <p:guide pos="34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5621338" y="93663"/>
            <a:ext cx="18100676" cy="9050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3: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4: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7"/>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14" name="Google Shape;14;p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728524" y="-1523896"/>
            <a:ext cx="3464954" cy="94202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6679611" y="1427193"/>
            <a:ext cx="4627945" cy="23550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901237" y="-859602"/>
            <a:ext cx="4627945" cy="69286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8"/>
          <p:cNvSpPr txBox="1">
            <a:spLocks noGrp="1"/>
          </p:cNvSpPr>
          <p:nvPr>
            <p:ph type="ctrTitle"/>
          </p:nvPr>
        </p:nvSpPr>
        <p:spPr>
          <a:xfrm>
            <a:off x="1365250" y="893734"/>
            <a:ext cx="8191500" cy="19012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778"/>
              <a:buFont typeface="Calibri"/>
              <a:buNone/>
              <a:defRPr sz="47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
          <p:cNvSpPr txBox="1">
            <a:spLocks noGrp="1"/>
          </p:cNvSpPr>
          <p:nvPr>
            <p:ph type="subTitle" idx="1"/>
          </p:nvPr>
        </p:nvSpPr>
        <p:spPr>
          <a:xfrm>
            <a:off x="1365250" y="2868290"/>
            <a:ext cx="8191500" cy="131847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96"/>
              </a:spcBef>
              <a:spcAft>
                <a:spcPts val="0"/>
              </a:spcAft>
              <a:buClr>
                <a:schemeClr val="dk1"/>
              </a:buClr>
              <a:buSzPts val="1911"/>
              <a:buNone/>
              <a:defRPr sz="1911"/>
            </a:lvl1pPr>
            <a:lvl2pPr lvl="1" algn="ctr">
              <a:lnSpc>
                <a:spcPct val="90000"/>
              </a:lnSpc>
              <a:spcBef>
                <a:spcPts val="398"/>
              </a:spcBef>
              <a:spcAft>
                <a:spcPts val="0"/>
              </a:spcAft>
              <a:buClr>
                <a:schemeClr val="dk1"/>
              </a:buClr>
              <a:buSzPts val="1593"/>
              <a:buNone/>
              <a:defRPr sz="1593"/>
            </a:lvl2pPr>
            <a:lvl3pPr lvl="2" algn="ctr">
              <a:lnSpc>
                <a:spcPct val="90000"/>
              </a:lnSpc>
              <a:spcBef>
                <a:spcPts val="398"/>
              </a:spcBef>
              <a:spcAft>
                <a:spcPts val="0"/>
              </a:spcAft>
              <a:buClr>
                <a:schemeClr val="dk1"/>
              </a:buClr>
              <a:buSzPts val="1433"/>
              <a:buNone/>
              <a:defRPr sz="1433"/>
            </a:lvl3pPr>
            <a:lvl4pPr lvl="3" algn="ctr">
              <a:lnSpc>
                <a:spcPct val="90000"/>
              </a:lnSpc>
              <a:spcBef>
                <a:spcPts val="398"/>
              </a:spcBef>
              <a:spcAft>
                <a:spcPts val="0"/>
              </a:spcAft>
              <a:buClr>
                <a:schemeClr val="dk1"/>
              </a:buClr>
              <a:buSzPts val="1274"/>
              <a:buNone/>
              <a:defRPr sz="1274"/>
            </a:lvl4pPr>
            <a:lvl5pPr lvl="4" algn="ctr">
              <a:lnSpc>
                <a:spcPct val="90000"/>
              </a:lnSpc>
              <a:spcBef>
                <a:spcPts val="398"/>
              </a:spcBef>
              <a:spcAft>
                <a:spcPts val="0"/>
              </a:spcAft>
              <a:buClr>
                <a:schemeClr val="dk1"/>
              </a:buClr>
              <a:buSzPts val="1274"/>
              <a:buNone/>
              <a:defRPr sz="1274"/>
            </a:lvl5pPr>
            <a:lvl6pPr lvl="5" algn="ctr">
              <a:lnSpc>
                <a:spcPct val="90000"/>
              </a:lnSpc>
              <a:spcBef>
                <a:spcPts val="398"/>
              </a:spcBef>
              <a:spcAft>
                <a:spcPts val="0"/>
              </a:spcAft>
              <a:buClr>
                <a:schemeClr val="dk1"/>
              </a:buClr>
              <a:buSzPts val="1274"/>
              <a:buNone/>
              <a:defRPr sz="1274"/>
            </a:lvl6pPr>
            <a:lvl7pPr lvl="6" algn="ctr">
              <a:lnSpc>
                <a:spcPct val="90000"/>
              </a:lnSpc>
              <a:spcBef>
                <a:spcPts val="398"/>
              </a:spcBef>
              <a:spcAft>
                <a:spcPts val="0"/>
              </a:spcAft>
              <a:buClr>
                <a:schemeClr val="dk1"/>
              </a:buClr>
              <a:buSzPts val="1274"/>
              <a:buNone/>
              <a:defRPr sz="1274"/>
            </a:lvl7pPr>
            <a:lvl8pPr lvl="7" algn="ctr">
              <a:lnSpc>
                <a:spcPct val="90000"/>
              </a:lnSpc>
              <a:spcBef>
                <a:spcPts val="398"/>
              </a:spcBef>
              <a:spcAft>
                <a:spcPts val="0"/>
              </a:spcAft>
              <a:buClr>
                <a:schemeClr val="dk1"/>
              </a:buClr>
              <a:buSzPts val="1274"/>
              <a:buNone/>
              <a:defRPr sz="1274"/>
            </a:lvl8pPr>
            <a:lvl9pPr lvl="8" algn="ctr">
              <a:lnSpc>
                <a:spcPct val="90000"/>
              </a:lnSpc>
              <a:spcBef>
                <a:spcPts val="398"/>
              </a:spcBef>
              <a:spcAft>
                <a:spcPts val="0"/>
              </a:spcAft>
              <a:buClr>
                <a:schemeClr val="dk1"/>
              </a:buClr>
              <a:buSzPts val="1274"/>
              <a:buNone/>
              <a:defRPr sz="1274"/>
            </a:lvl9pPr>
          </a:lstStyle>
          <a:p>
            <a:endParaRPr/>
          </a:p>
        </p:txBody>
      </p:sp>
      <p:sp>
        <p:nvSpPr>
          <p:cNvPr id="20" name="Google Shape;20;p8"/>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745199" y="1361458"/>
            <a:ext cx="9420225" cy="22716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778"/>
              <a:buFont typeface="Calibri"/>
              <a:buNone/>
              <a:defRPr sz="47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745199" y="3654573"/>
            <a:ext cx="9420225" cy="11945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rgbClr val="888888"/>
              </a:buClr>
              <a:buSzPts val="1911"/>
              <a:buNone/>
              <a:defRPr sz="1911">
                <a:solidFill>
                  <a:srgbClr val="888888"/>
                </a:solidFill>
              </a:defRPr>
            </a:lvl1pPr>
            <a:lvl2pPr marL="914400" lvl="1" indent="-228600" algn="l">
              <a:lnSpc>
                <a:spcPct val="90000"/>
              </a:lnSpc>
              <a:spcBef>
                <a:spcPts val="398"/>
              </a:spcBef>
              <a:spcAft>
                <a:spcPts val="0"/>
              </a:spcAft>
              <a:buClr>
                <a:srgbClr val="888888"/>
              </a:buClr>
              <a:buSzPts val="1593"/>
              <a:buNone/>
              <a:defRPr sz="1593">
                <a:solidFill>
                  <a:srgbClr val="888888"/>
                </a:solidFill>
              </a:defRPr>
            </a:lvl2pPr>
            <a:lvl3pPr marL="1371600" lvl="2" indent="-228600" algn="l">
              <a:lnSpc>
                <a:spcPct val="90000"/>
              </a:lnSpc>
              <a:spcBef>
                <a:spcPts val="398"/>
              </a:spcBef>
              <a:spcAft>
                <a:spcPts val="0"/>
              </a:spcAft>
              <a:buClr>
                <a:srgbClr val="888888"/>
              </a:buClr>
              <a:buSzPts val="1433"/>
              <a:buNone/>
              <a:defRPr sz="1433">
                <a:solidFill>
                  <a:srgbClr val="888888"/>
                </a:solidFill>
              </a:defRPr>
            </a:lvl3pPr>
            <a:lvl4pPr marL="1828800" lvl="3" indent="-228600" algn="l">
              <a:lnSpc>
                <a:spcPct val="90000"/>
              </a:lnSpc>
              <a:spcBef>
                <a:spcPts val="398"/>
              </a:spcBef>
              <a:spcAft>
                <a:spcPts val="0"/>
              </a:spcAft>
              <a:buClr>
                <a:srgbClr val="888888"/>
              </a:buClr>
              <a:buSzPts val="1274"/>
              <a:buNone/>
              <a:defRPr sz="1274">
                <a:solidFill>
                  <a:srgbClr val="888888"/>
                </a:solidFill>
              </a:defRPr>
            </a:lvl4pPr>
            <a:lvl5pPr marL="2286000" lvl="4" indent="-228600" algn="l">
              <a:lnSpc>
                <a:spcPct val="90000"/>
              </a:lnSpc>
              <a:spcBef>
                <a:spcPts val="398"/>
              </a:spcBef>
              <a:spcAft>
                <a:spcPts val="0"/>
              </a:spcAft>
              <a:buClr>
                <a:srgbClr val="888888"/>
              </a:buClr>
              <a:buSzPts val="1274"/>
              <a:buNone/>
              <a:defRPr sz="1274">
                <a:solidFill>
                  <a:srgbClr val="888888"/>
                </a:solidFill>
              </a:defRPr>
            </a:lvl5pPr>
            <a:lvl6pPr marL="2743200" lvl="5" indent="-228600" algn="l">
              <a:lnSpc>
                <a:spcPct val="90000"/>
              </a:lnSpc>
              <a:spcBef>
                <a:spcPts val="398"/>
              </a:spcBef>
              <a:spcAft>
                <a:spcPts val="0"/>
              </a:spcAft>
              <a:buClr>
                <a:srgbClr val="888888"/>
              </a:buClr>
              <a:buSzPts val="1274"/>
              <a:buNone/>
              <a:defRPr sz="1274">
                <a:solidFill>
                  <a:srgbClr val="888888"/>
                </a:solidFill>
              </a:defRPr>
            </a:lvl6pPr>
            <a:lvl7pPr marL="3200400" lvl="6" indent="-228600" algn="l">
              <a:lnSpc>
                <a:spcPct val="90000"/>
              </a:lnSpc>
              <a:spcBef>
                <a:spcPts val="398"/>
              </a:spcBef>
              <a:spcAft>
                <a:spcPts val="0"/>
              </a:spcAft>
              <a:buClr>
                <a:srgbClr val="888888"/>
              </a:buClr>
              <a:buSzPts val="1274"/>
              <a:buNone/>
              <a:defRPr sz="1274">
                <a:solidFill>
                  <a:srgbClr val="888888"/>
                </a:solidFill>
              </a:defRPr>
            </a:lvl7pPr>
            <a:lvl8pPr marL="3657600" lvl="7" indent="-228600" algn="l">
              <a:lnSpc>
                <a:spcPct val="90000"/>
              </a:lnSpc>
              <a:spcBef>
                <a:spcPts val="398"/>
              </a:spcBef>
              <a:spcAft>
                <a:spcPts val="0"/>
              </a:spcAft>
              <a:buClr>
                <a:srgbClr val="888888"/>
              </a:buClr>
              <a:buSzPts val="1274"/>
              <a:buNone/>
              <a:defRPr sz="1274">
                <a:solidFill>
                  <a:srgbClr val="888888"/>
                </a:solidFill>
              </a:defRPr>
            </a:lvl8pPr>
            <a:lvl9pPr marL="4114800" lvl="8" indent="-228600" algn="l">
              <a:lnSpc>
                <a:spcPct val="90000"/>
              </a:lnSpc>
              <a:spcBef>
                <a:spcPts val="398"/>
              </a:spcBef>
              <a:spcAft>
                <a:spcPts val="0"/>
              </a:spcAft>
              <a:buClr>
                <a:srgbClr val="888888"/>
              </a:buClr>
              <a:buSzPts val="1274"/>
              <a:buNone/>
              <a:defRPr sz="1274">
                <a:solidFill>
                  <a:srgbClr val="888888"/>
                </a:solidFill>
              </a:defRPr>
            </a:lvl9pPr>
          </a:lstStyle>
          <a:p>
            <a:endParaRPr/>
          </a:p>
        </p:txBody>
      </p:sp>
      <p:sp>
        <p:nvSpPr>
          <p:cNvPr id="26" name="Google Shape;26;p9"/>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750888"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5529263"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752310"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752310" y="1338704"/>
            <a:ext cx="4620518"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39" name="Google Shape;39;p11"/>
          <p:cNvSpPr txBox="1">
            <a:spLocks noGrp="1"/>
          </p:cNvSpPr>
          <p:nvPr>
            <p:ph type="body" idx="2"/>
          </p:nvPr>
        </p:nvSpPr>
        <p:spPr>
          <a:xfrm>
            <a:off x="752310" y="1994782"/>
            <a:ext cx="4620518"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5529262" y="1338704"/>
            <a:ext cx="4643273"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41" name="Google Shape;41;p11"/>
          <p:cNvSpPr txBox="1">
            <a:spLocks noGrp="1"/>
          </p:cNvSpPr>
          <p:nvPr>
            <p:ph type="body" idx="4"/>
          </p:nvPr>
        </p:nvSpPr>
        <p:spPr>
          <a:xfrm>
            <a:off x="5529262" y="1994782"/>
            <a:ext cx="4643273"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4643272" y="786283"/>
            <a:ext cx="5529263" cy="3880850"/>
          </a:xfrm>
          <a:prstGeom prst="rect">
            <a:avLst/>
          </a:prstGeom>
          <a:noFill/>
          <a:ln>
            <a:noFill/>
          </a:ln>
        </p:spPr>
        <p:txBody>
          <a:bodyPr spcFirstLastPara="1" wrap="square" lIns="91425" tIns="45700" rIns="91425" bIns="45700" anchor="t" anchorCtr="0">
            <a:normAutofit/>
          </a:bodyPr>
          <a:lstStyle>
            <a:lvl1pPr marL="457200" lvl="0" indent="-390398" algn="l">
              <a:lnSpc>
                <a:spcPct val="90000"/>
              </a:lnSpc>
              <a:spcBef>
                <a:spcPts val="796"/>
              </a:spcBef>
              <a:spcAft>
                <a:spcPts val="0"/>
              </a:spcAft>
              <a:buClr>
                <a:schemeClr val="dk1"/>
              </a:buClr>
              <a:buSzPts val="2548"/>
              <a:buChar char="•"/>
              <a:defRPr sz="2548"/>
            </a:lvl1pPr>
            <a:lvl2pPr marL="914400" lvl="1" indent="-370205" algn="l">
              <a:lnSpc>
                <a:spcPct val="90000"/>
              </a:lnSpc>
              <a:spcBef>
                <a:spcPts val="398"/>
              </a:spcBef>
              <a:spcAft>
                <a:spcPts val="0"/>
              </a:spcAft>
              <a:buClr>
                <a:schemeClr val="dk1"/>
              </a:buClr>
              <a:buSzPts val="2230"/>
              <a:buChar char="•"/>
              <a:defRPr sz="2230"/>
            </a:lvl2pPr>
            <a:lvl3pPr marL="1371600" lvl="2" indent="-349948" algn="l">
              <a:lnSpc>
                <a:spcPct val="90000"/>
              </a:lnSpc>
              <a:spcBef>
                <a:spcPts val="398"/>
              </a:spcBef>
              <a:spcAft>
                <a:spcPts val="0"/>
              </a:spcAft>
              <a:buClr>
                <a:schemeClr val="dk1"/>
              </a:buClr>
              <a:buSzPts val="1911"/>
              <a:buChar char="•"/>
              <a:defRPr sz="1911"/>
            </a:lvl3pPr>
            <a:lvl4pPr marL="1828800" lvl="3" indent="-329755" algn="l">
              <a:lnSpc>
                <a:spcPct val="90000"/>
              </a:lnSpc>
              <a:spcBef>
                <a:spcPts val="398"/>
              </a:spcBef>
              <a:spcAft>
                <a:spcPts val="0"/>
              </a:spcAft>
              <a:buClr>
                <a:schemeClr val="dk1"/>
              </a:buClr>
              <a:buSzPts val="1593"/>
              <a:buChar char="•"/>
              <a:defRPr sz="1593"/>
            </a:lvl4pPr>
            <a:lvl5pPr marL="2286000" lvl="4" indent="-329755" algn="l">
              <a:lnSpc>
                <a:spcPct val="90000"/>
              </a:lnSpc>
              <a:spcBef>
                <a:spcPts val="398"/>
              </a:spcBef>
              <a:spcAft>
                <a:spcPts val="0"/>
              </a:spcAft>
              <a:buClr>
                <a:schemeClr val="dk1"/>
              </a:buClr>
              <a:buSzPts val="1593"/>
              <a:buChar char="•"/>
              <a:defRPr sz="1593"/>
            </a:lvl5pPr>
            <a:lvl6pPr marL="2743200" lvl="5" indent="-329755" algn="l">
              <a:lnSpc>
                <a:spcPct val="90000"/>
              </a:lnSpc>
              <a:spcBef>
                <a:spcPts val="398"/>
              </a:spcBef>
              <a:spcAft>
                <a:spcPts val="0"/>
              </a:spcAft>
              <a:buClr>
                <a:schemeClr val="dk1"/>
              </a:buClr>
              <a:buSzPts val="1593"/>
              <a:buChar char="•"/>
              <a:defRPr sz="1593"/>
            </a:lvl6pPr>
            <a:lvl7pPr marL="3200400" lvl="6" indent="-329755" algn="l">
              <a:lnSpc>
                <a:spcPct val="90000"/>
              </a:lnSpc>
              <a:spcBef>
                <a:spcPts val="398"/>
              </a:spcBef>
              <a:spcAft>
                <a:spcPts val="0"/>
              </a:spcAft>
              <a:buClr>
                <a:schemeClr val="dk1"/>
              </a:buClr>
              <a:buSzPts val="1593"/>
              <a:buChar char="•"/>
              <a:defRPr sz="1593"/>
            </a:lvl7pPr>
            <a:lvl8pPr marL="3657600" lvl="7" indent="-329755" algn="l">
              <a:lnSpc>
                <a:spcPct val="90000"/>
              </a:lnSpc>
              <a:spcBef>
                <a:spcPts val="398"/>
              </a:spcBef>
              <a:spcAft>
                <a:spcPts val="0"/>
              </a:spcAft>
              <a:buClr>
                <a:schemeClr val="dk1"/>
              </a:buClr>
              <a:buSzPts val="1593"/>
              <a:buChar char="•"/>
              <a:defRPr sz="1593"/>
            </a:lvl8pPr>
            <a:lvl9pPr marL="4114800" lvl="8" indent="-329755" algn="l">
              <a:lnSpc>
                <a:spcPct val="90000"/>
              </a:lnSpc>
              <a:spcBef>
                <a:spcPts val="398"/>
              </a:spcBef>
              <a:spcAft>
                <a:spcPts val="0"/>
              </a:spcAft>
              <a:buClr>
                <a:schemeClr val="dk1"/>
              </a:buClr>
              <a:buSzPts val="1593"/>
              <a:buChar char="•"/>
              <a:defRPr sz="1593"/>
            </a:lvl9pPr>
          </a:lstStyle>
          <a:p>
            <a:endParaRPr/>
          </a:p>
        </p:txBody>
      </p:sp>
      <p:sp>
        <p:nvSpPr>
          <p:cNvPr id="57" name="Google Shape;57;p14"/>
          <p:cNvSpPr txBox="1">
            <a:spLocks noGrp="1"/>
          </p:cNvSpPr>
          <p:nvPr>
            <p:ph type="body" idx="2"/>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58" name="Google Shape;58;p14"/>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a:spLocks noGrp="1"/>
          </p:cNvSpPr>
          <p:nvPr>
            <p:ph type="pic" idx="2"/>
          </p:nvPr>
        </p:nvSpPr>
        <p:spPr>
          <a:xfrm>
            <a:off x="4643272" y="786283"/>
            <a:ext cx="5529263" cy="3880850"/>
          </a:xfrm>
          <a:prstGeom prst="rect">
            <a:avLst/>
          </a:prstGeom>
          <a:noFill/>
          <a:ln>
            <a:noFill/>
          </a:ln>
        </p:spPr>
      </p:sp>
      <p:sp>
        <p:nvSpPr>
          <p:cNvPr id="64" name="Google Shape;64;p15"/>
          <p:cNvSpPr txBox="1">
            <a:spLocks noGrp="1"/>
          </p:cNvSpPr>
          <p:nvPr>
            <p:ph type="body" idx="1"/>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65" name="Google Shape;65;p15"/>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04"/>
              <a:buFont typeface="Calibri"/>
              <a:buNone/>
              <a:defRPr sz="3504"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marR="0" lvl="0" indent="-370205" algn="l" rtl="0">
              <a:lnSpc>
                <a:spcPct val="90000"/>
              </a:lnSpc>
              <a:spcBef>
                <a:spcPts val="796"/>
              </a:spcBef>
              <a:spcAft>
                <a:spcPts val="0"/>
              </a:spcAft>
              <a:buClr>
                <a:schemeClr val="dk1"/>
              </a:buClr>
              <a:buSzPts val="2230"/>
              <a:buFont typeface="Arial"/>
              <a:buChar char="•"/>
              <a:defRPr sz="2230" b="0" i="0" u="none" strike="noStrike" cap="none">
                <a:solidFill>
                  <a:schemeClr val="dk1"/>
                </a:solidFill>
                <a:latin typeface="Calibri"/>
                <a:ea typeface="Calibri"/>
                <a:cs typeface="Calibri"/>
                <a:sym typeface="Calibri"/>
              </a:defRPr>
            </a:lvl1pPr>
            <a:lvl2pPr marL="914400" marR="0" lvl="1" indent="-349948" algn="l" rtl="0">
              <a:lnSpc>
                <a:spcPct val="90000"/>
              </a:lnSpc>
              <a:spcBef>
                <a:spcPts val="398"/>
              </a:spcBef>
              <a:spcAft>
                <a:spcPts val="0"/>
              </a:spcAft>
              <a:buClr>
                <a:schemeClr val="dk1"/>
              </a:buClr>
              <a:buSzPts val="1911"/>
              <a:buFont typeface="Arial"/>
              <a:buChar char="•"/>
              <a:defRPr sz="1911" b="0" i="0" u="none" strike="noStrike" cap="none">
                <a:solidFill>
                  <a:schemeClr val="dk1"/>
                </a:solidFill>
                <a:latin typeface="Calibri"/>
                <a:ea typeface="Calibri"/>
                <a:cs typeface="Calibri"/>
                <a:sym typeface="Calibri"/>
              </a:defRPr>
            </a:lvl2pPr>
            <a:lvl3pPr marL="1371600" marR="0" lvl="2" indent="-329755" algn="l" rtl="0">
              <a:lnSpc>
                <a:spcPct val="90000"/>
              </a:lnSpc>
              <a:spcBef>
                <a:spcPts val="398"/>
              </a:spcBef>
              <a:spcAft>
                <a:spcPts val="0"/>
              </a:spcAft>
              <a:buClr>
                <a:schemeClr val="dk1"/>
              </a:buClr>
              <a:buSzPts val="1593"/>
              <a:buFont typeface="Arial"/>
              <a:buChar char="•"/>
              <a:defRPr sz="1593" b="0" i="0" u="none" strike="noStrike" cap="none">
                <a:solidFill>
                  <a:schemeClr val="dk1"/>
                </a:solidFill>
                <a:latin typeface="Calibri"/>
                <a:ea typeface="Calibri"/>
                <a:cs typeface="Calibri"/>
                <a:sym typeface="Calibri"/>
              </a:defRPr>
            </a:lvl3pPr>
            <a:lvl4pPr marL="1828800" marR="0" lvl="3"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4pPr>
            <a:lvl5pPr marL="2286000" marR="0" lvl="4"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5pPr>
            <a:lvl6pPr marL="2743200" marR="0" lvl="5"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6pPr>
            <a:lvl7pPr marL="3200400" marR="0" lvl="6"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7pPr>
            <a:lvl8pPr marL="3657600" marR="0" lvl="7"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8pPr>
            <a:lvl9pPr marL="4114800" marR="0" lvl="8"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0" y="76200"/>
            <a:ext cx="10922100" cy="5460900"/>
            <a:chOff x="0" y="0"/>
            <a:chExt cx="10922100" cy="5460900"/>
          </a:xfrm>
        </p:grpSpPr>
        <p:grpSp>
          <p:nvGrpSpPr>
            <p:cNvPr id="85" name="Google Shape;85;p1"/>
            <p:cNvGrpSpPr/>
            <p:nvPr/>
          </p:nvGrpSpPr>
          <p:grpSpPr>
            <a:xfrm>
              <a:off x="0" y="0"/>
              <a:ext cx="10922100" cy="5460900"/>
              <a:chOff x="0" y="0"/>
              <a:chExt cx="10922100" cy="5460900"/>
            </a:xfrm>
          </p:grpSpPr>
          <p:sp>
            <p:nvSpPr>
              <p:cNvPr id="86" name="Google Shape;86;p1"/>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88" name="Google Shape;88;p1"/>
            <p:cNvSpPr txBox="1"/>
            <p:nvPr/>
          </p:nvSpPr>
          <p:spPr>
            <a:xfrm>
              <a:off x="76200" y="41769"/>
              <a:ext cx="10693500" cy="1477287"/>
            </a:xfrm>
            <a:prstGeom prst="rect">
              <a:avLst/>
            </a:prstGeom>
            <a:noFill/>
            <a:ln>
              <a:noFill/>
            </a:ln>
          </p:spPr>
          <p:txBody>
            <a:bodyPr spcFirstLastPara="1" wrap="square" lIns="91425" tIns="45700" rIns="91425" bIns="45700" anchor="t" anchorCtr="0">
              <a:spAutoFit/>
            </a:bodyPr>
            <a:lstStyle/>
            <a:p>
              <a:pPr>
                <a:buSzPts val="3000"/>
              </a:pPr>
              <a:r>
                <a:rPr lang="en-US" sz="3000" b="1" dirty="0">
                  <a:solidFill>
                    <a:srgbClr val="EA1D2D"/>
                  </a:solidFill>
                  <a:latin typeface="Arial Black"/>
                  <a:ea typeface="Arial Black"/>
                  <a:cs typeface="Arial Black"/>
                  <a:sym typeface="Arial Black"/>
                </a:rPr>
                <a:t>Direct observational evidence of an oceanic dual kinetic energy cascade and its seasonality</a:t>
              </a:r>
            </a:p>
            <a:p>
              <a:pPr>
                <a:buSzPts val="3000"/>
              </a:pPr>
              <a:endParaRPr sz="3000" b="1" i="0" u="none" strike="noStrike" cap="none" dirty="0">
                <a:solidFill>
                  <a:srgbClr val="EA1D2D"/>
                </a:solidFill>
                <a:latin typeface="Arial Black"/>
                <a:ea typeface="Arial Black"/>
                <a:cs typeface="Arial Black"/>
                <a:sym typeface="Arial Black"/>
              </a:endParaRPr>
            </a:p>
          </p:txBody>
        </p:sp>
        <p:sp>
          <p:nvSpPr>
            <p:cNvPr id="89" name="Google Shape;89;p1"/>
            <p:cNvSpPr txBox="1"/>
            <p:nvPr/>
          </p:nvSpPr>
          <p:spPr>
            <a:xfrm>
              <a:off x="76200" y="3804883"/>
              <a:ext cx="10769700"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A7D9"/>
                  </a:solidFill>
                  <a:latin typeface="Arial"/>
                  <a:ea typeface="Arial"/>
                  <a:cs typeface="Arial"/>
                  <a:sym typeface="Arial"/>
                </a:rPr>
                <a:t>Related publications: </a:t>
              </a:r>
              <a:endParaRPr sz="1800" b="1" i="0" u="none" strike="noStrike" cap="none" dirty="0">
                <a:solidFill>
                  <a:srgbClr val="025C6D"/>
                </a:solidFill>
                <a:latin typeface="Arial"/>
                <a:ea typeface="Arial"/>
                <a:cs typeface="Arial"/>
                <a:sym typeface="Arial"/>
              </a:endParaRPr>
            </a:p>
            <a:p>
              <a:pPr marL="342900" lvl="0" indent="-342900" algn="just">
                <a:buClr>
                  <a:srgbClr val="025C6D"/>
                </a:buClr>
                <a:buSzPts val="1800"/>
                <a:buFont typeface="Arial"/>
                <a:buChar char="-"/>
              </a:pPr>
              <a:r>
                <a:rPr lang="en-US" sz="1800" dirty="0">
                  <a:solidFill>
                    <a:srgbClr val="025C6D"/>
                  </a:solidFill>
                  <a:latin typeface="Arial" panose="020B0604020202020204" pitchFamily="34" charset="0"/>
                  <a:cs typeface="Arial" panose="020B0604020202020204" pitchFamily="34" charset="0"/>
                </a:rPr>
                <a:t>Direct observational evidence of an oceanic dual kinetic energy cascade and its seasonality, </a:t>
              </a:r>
              <a:br>
                <a:rPr lang="en-US" sz="1800" dirty="0">
                  <a:solidFill>
                    <a:srgbClr val="025C6D"/>
                  </a:solidFill>
                  <a:latin typeface="Arial" panose="020B0604020202020204" pitchFamily="34" charset="0"/>
                  <a:cs typeface="Arial" panose="020B0604020202020204" pitchFamily="34" charset="0"/>
                </a:rPr>
              </a:br>
              <a:r>
                <a:rPr lang="en-US" sz="1800" i="1" dirty="0">
                  <a:solidFill>
                    <a:srgbClr val="025C6D"/>
                  </a:solidFill>
                  <a:latin typeface="Arial" panose="020B0604020202020204" pitchFamily="34" charset="0"/>
                  <a:cs typeface="Arial" panose="020B0604020202020204" pitchFamily="34" charset="0"/>
                </a:rPr>
                <a:t>Dhruv Balwada, </a:t>
              </a:r>
              <a:r>
                <a:rPr lang="en-US" sz="1800" i="1" dirty="0" err="1">
                  <a:solidFill>
                    <a:srgbClr val="025C6D"/>
                  </a:solidFill>
                  <a:latin typeface="Arial" panose="020B0604020202020204" pitchFamily="34" charset="0"/>
                  <a:cs typeface="Arial" panose="020B0604020202020204" pitchFamily="34" charset="0"/>
                </a:rPr>
                <a:t>Jin</a:t>
              </a:r>
              <a:r>
                <a:rPr lang="en-US" sz="1800" i="1" dirty="0">
                  <a:solidFill>
                    <a:srgbClr val="025C6D"/>
                  </a:solidFill>
                  <a:latin typeface="Arial" panose="020B0604020202020204" pitchFamily="34" charset="0"/>
                  <a:cs typeface="Arial" panose="020B0604020202020204" pitchFamily="34" charset="0"/>
                </a:rPr>
                <a:t>-Han </a:t>
              </a:r>
              <a:r>
                <a:rPr lang="en-US" sz="1800" i="1" dirty="0" err="1">
                  <a:solidFill>
                    <a:srgbClr val="025C6D"/>
                  </a:solidFill>
                  <a:latin typeface="Arial" panose="020B0604020202020204" pitchFamily="34" charset="0"/>
                  <a:cs typeface="Arial" panose="020B0604020202020204" pitchFamily="34" charset="0"/>
                </a:rPr>
                <a:t>Xie</a:t>
              </a:r>
              <a:r>
                <a:rPr lang="en-US" sz="1800" i="1" dirty="0">
                  <a:solidFill>
                    <a:srgbClr val="025C6D"/>
                  </a:solidFill>
                  <a:latin typeface="Arial" panose="020B0604020202020204" pitchFamily="34" charset="0"/>
                  <a:cs typeface="Arial" panose="020B0604020202020204" pitchFamily="34" charset="0"/>
                </a:rPr>
                <a:t>, Raffaele Marino, &amp; Fabio </a:t>
              </a:r>
              <a:r>
                <a:rPr lang="en-US" sz="1800" i="1" dirty="0" err="1">
                  <a:solidFill>
                    <a:srgbClr val="025C6D"/>
                  </a:solidFill>
                  <a:latin typeface="Arial" panose="020B0604020202020204" pitchFamily="34" charset="0"/>
                  <a:cs typeface="Arial" panose="020B0604020202020204" pitchFamily="34" charset="0"/>
                </a:rPr>
                <a:t>Feraco</a:t>
              </a:r>
              <a:r>
                <a:rPr lang="en-US" sz="1800" i="1" dirty="0">
                  <a:solidFill>
                    <a:srgbClr val="025C6D"/>
                  </a:solidFill>
                  <a:latin typeface="Arial" panose="020B0604020202020204" pitchFamily="34" charset="0"/>
                  <a:cs typeface="Arial" panose="020B0604020202020204" pitchFamily="34" charset="0"/>
                </a:rPr>
                <a:t>, 	</a:t>
              </a:r>
            </a:p>
            <a:p>
              <a:pPr lvl="0" algn="just">
                <a:buClr>
                  <a:srgbClr val="025C6D"/>
                </a:buClr>
                <a:buSzPts val="1800"/>
              </a:pPr>
              <a:r>
                <a:rPr lang="en-US" sz="1800" i="1" dirty="0">
                  <a:solidFill>
                    <a:srgbClr val="025C6D"/>
                  </a:solidFill>
                  <a:latin typeface="Arial" panose="020B0604020202020204" pitchFamily="34" charset="0"/>
                  <a:cs typeface="Arial" panose="020B0604020202020204" pitchFamily="34" charset="0"/>
                </a:rPr>
                <a:t>     Science Advances, 2022 (in press)</a:t>
              </a:r>
            </a:p>
          </p:txBody>
        </p:sp>
        <p:sp>
          <p:nvSpPr>
            <p:cNvPr id="90" name="Google Shape;90;p1"/>
            <p:cNvSpPr txBox="1"/>
            <p:nvPr/>
          </p:nvSpPr>
          <p:spPr>
            <a:xfrm>
              <a:off x="76200" y="1930428"/>
              <a:ext cx="10693500" cy="1754286"/>
            </a:xfrm>
            <a:prstGeom prst="rect">
              <a:avLst/>
            </a:prstGeom>
            <a:noFill/>
            <a:ln>
              <a:noFill/>
            </a:ln>
          </p:spPr>
          <p:txBody>
            <a:bodyPr spcFirstLastPara="1" wrap="square" lIns="91425" tIns="45700" rIns="91425" bIns="45700" anchor="t" anchorCtr="0">
              <a:spAutoFit/>
            </a:bodyPr>
            <a:lstStyle/>
            <a:p>
              <a:pPr lvl="0" algn="just">
                <a:buSzPts val="1800"/>
              </a:pPr>
              <a:r>
                <a:rPr lang="en-US" sz="1800" b="1" i="0" u="none" strike="noStrike" cap="none" dirty="0">
                  <a:solidFill>
                    <a:srgbClr val="00A7D9"/>
                  </a:solidFill>
                  <a:latin typeface="Arial"/>
                  <a:ea typeface="Arial"/>
                  <a:cs typeface="Arial"/>
                  <a:sym typeface="Arial"/>
                </a:rPr>
                <a:t>Abbreviated abstract: </a:t>
              </a:r>
              <a:r>
                <a:rPr lang="en-US" sz="1800" dirty="0">
                  <a:solidFill>
                    <a:srgbClr val="025C6D"/>
                  </a:solidFill>
                  <a:latin typeface="Arial" panose="020B0604020202020204" pitchFamily="34" charset="0"/>
                  <a:cs typeface="Arial" panose="020B0604020202020204" pitchFamily="34" charset="0"/>
                </a:rPr>
                <a:t>The oceanic forward cascade at the </a:t>
              </a:r>
              <a:r>
                <a:rPr lang="en-US" sz="1800" dirty="0" err="1">
                  <a:solidFill>
                    <a:srgbClr val="025C6D"/>
                  </a:solidFill>
                  <a:latin typeface="Arial" panose="020B0604020202020204" pitchFamily="34" charset="0"/>
                  <a:cs typeface="Arial" panose="020B0604020202020204" pitchFamily="34" charset="0"/>
                </a:rPr>
                <a:t>submesoscales</a:t>
              </a:r>
              <a:r>
                <a:rPr lang="en-US" sz="1800" dirty="0">
                  <a:solidFill>
                    <a:srgbClr val="025C6D"/>
                  </a:solidFill>
                  <a:latin typeface="Arial" panose="020B0604020202020204" pitchFamily="34" charset="0"/>
                  <a:cs typeface="Arial" panose="020B0604020202020204" pitchFamily="34" charset="0"/>
                </a:rPr>
                <a:t> and its coexistence with the inverse cascade have never been observed. Here we present the first evidence of a dual KE cascade in the Ocean by analyzing in-situ velocity measurements from surface drifters. Our results show that KE is injected at two dominant scales and transferred to both large and small scales, with the downscale flux dominating at scales smaller than ~1-10 km. The cascade rates are modulated seasonally, with stronger KE injection and downscale transfer during winter. </a:t>
              </a:r>
              <a:r>
                <a:rPr lang="en-US" sz="1800" b="1" i="0" u="none" strike="noStrike" cap="none" dirty="0">
                  <a:solidFill>
                    <a:srgbClr val="00A7D9"/>
                  </a:solidFill>
                  <a:latin typeface="Arial"/>
                  <a:ea typeface="Arial"/>
                  <a:cs typeface="Arial"/>
                  <a:sym typeface="Arial"/>
                </a:rPr>
                <a:t> </a:t>
              </a:r>
              <a:endParaRPr sz="1800" b="0" i="0" u="none" strike="noStrike" cap="none" dirty="0">
                <a:solidFill>
                  <a:srgbClr val="025C6D"/>
                </a:solidFill>
                <a:latin typeface="Arial"/>
                <a:ea typeface="Arial"/>
                <a:cs typeface="Arial"/>
                <a:sym typeface="Arial"/>
              </a:endParaRPr>
            </a:p>
          </p:txBody>
        </p:sp>
        <p:sp>
          <p:nvSpPr>
            <p:cNvPr id="91" name="Google Shape;91;p1"/>
            <p:cNvSpPr txBox="1"/>
            <p:nvPr/>
          </p:nvSpPr>
          <p:spPr>
            <a:xfrm>
              <a:off x="76200" y="1039660"/>
              <a:ext cx="99588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i="1" dirty="0">
                  <a:solidFill>
                    <a:srgbClr val="025C6D"/>
                  </a:solidFill>
                  <a:latin typeface="Calibri"/>
                  <a:ea typeface="Calibri"/>
                  <a:cs typeface="Calibri"/>
                  <a:sym typeface="Calibri"/>
                </a:rPr>
                <a:t>Dhruv Balwada, </a:t>
              </a:r>
              <a:r>
                <a:rPr lang="en-US" sz="2200" i="1" dirty="0" err="1">
                  <a:solidFill>
                    <a:srgbClr val="025C6D"/>
                  </a:solidFill>
                  <a:latin typeface="Calibri"/>
                  <a:ea typeface="Calibri"/>
                  <a:cs typeface="Calibri"/>
                  <a:sym typeface="Calibri"/>
                </a:rPr>
                <a:t>Jin</a:t>
              </a:r>
              <a:r>
                <a:rPr lang="en-US" sz="2200" i="1" dirty="0">
                  <a:solidFill>
                    <a:srgbClr val="025C6D"/>
                  </a:solidFill>
                  <a:latin typeface="Calibri"/>
                  <a:ea typeface="Calibri"/>
                  <a:cs typeface="Calibri"/>
                  <a:sym typeface="Calibri"/>
                </a:rPr>
                <a:t>-Han </a:t>
              </a:r>
              <a:r>
                <a:rPr lang="en-US" sz="2200" i="1" dirty="0" err="1">
                  <a:solidFill>
                    <a:srgbClr val="025C6D"/>
                  </a:solidFill>
                  <a:latin typeface="Calibri"/>
                  <a:ea typeface="Calibri"/>
                  <a:cs typeface="Calibri"/>
                  <a:sym typeface="Calibri"/>
                </a:rPr>
                <a:t>Xie</a:t>
              </a:r>
              <a:r>
                <a:rPr lang="en-US" sz="2200" i="1" dirty="0">
                  <a:solidFill>
                    <a:srgbClr val="025C6D"/>
                  </a:solidFill>
                  <a:latin typeface="Calibri"/>
                  <a:ea typeface="Calibri"/>
                  <a:cs typeface="Calibri"/>
                  <a:sym typeface="Calibri"/>
                </a:rPr>
                <a:t>, Raffaele Marino, &amp; Fabio </a:t>
              </a:r>
              <a:r>
                <a:rPr lang="en-US" sz="2200" i="1" dirty="0" err="1">
                  <a:solidFill>
                    <a:srgbClr val="025C6D"/>
                  </a:solidFill>
                  <a:latin typeface="Calibri"/>
                  <a:ea typeface="Calibri"/>
                  <a:cs typeface="Calibri"/>
                  <a:sym typeface="Calibri"/>
                </a:rPr>
                <a:t>Feraco</a:t>
              </a:r>
              <a:endParaRPr lang="en-US" sz="2200" i="1" dirty="0">
                <a:solidFill>
                  <a:srgbClr val="025C6D"/>
                </a:solidFill>
                <a:latin typeface="Calibri"/>
                <a:ea typeface="Calibri"/>
                <a:cs typeface="Calibri"/>
                <a:sym typeface="Calibri"/>
              </a:endParaRPr>
            </a:p>
            <a:p>
              <a:pPr>
                <a:buSzPts val="2200"/>
              </a:pPr>
              <a:r>
                <a:rPr lang="en-US" sz="2200" i="1" dirty="0">
                  <a:solidFill>
                    <a:srgbClr val="025C6D"/>
                  </a:solidFill>
                  <a:latin typeface="Calibri"/>
                  <a:cs typeface="Calibri"/>
                  <a:sym typeface="Calibri"/>
                </a:rPr>
                <a:t>@</a:t>
              </a:r>
              <a:r>
                <a:rPr lang="en-US" sz="2200" i="1" dirty="0" err="1">
                  <a:solidFill>
                    <a:srgbClr val="025C6D"/>
                  </a:solidFill>
                  <a:latin typeface="Calibri"/>
                  <a:cs typeface="Calibri"/>
                  <a:sym typeface="Calibri"/>
                </a:rPr>
                <a:t>BalwadaDhruv</a:t>
              </a:r>
              <a:endParaRPr sz="1400" b="0" i="0" u="none" strike="noStrike" cap="none" dirty="0">
                <a:solidFill>
                  <a:srgbClr val="000000"/>
                </a:solidFill>
                <a:latin typeface="Arial"/>
                <a:ea typeface="Arial"/>
                <a:cs typeface="Arial"/>
                <a:sym typeface="Arial"/>
              </a:endParaRPr>
            </a:p>
          </p:txBody>
        </p:sp>
      </p:grpSp>
      <p:sp>
        <p:nvSpPr>
          <p:cNvPr id="2" name="TextBox 1">
            <a:extLst>
              <a:ext uri="{FF2B5EF4-FFF2-40B4-BE49-F238E27FC236}">
                <a16:creationId xmlns:a16="http://schemas.microsoft.com/office/drawing/2014/main" id="{144EF2FE-9A51-E1A8-A0A6-A6D001616938}"/>
              </a:ext>
            </a:extLst>
          </p:cNvPr>
          <p:cNvSpPr txBox="1"/>
          <p:nvPr/>
        </p:nvSpPr>
        <p:spPr>
          <a:xfrm>
            <a:off x="4727466" y="5077023"/>
            <a:ext cx="1130438" cy="307777"/>
          </a:xfrm>
          <a:prstGeom prst="rect">
            <a:avLst/>
          </a:prstGeom>
          <a:noFill/>
        </p:spPr>
        <p:txBody>
          <a:bodyPr wrap="none" rtlCol="0">
            <a:spAutoFit/>
          </a:bodyPr>
          <a:lstStyle/>
          <a:p>
            <a:r>
              <a:rPr lang="en-US" dirty="0">
                <a:solidFill>
                  <a:srgbClr val="025C6D"/>
                </a:solidFill>
              </a:rPr>
              <a:t>Balwada</a:t>
            </a:r>
            <a:r>
              <a:rPr lang="en-IT">
                <a:solidFill>
                  <a:srgbClr val="025C6D"/>
                </a:solidFill>
              </a:rPr>
              <a:t> </a:t>
            </a:r>
            <a:r>
              <a:rPr lang="en-IT" dirty="0">
                <a:solidFill>
                  <a:srgbClr val="025C6D"/>
                </a:solidFill>
              </a:rPr>
              <a:t>- 1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grpSp>
        <p:nvGrpSpPr>
          <p:cNvPr id="96" name="Google Shape;96;p2"/>
          <p:cNvGrpSpPr/>
          <p:nvPr/>
        </p:nvGrpSpPr>
        <p:grpSpPr>
          <a:xfrm>
            <a:off x="0" y="0"/>
            <a:ext cx="10922100" cy="5460900"/>
            <a:chOff x="0" y="0"/>
            <a:chExt cx="10922100" cy="5460900"/>
          </a:xfrm>
        </p:grpSpPr>
        <p:grpSp>
          <p:nvGrpSpPr>
            <p:cNvPr id="97" name="Google Shape;97;p2"/>
            <p:cNvGrpSpPr/>
            <p:nvPr/>
          </p:nvGrpSpPr>
          <p:grpSpPr>
            <a:xfrm>
              <a:off x="0" y="0"/>
              <a:ext cx="10922100" cy="5460900"/>
              <a:chOff x="0" y="0"/>
              <a:chExt cx="10922100" cy="5460900"/>
            </a:xfrm>
          </p:grpSpPr>
          <p:sp>
            <p:nvSpPr>
              <p:cNvPr id="98" name="Google Shape;98;p2"/>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0" name="Google Shape;100;p2"/>
            <p:cNvSpPr txBox="1"/>
            <p:nvPr/>
          </p:nvSpPr>
          <p:spPr>
            <a:xfrm>
              <a:off x="76200" y="41769"/>
              <a:ext cx="106935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EA1D2D"/>
                  </a:solidFill>
                  <a:latin typeface="Arial"/>
                  <a:ea typeface="Arial"/>
                  <a:cs typeface="Arial"/>
                  <a:sym typeface="Arial"/>
                </a:rPr>
                <a:t>Data and methods</a:t>
              </a:r>
              <a:endParaRPr sz="3000" b="1" i="0" u="none" strike="noStrike" cap="none">
                <a:solidFill>
                  <a:srgbClr val="EA1D2D"/>
                </a:solidFill>
                <a:latin typeface="Arial"/>
                <a:ea typeface="Arial"/>
                <a:cs typeface="Arial"/>
                <a:sym typeface="Arial"/>
              </a:endParaRPr>
            </a:p>
          </p:txBody>
        </p:sp>
      </p:grpSp>
      <p:sp>
        <p:nvSpPr>
          <p:cNvPr id="2" name="TextBox 1">
            <a:extLst>
              <a:ext uri="{FF2B5EF4-FFF2-40B4-BE49-F238E27FC236}">
                <a16:creationId xmlns:a16="http://schemas.microsoft.com/office/drawing/2014/main" id="{5686FFA1-C1AF-CBC2-454A-244820E606A1}"/>
              </a:ext>
            </a:extLst>
          </p:cNvPr>
          <p:cNvSpPr txBox="1"/>
          <p:nvPr/>
        </p:nvSpPr>
        <p:spPr>
          <a:xfrm>
            <a:off x="4727466" y="5077023"/>
            <a:ext cx="1130438" cy="307777"/>
          </a:xfrm>
          <a:prstGeom prst="rect">
            <a:avLst/>
          </a:prstGeom>
          <a:noFill/>
        </p:spPr>
        <p:txBody>
          <a:bodyPr wrap="none" rtlCol="0">
            <a:spAutoFit/>
          </a:bodyPr>
          <a:lstStyle/>
          <a:p>
            <a:r>
              <a:rPr lang="en-US" dirty="0">
                <a:solidFill>
                  <a:srgbClr val="025C6D"/>
                </a:solidFill>
              </a:rPr>
              <a:t>Balwada </a:t>
            </a:r>
            <a:r>
              <a:rPr lang="en-IT">
                <a:solidFill>
                  <a:srgbClr val="025C6D"/>
                </a:solidFill>
              </a:rPr>
              <a:t>- </a:t>
            </a:r>
            <a:r>
              <a:rPr lang="en-IT" dirty="0">
                <a:solidFill>
                  <a:srgbClr val="025C6D"/>
                </a:solidFill>
              </a:rPr>
              <a:t>2</a:t>
            </a:r>
          </a:p>
        </p:txBody>
      </p:sp>
      <p:sp>
        <p:nvSpPr>
          <p:cNvPr id="3" name="Google Shape;90;p1">
            <a:extLst>
              <a:ext uri="{FF2B5EF4-FFF2-40B4-BE49-F238E27FC236}">
                <a16:creationId xmlns:a16="http://schemas.microsoft.com/office/drawing/2014/main" id="{81DD0E66-1628-4915-B6AE-AE34FEC17473}"/>
              </a:ext>
            </a:extLst>
          </p:cNvPr>
          <p:cNvSpPr txBox="1"/>
          <p:nvPr/>
        </p:nvSpPr>
        <p:spPr>
          <a:xfrm>
            <a:off x="413840" y="637638"/>
            <a:ext cx="7378865" cy="1754286"/>
          </a:xfrm>
          <a:prstGeom prst="rect">
            <a:avLst/>
          </a:prstGeom>
          <a:noFill/>
          <a:ln>
            <a:noFill/>
          </a:ln>
        </p:spPr>
        <p:txBody>
          <a:bodyPr spcFirstLastPara="1" wrap="square" lIns="91425" tIns="45700" rIns="91425" bIns="45700" anchor="t" anchorCtr="0">
            <a:spAutoFit/>
          </a:bodyPr>
          <a:lstStyle/>
          <a:p>
            <a:pPr lvl="0" algn="just">
              <a:buSzPts val="1800"/>
            </a:pPr>
            <a:r>
              <a:rPr lang="en-US" sz="1800" b="0" i="0" u="none" strike="noStrike" cap="none" dirty="0">
                <a:solidFill>
                  <a:srgbClr val="025C6D"/>
                </a:solidFill>
                <a:latin typeface="Arial"/>
                <a:ea typeface="Arial"/>
                <a:cs typeface="Arial"/>
                <a:sym typeface="Arial"/>
              </a:rPr>
              <a:t>Surface drifter observations:</a:t>
            </a:r>
          </a:p>
          <a:p>
            <a:pPr marL="285750" lvl="0" indent="-285750" algn="just">
              <a:buSzPts val="1800"/>
              <a:buFontTx/>
              <a:buChar char="-"/>
            </a:pPr>
            <a:r>
              <a:rPr lang="en-US" sz="1800" dirty="0">
                <a:solidFill>
                  <a:srgbClr val="025C6D"/>
                </a:solidFill>
              </a:rPr>
              <a:t>Grand </a:t>
            </a:r>
            <a:r>
              <a:rPr lang="en-US" sz="1800" dirty="0" err="1">
                <a:solidFill>
                  <a:srgbClr val="025C6D"/>
                </a:solidFill>
              </a:rPr>
              <a:t>LAgrangian</a:t>
            </a:r>
            <a:r>
              <a:rPr lang="en-US" sz="1800" dirty="0">
                <a:solidFill>
                  <a:srgbClr val="025C6D"/>
                </a:solidFill>
              </a:rPr>
              <a:t> Deployment (GLAD), Summer 2012</a:t>
            </a:r>
          </a:p>
          <a:p>
            <a:pPr marL="285750" lvl="0" indent="-285750" algn="just">
              <a:buSzPts val="1800"/>
              <a:buFontTx/>
              <a:buChar char="-"/>
            </a:pPr>
            <a:r>
              <a:rPr lang="en-US" sz="1800" b="0" i="0" u="none" strike="noStrike" cap="none" dirty="0" err="1">
                <a:solidFill>
                  <a:srgbClr val="025C6D"/>
                </a:solidFill>
                <a:latin typeface="Arial"/>
                <a:ea typeface="Arial"/>
                <a:cs typeface="Arial"/>
                <a:sym typeface="Arial"/>
              </a:rPr>
              <a:t>LAgrangian</a:t>
            </a:r>
            <a:r>
              <a:rPr lang="en-US" sz="1800" b="0" i="0" u="none" strike="noStrike" cap="none" dirty="0">
                <a:solidFill>
                  <a:srgbClr val="025C6D"/>
                </a:solidFill>
                <a:latin typeface="Arial"/>
                <a:ea typeface="Arial"/>
                <a:cs typeface="Arial"/>
                <a:sym typeface="Arial"/>
              </a:rPr>
              <a:t> </a:t>
            </a:r>
            <a:r>
              <a:rPr lang="en-US" sz="1800" b="0" i="0" u="none" strike="noStrike" cap="none" dirty="0" err="1">
                <a:solidFill>
                  <a:srgbClr val="025C6D"/>
                </a:solidFill>
                <a:latin typeface="Arial"/>
                <a:ea typeface="Arial"/>
                <a:cs typeface="Arial"/>
                <a:sym typeface="Arial"/>
              </a:rPr>
              <a:t>Su</a:t>
            </a:r>
            <a:r>
              <a:rPr lang="en-US" sz="1800" dirty="0" err="1">
                <a:solidFill>
                  <a:srgbClr val="025C6D"/>
                </a:solidFill>
              </a:rPr>
              <a:t>bmesoscale</a:t>
            </a:r>
            <a:r>
              <a:rPr lang="en-US" sz="1800" dirty="0">
                <a:solidFill>
                  <a:srgbClr val="025C6D"/>
                </a:solidFill>
              </a:rPr>
              <a:t> </a:t>
            </a:r>
            <a:r>
              <a:rPr lang="en-US" sz="1800" dirty="0" err="1">
                <a:solidFill>
                  <a:srgbClr val="025C6D"/>
                </a:solidFill>
              </a:rPr>
              <a:t>ExpeRiment</a:t>
            </a:r>
            <a:r>
              <a:rPr lang="en-US" sz="1800" dirty="0">
                <a:solidFill>
                  <a:srgbClr val="025C6D"/>
                </a:solidFill>
              </a:rPr>
              <a:t> (LASER), Winter 2016</a:t>
            </a:r>
          </a:p>
          <a:p>
            <a:pPr lvl="0" algn="just">
              <a:buSzPts val="1800"/>
            </a:pPr>
            <a:endParaRPr lang="en-US" sz="1800" dirty="0">
              <a:solidFill>
                <a:srgbClr val="025C6D"/>
              </a:solidFill>
            </a:endParaRPr>
          </a:p>
          <a:p>
            <a:pPr lvl="0" algn="just">
              <a:buSzPts val="1800"/>
            </a:pPr>
            <a:r>
              <a:rPr lang="en-US" sz="1800" b="0" i="0" u="none" strike="noStrike" cap="none" dirty="0">
                <a:solidFill>
                  <a:srgbClr val="025C6D"/>
                </a:solidFill>
                <a:latin typeface="Arial"/>
                <a:ea typeface="Arial"/>
                <a:cs typeface="Arial"/>
                <a:sym typeface="Arial"/>
              </a:rPr>
              <a:t>Third order structure function informs us about the energy transfers as a function of scale:</a:t>
            </a:r>
            <a:endParaRPr sz="1800" b="0" i="0" u="none" strike="noStrike" cap="none" dirty="0">
              <a:solidFill>
                <a:srgbClr val="025C6D"/>
              </a:solidFill>
              <a:latin typeface="Arial"/>
              <a:ea typeface="Arial"/>
              <a:cs typeface="Arial"/>
              <a:sym typeface="Arial"/>
            </a:endParaRPr>
          </a:p>
        </p:txBody>
      </p:sp>
      <p:pic>
        <p:nvPicPr>
          <p:cNvPr id="4" name="Picture 3">
            <a:extLst>
              <a:ext uri="{FF2B5EF4-FFF2-40B4-BE49-F238E27FC236}">
                <a16:creationId xmlns:a16="http://schemas.microsoft.com/office/drawing/2014/main" id="{CD7D9118-A609-C143-A778-CEDD2414E300}"/>
              </a:ext>
            </a:extLst>
          </p:cNvPr>
          <p:cNvPicPr>
            <a:picLocks noChangeAspect="1"/>
          </p:cNvPicPr>
          <p:nvPr/>
        </p:nvPicPr>
        <p:blipFill>
          <a:blip r:embed="rId4"/>
          <a:stretch>
            <a:fillRect/>
          </a:stretch>
        </p:blipFill>
        <p:spPr>
          <a:xfrm>
            <a:off x="7794778" y="309370"/>
            <a:ext cx="2888531" cy="2167128"/>
          </a:xfrm>
          <a:prstGeom prst="rect">
            <a:avLst/>
          </a:prstGeom>
        </p:spPr>
      </p:pic>
      <p:pic>
        <p:nvPicPr>
          <p:cNvPr id="5" name="Picture 4">
            <a:extLst>
              <a:ext uri="{FF2B5EF4-FFF2-40B4-BE49-F238E27FC236}">
                <a16:creationId xmlns:a16="http://schemas.microsoft.com/office/drawing/2014/main" id="{77FAF24F-A835-184A-A8F8-D3DC2308114D}"/>
              </a:ext>
            </a:extLst>
          </p:cNvPr>
          <p:cNvPicPr>
            <a:picLocks noChangeAspect="1"/>
          </p:cNvPicPr>
          <p:nvPr/>
        </p:nvPicPr>
        <p:blipFill>
          <a:blip r:embed="rId5"/>
          <a:stretch>
            <a:fillRect/>
          </a:stretch>
        </p:blipFill>
        <p:spPr>
          <a:xfrm>
            <a:off x="7792705" y="2525647"/>
            <a:ext cx="2887512" cy="2167128"/>
          </a:xfrm>
          <a:prstGeom prst="rect">
            <a:avLst/>
          </a:prstGeom>
        </p:spPr>
      </p:pic>
      <p:sp>
        <p:nvSpPr>
          <p:cNvPr id="12" name="Google Shape;90;p1">
            <a:extLst>
              <a:ext uri="{FF2B5EF4-FFF2-40B4-BE49-F238E27FC236}">
                <a16:creationId xmlns:a16="http://schemas.microsoft.com/office/drawing/2014/main" id="{80F44E4A-422D-994E-8F67-ED140092CFF1}"/>
              </a:ext>
            </a:extLst>
          </p:cNvPr>
          <p:cNvSpPr txBox="1"/>
          <p:nvPr/>
        </p:nvSpPr>
        <p:spPr>
          <a:xfrm>
            <a:off x="8855306" y="180047"/>
            <a:ext cx="884876" cy="369291"/>
          </a:xfrm>
          <a:prstGeom prst="rect">
            <a:avLst/>
          </a:prstGeom>
          <a:noFill/>
          <a:ln>
            <a:noFill/>
          </a:ln>
        </p:spPr>
        <p:txBody>
          <a:bodyPr spcFirstLastPara="1" wrap="square" lIns="91425" tIns="45700" rIns="91425" bIns="45700" anchor="t" anchorCtr="0">
            <a:spAutoFit/>
          </a:bodyPr>
          <a:lstStyle/>
          <a:p>
            <a:pPr lvl="0" algn="just">
              <a:buSzPts val="1800"/>
            </a:pPr>
            <a:r>
              <a:rPr lang="en-US" sz="1800" b="0" i="0" u="none" strike="noStrike" cap="none" dirty="0">
                <a:solidFill>
                  <a:srgbClr val="025C6D"/>
                </a:solidFill>
                <a:latin typeface="Arial"/>
                <a:ea typeface="Arial"/>
                <a:cs typeface="Arial"/>
                <a:sym typeface="Arial"/>
              </a:rPr>
              <a:t>GLAD</a:t>
            </a:r>
            <a:endParaRPr sz="1800" b="0" i="0" u="none" strike="noStrike" cap="none" dirty="0">
              <a:solidFill>
                <a:srgbClr val="025C6D"/>
              </a:solidFill>
              <a:latin typeface="Arial"/>
              <a:ea typeface="Arial"/>
              <a:cs typeface="Arial"/>
              <a:sym typeface="Arial"/>
            </a:endParaRPr>
          </a:p>
        </p:txBody>
      </p:sp>
      <p:sp>
        <p:nvSpPr>
          <p:cNvPr id="13" name="Google Shape;90;p1">
            <a:extLst>
              <a:ext uri="{FF2B5EF4-FFF2-40B4-BE49-F238E27FC236}">
                <a16:creationId xmlns:a16="http://schemas.microsoft.com/office/drawing/2014/main" id="{2E33CDF5-255D-D54F-9EDA-16279B9658D8}"/>
              </a:ext>
            </a:extLst>
          </p:cNvPr>
          <p:cNvSpPr txBox="1"/>
          <p:nvPr/>
        </p:nvSpPr>
        <p:spPr>
          <a:xfrm>
            <a:off x="8828747" y="2415072"/>
            <a:ext cx="1102331" cy="369291"/>
          </a:xfrm>
          <a:prstGeom prst="rect">
            <a:avLst/>
          </a:prstGeom>
          <a:noFill/>
          <a:ln>
            <a:noFill/>
          </a:ln>
        </p:spPr>
        <p:txBody>
          <a:bodyPr spcFirstLastPara="1" wrap="square" lIns="91425" tIns="45700" rIns="91425" bIns="45700" anchor="t" anchorCtr="0">
            <a:spAutoFit/>
          </a:bodyPr>
          <a:lstStyle/>
          <a:p>
            <a:pPr lvl="0" algn="just">
              <a:buSzPts val="1800"/>
            </a:pPr>
            <a:r>
              <a:rPr lang="en-US" sz="1800" b="0" i="0" u="none" strike="noStrike" cap="none" dirty="0">
                <a:solidFill>
                  <a:srgbClr val="025C6D"/>
                </a:solidFill>
                <a:latin typeface="Arial"/>
                <a:ea typeface="Arial"/>
                <a:cs typeface="Arial"/>
                <a:sym typeface="Arial"/>
              </a:rPr>
              <a:t>LASER</a:t>
            </a:r>
            <a:endParaRPr sz="1800" b="0" i="0" u="none" strike="noStrike" cap="none" dirty="0">
              <a:solidFill>
                <a:srgbClr val="025C6D"/>
              </a:solidFill>
              <a:latin typeface="Arial"/>
              <a:ea typeface="Arial"/>
              <a:cs typeface="Arial"/>
              <a:sym typeface="Arial"/>
            </a:endParaRPr>
          </a:p>
        </p:txBody>
      </p:sp>
      <p:pic>
        <p:nvPicPr>
          <p:cNvPr id="7" name="Picture 6">
            <a:extLst>
              <a:ext uri="{FF2B5EF4-FFF2-40B4-BE49-F238E27FC236}">
                <a16:creationId xmlns:a16="http://schemas.microsoft.com/office/drawing/2014/main" id="{4DD7912C-4092-7141-82F3-B7FC171AEF96}"/>
              </a:ext>
            </a:extLst>
          </p:cNvPr>
          <p:cNvPicPr>
            <a:picLocks noChangeAspect="1"/>
          </p:cNvPicPr>
          <p:nvPr/>
        </p:nvPicPr>
        <p:blipFill>
          <a:blip r:embed="rId6"/>
          <a:stretch>
            <a:fillRect/>
          </a:stretch>
        </p:blipFill>
        <p:spPr>
          <a:xfrm>
            <a:off x="7792705" y="4817660"/>
            <a:ext cx="1916012" cy="567140"/>
          </a:xfrm>
          <a:prstGeom prst="rect">
            <a:avLst/>
          </a:prstGeom>
        </p:spPr>
      </p:pic>
      <p:pic>
        <p:nvPicPr>
          <p:cNvPr id="8" name="Picture 7">
            <a:extLst>
              <a:ext uri="{FF2B5EF4-FFF2-40B4-BE49-F238E27FC236}">
                <a16:creationId xmlns:a16="http://schemas.microsoft.com/office/drawing/2014/main" id="{47A2AE29-D797-614F-B80F-9FB500CD39F4}"/>
              </a:ext>
            </a:extLst>
          </p:cNvPr>
          <p:cNvPicPr>
            <a:picLocks noChangeAspect="1"/>
          </p:cNvPicPr>
          <p:nvPr/>
        </p:nvPicPr>
        <p:blipFill>
          <a:blip r:embed="rId7"/>
          <a:stretch>
            <a:fillRect/>
          </a:stretch>
        </p:blipFill>
        <p:spPr>
          <a:xfrm>
            <a:off x="3171463" y="2135639"/>
            <a:ext cx="2157634" cy="996498"/>
          </a:xfrm>
          <a:prstGeom prst="rect">
            <a:avLst/>
          </a:prstGeom>
        </p:spPr>
      </p:pic>
      <p:sp>
        <p:nvSpPr>
          <p:cNvPr id="16" name="Google Shape;90;p1">
            <a:extLst>
              <a:ext uri="{FF2B5EF4-FFF2-40B4-BE49-F238E27FC236}">
                <a16:creationId xmlns:a16="http://schemas.microsoft.com/office/drawing/2014/main" id="{DB75F10D-21FD-2644-B87F-E83C4FE40A06}"/>
              </a:ext>
            </a:extLst>
          </p:cNvPr>
          <p:cNvSpPr txBox="1"/>
          <p:nvPr/>
        </p:nvSpPr>
        <p:spPr>
          <a:xfrm>
            <a:off x="413839" y="2852847"/>
            <a:ext cx="7378865" cy="1200288"/>
          </a:xfrm>
          <a:prstGeom prst="rect">
            <a:avLst/>
          </a:prstGeom>
          <a:noFill/>
          <a:ln>
            <a:noFill/>
          </a:ln>
        </p:spPr>
        <p:txBody>
          <a:bodyPr spcFirstLastPara="1" wrap="square" lIns="91425" tIns="45700" rIns="91425" bIns="45700" anchor="t" anchorCtr="0">
            <a:spAutoFit/>
          </a:bodyPr>
          <a:lstStyle/>
          <a:p>
            <a:pPr lvl="0" algn="just">
              <a:buSzPts val="1800"/>
            </a:pPr>
            <a:endParaRPr lang="en-US" sz="1800" dirty="0">
              <a:solidFill>
                <a:srgbClr val="025C6D"/>
              </a:solidFill>
            </a:endParaRPr>
          </a:p>
          <a:p>
            <a:pPr lvl="0" algn="just">
              <a:buSzPts val="1800"/>
            </a:pPr>
            <a:r>
              <a:rPr lang="en-US" sz="1800" b="0" i="0" u="none" strike="noStrike" cap="none" dirty="0">
                <a:solidFill>
                  <a:srgbClr val="025C6D"/>
                </a:solidFill>
                <a:latin typeface="Arial"/>
                <a:ea typeface="Arial"/>
                <a:cs typeface="Arial"/>
                <a:sym typeface="Arial"/>
              </a:rPr>
              <a:t>We devised a method to directly estimate the spectral flux from the third order structure function by carefully inverting the following equation:</a:t>
            </a:r>
            <a:endParaRPr sz="1800" b="0" i="0" u="none" strike="noStrike" cap="none" dirty="0">
              <a:solidFill>
                <a:srgbClr val="025C6D"/>
              </a:solidFill>
              <a:latin typeface="Arial"/>
              <a:ea typeface="Arial"/>
              <a:cs typeface="Arial"/>
              <a:sym typeface="Arial"/>
            </a:endParaRPr>
          </a:p>
        </p:txBody>
      </p:sp>
      <p:pic>
        <p:nvPicPr>
          <p:cNvPr id="10" name="Picture 9">
            <a:extLst>
              <a:ext uri="{FF2B5EF4-FFF2-40B4-BE49-F238E27FC236}">
                <a16:creationId xmlns:a16="http://schemas.microsoft.com/office/drawing/2014/main" id="{7A9D2C8E-FBBA-3B46-8CE9-867E41C60B39}"/>
              </a:ext>
            </a:extLst>
          </p:cNvPr>
          <p:cNvPicPr>
            <a:picLocks noChangeAspect="1"/>
          </p:cNvPicPr>
          <p:nvPr/>
        </p:nvPicPr>
        <p:blipFill>
          <a:blip r:embed="rId8"/>
          <a:stretch>
            <a:fillRect/>
          </a:stretch>
        </p:blipFill>
        <p:spPr>
          <a:xfrm>
            <a:off x="2476979" y="3733736"/>
            <a:ext cx="4522096" cy="13996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3"/>
          <p:cNvGrpSpPr/>
          <p:nvPr/>
        </p:nvGrpSpPr>
        <p:grpSpPr>
          <a:xfrm>
            <a:off x="0" y="0"/>
            <a:ext cx="10922000" cy="5461000"/>
            <a:chOff x="0" y="0"/>
            <a:chExt cx="10922000" cy="5461000"/>
          </a:xfrm>
        </p:grpSpPr>
        <p:grpSp>
          <p:nvGrpSpPr>
            <p:cNvPr id="106" name="Google Shape;106;p3"/>
            <p:cNvGrpSpPr/>
            <p:nvPr/>
          </p:nvGrpSpPr>
          <p:grpSpPr>
            <a:xfrm>
              <a:off x="0" y="0"/>
              <a:ext cx="10922000" cy="5461000"/>
              <a:chOff x="0" y="0"/>
              <a:chExt cx="10922000" cy="5461000"/>
            </a:xfrm>
          </p:grpSpPr>
          <p:sp>
            <p:nvSpPr>
              <p:cNvPr id="107" name="Google Shape;107;p3"/>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8" name="Google Shape;108;p3"/>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9" name="Google Shape;109;p3"/>
            <p:cNvSpPr txBox="1"/>
            <p:nvPr/>
          </p:nvSpPr>
          <p:spPr>
            <a:xfrm>
              <a:off x="76200" y="41769"/>
              <a:ext cx="10693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Results</a:t>
              </a:r>
              <a:endParaRPr sz="3000" b="1" i="0" u="none" strike="noStrike" cap="none" dirty="0">
                <a:solidFill>
                  <a:srgbClr val="EA1D2D"/>
                </a:solidFill>
                <a:latin typeface="Arial"/>
                <a:ea typeface="Arial"/>
                <a:cs typeface="Arial"/>
                <a:sym typeface="Arial"/>
              </a:endParaRPr>
            </a:p>
          </p:txBody>
        </p:sp>
      </p:grpSp>
      <p:pic>
        <p:nvPicPr>
          <p:cNvPr id="5" name="Picture 4">
            <a:extLst>
              <a:ext uri="{FF2B5EF4-FFF2-40B4-BE49-F238E27FC236}">
                <a16:creationId xmlns:a16="http://schemas.microsoft.com/office/drawing/2014/main" id="{D211EEA6-4A9D-CC42-AA0B-A4ADC31ED0BF}"/>
              </a:ext>
            </a:extLst>
          </p:cNvPr>
          <p:cNvPicPr>
            <a:picLocks noChangeAspect="1"/>
          </p:cNvPicPr>
          <p:nvPr/>
        </p:nvPicPr>
        <p:blipFill>
          <a:blip r:embed="rId4"/>
          <a:stretch>
            <a:fillRect/>
          </a:stretch>
        </p:blipFill>
        <p:spPr>
          <a:xfrm>
            <a:off x="1286278" y="460303"/>
            <a:ext cx="8518121" cy="4659485"/>
          </a:xfrm>
          <a:prstGeom prst="rect">
            <a:avLst/>
          </a:prstGeom>
        </p:spPr>
      </p:pic>
      <p:sp>
        <p:nvSpPr>
          <p:cNvPr id="2" name="TextBox 1">
            <a:extLst>
              <a:ext uri="{FF2B5EF4-FFF2-40B4-BE49-F238E27FC236}">
                <a16:creationId xmlns:a16="http://schemas.microsoft.com/office/drawing/2014/main" id="{82A88471-08A5-755E-4EE6-4F56CB23BB4B}"/>
              </a:ext>
            </a:extLst>
          </p:cNvPr>
          <p:cNvSpPr txBox="1"/>
          <p:nvPr/>
        </p:nvSpPr>
        <p:spPr>
          <a:xfrm>
            <a:off x="4727466" y="5077023"/>
            <a:ext cx="1130438" cy="307777"/>
          </a:xfrm>
          <a:prstGeom prst="rect">
            <a:avLst/>
          </a:prstGeom>
          <a:noFill/>
        </p:spPr>
        <p:txBody>
          <a:bodyPr wrap="none" rtlCol="0">
            <a:spAutoFit/>
          </a:bodyPr>
          <a:lstStyle/>
          <a:p>
            <a:r>
              <a:rPr lang="en-US" dirty="0">
                <a:solidFill>
                  <a:srgbClr val="025C6D"/>
                </a:solidFill>
              </a:rPr>
              <a:t>Balwada </a:t>
            </a:r>
            <a:r>
              <a:rPr lang="en-IT">
                <a:solidFill>
                  <a:srgbClr val="025C6D"/>
                </a:solidFill>
              </a:rPr>
              <a:t>- </a:t>
            </a:r>
            <a:r>
              <a:rPr lang="en-IT" dirty="0">
                <a:solidFill>
                  <a:srgbClr val="025C6D"/>
                </a:solidFill>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pSp>
        <p:nvGrpSpPr>
          <p:cNvPr id="114" name="Google Shape;114;p4"/>
          <p:cNvGrpSpPr/>
          <p:nvPr/>
        </p:nvGrpSpPr>
        <p:grpSpPr>
          <a:xfrm>
            <a:off x="0" y="0"/>
            <a:ext cx="10922000" cy="5461000"/>
            <a:chOff x="0" y="0"/>
            <a:chExt cx="10922000" cy="5461000"/>
          </a:xfrm>
        </p:grpSpPr>
        <p:sp>
          <p:nvSpPr>
            <p:cNvPr id="115" name="Google Shape;115;p4"/>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6" name="Google Shape;116;p4"/>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17" name="Google Shape;117;p4"/>
          <p:cNvSpPr txBox="1"/>
          <p:nvPr/>
        </p:nvSpPr>
        <p:spPr>
          <a:xfrm>
            <a:off x="76200" y="41769"/>
            <a:ext cx="10693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Discussion and conclusions</a:t>
            </a:r>
            <a:endParaRPr sz="3000" b="1" i="0" u="none" strike="noStrike" cap="none" dirty="0">
              <a:solidFill>
                <a:srgbClr val="EA1D2D"/>
              </a:solidFill>
              <a:latin typeface="Arial"/>
              <a:ea typeface="Arial"/>
              <a:cs typeface="Arial"/>
              <a:sym typeface="Arial"/>
            </a:endParaRPr>
          </a:p>
        </p:txBody>
      </p:sp>
      <p:pic>
        <p:nvPicPr>
          <p:cNvPr id="118" name="Google Shape;118;p4"/>
          <p:cNvPicPr preferRelativeResize="0"/>
          <p:nvPr/>
        </p:nvPicPr>
        <p:blipFill rotWithShape="1">
          <a:blip r:embed="rId3">
            <a:alphaModFix/>
          </a:blip>
          <a:srcRect/>
          <a:stretch/>
        </p:blipFill>
        <p:spPr>
          <a:xfrm>
            <a:off x="-2369694" y="-7393644"/>
            <a:ext cx="1652630" cy="1652630"/>
          </a:xfrm>
          <a:prstGeom prst="rect">
            <a:avLst/>
          </a:prstGeom>
          <a:noFill/>
          <a:ln w="9525" cap="flat" cmpd="sng">
            <a:solidFill>
              <a:schemeClr val="dk1"/>
            </a:solidFill>
            <a:prstDash val="solid"/>
            <a:round/>
            <a:headEnd type="none" w="sm" len="sm"/>
            <a:tailEnd type="none" w="sm" len="sm"/>
          </a:ln>
        </p:spPr>
      </p:pic>
      <p:sp>
        <p:nvSpPr>
          <p:cNvPr id="2" name="TextBox 1">
            <a:extLst>
              <a:ext uri="{FF2B5EF4-FFF2-40B4-BE49-F238E27FC236}">
                <a16:creationId xmlns:a16="http://schemas.microsoft.com/office/drawing/2014/main" id="{3EBD5F61-9043-0993-5C25-229A8574E469}"/>
              </a:ext>
            </a:extLst>
          </p:cNvPr>
          <p:cNvSpPr txBox="1"/>
          <p:nvPr/>
        </p:nvSpPr>
        <p:spPr>
          <a:xfrm>
            <a:off x="4727466" y="5077023"/>
            <a:ext cx="1130438" cy="307777"/>
          </a:xfrm>
          <a:prstGeom prst="rect">
            <a:avLst/>
          </a:prstGeom>
          <a:noFill/>
        </p:spPr>
        <p:txBody>
          <a:bodyPr wrap="none" rtlCol="0">
            <a:spAutoFit/>
          </a:bodyPr>
          <a:lstStyle/>
          <a:p>
            <a:r>
              <a:rPr lang="en-US" dirty="0">
                <a:solidFill>
                  <a:srgbClr val="025C6D"/>
                </a:solidFill>
              </a:rPr>
              <a:t>Balwada </a:t>
            </a:r>
            <a:r>
              <a:rPr lang="en-IT">
                <a:solidFill>
                  <a:srgbClr val="025C6D"/>
                </a:solidFill>
              </a:rPr>
              <a:t>- </a:t>
            </a:r>
            <a:r>
              <a:rPr lang="en-IT" dirty="0">
                <a:solidFill>
                  <a:srgbClr val="025C6D"/>
                </a:solidFill>
              </a:rPr>
              <a:t>4</a:t>
            </a:r>
          </a:p>
        </p:txBody>
      </p:sp>
      <p:sp>
        <p:nvSpPr>
          <p:cNvPr id="9" name="Google Shape;90;p1">
            <a:extLst>
              <a:ext uri="{FF2B5EF4-FFF2-40B4-BE49-F238E27FC236}">
                <a16:creationId xmlns:a16="http://schemas.microsoft.com/office/drawing/2014/main" id="{A0B1ABC4-7AD5-B043-9A71-E5775B05A824}"/>
              </a:ext>
            </a:extLst>
          </p:cNvPr>
          <p:cNvSpPr txBox="1"/>
          <p:nvPr/>
        </p:nvSpPr>
        <p:spPr>
          <a:xfrm>
            <a:off x="413840" y="637638"/>
            <a:ext cx="10237227" cy="2031285"/>
          </a:xfrm>
          <a:prstGeom prst="rect">
            <a:avLst/>
          </a:prstGeom>
          <a:noFill/>
          <a:ln>
            <a:noFill/>
          </a:ln>
        </p:spPr>
        <p:txBody>
          <a:bodyPr spcFirstLastPara="1" wrap="square" lIns="91425" tIns="45700" rIns="91425" bIns="45700" anchor="t" anchorCtr="0">
            <a:spAutoFit/>
          </a:bodyPr>
          <a:lstStyle/>
          <a:p>
            <a:pPr marL="285750" lvl="0" indent="-285750">
              <a:buSzPts val="1800"/>
              <a:buFontTx/>
              <a:buChar char="-"/>
            </a:pPr>
            <a:r>
              <a:rPr lang="en-US" sz="1800" dirty="0">
                <a:solidFill>
                  <a:srgbClr val="025C6D"/>
                </a:solidFill>
              </a:rPr>
              <a:t>We present the first observational evidence of a dual  energy cascade.</a:t>
            </a:r>
            <a:br>
              <a:rPr lang="en-US" sz="1800" dirty="0">
                <a:solidFill>
                  <a:srgbClr val="025C6D"/>
                </a:solidFill>
              </a:rPr>
            </a:br>
            <a:endParaRPr lang="en-US" sz="1800" dirty="0">
              <a:solidFill>
                <a:srgbClr val="025C6D"/>
              </a:solidFill>
            </a:endParaRPr>
          </a:p>
          <a:p>
            <a:pPr marL="285750" lvl="0" indent="-285750">
              <a:buSzPts val="1800"/>
              <a:buFontTx/>
              <a:buChar char="-"/>
            </a:pPr>
            <a:r>
              <a:rPr lang="en-US" sz="1800" dirty="0">
                <a:solidFill>
                  <a:srgbClr val="025C6D"/>
                </a:solidFill>
              </a:rPr>
              <a:t>Energy is injected near the interior and mixed layer deformation radii.</a:t>
            </a:r>
            <a:br>
              <a:rPr lang="en-US" sz="1800" dirty="0">
                <a:solidFill>
                  <a:srgbClr val="025C6D"/>
                </a:solidFill>
              </a:rPr>
            </a:br>
            <a:endParaRPr lang="en-US" sz="1800" dirty="0">
              <a:solidFill>
                <a:srgbClr val="025C6D"/>
              </a:solidFill>
            </a:endParaRPr>
          </a:p>
          <a:p>
            <a:pPr marL="285750" lvl="0" indent="-285750">
              <a:buSzPts val="1800"/>
              <a:buFontTx/>
              <a:buChar char="-"/>
            </a:pPr>
            <a:r>
              <a:rPr lang="en-US" sz="1800" dirty="0">
                <a:solidFill>
                  <a:srgbClr val="025C6D"/>
                </a:solidFill>
              </a:rPr>
              <a:t>Seasonal modulation in the scale and strength of the energy injections and fluxes.</a:t>
            </a:r>
            <a:br>
              <a:rPr lang="en-US" sz="1800" dirty="0">
                <a:solidFill>
                  <a:srgbClr val="025C6D"/>
                </a:solidFill>
              </a:rPr>
            </a:br>
            <a:endParaRPr lang="en-US" sz="1800" dirty="0">
              <a:solidFill>
                <a:srgbClr val="025C6D"/>
              </a:solidFill>
            </a:endParaRPr>
          </a:p>
          <a:p>
            <a:pPr marL="285750" lvl="0" indent="-285750" algn="just">
              <a:buSzPts val="1800"/>
              <a:buFontTx/>
              <a:buChar char="-"/>
            </a:pPr>
            <a:r>
              <a:rPr lang="en-US" sz="1800" dirty="0">
                <a:solidFill>
                  <a:srgbClr val="025C6D"/>
                </a:solidFill>
              </a:rPr>
              <a:t>25-40% of the energy cascades forward to smaller scales.</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297</Words>
  <Application>Microsoft Macintosh PowerPoint</Application>
  <PresentationFormat>Custom</PresentationFormat>
  <Paragraphs>27</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vt:lpstr>
      <vt:lpstr>Arial Black</vt:lpstr>
      <vt:lpstr>Arial</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Tosca Ballerini</dc:creator>
  <cp:lastModifiedBy>Dhruv Balwada</cp:lastModifiedBy>
  <cp:revision>9</cp:revision>
  <dcterms:created xsi:type="dcterms:W3CDTF">2022-03-02T08:39:10Z</dcterms:created>
  <dcterms:modified xsi:type="dcterms:W3CDTF">2022-08-30T00:47:32Z</dcterms:modified>
</cp:coreProperties>
</file>