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10922000" cy="5461000"/>
  <p:notesSz cx="6858000" cy="9144000"/>
  <p:embeddedFontLst>
    <p:embeddedFont>
      <p:font typeface="Arial Black" panose="020B0604020202020204" pitchFamily="34" charset="0"/>
      <p:regular r:id="rId7"/>
      <p:bold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0" userDrawn="1">
          <p15:clr>
            <a:srgbClr val="A4A3A4"/>
          </p15:clr>
        </p15:guide>
        <p15:guide id="2" pos="34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hxrZMzR2OP793kDwPvle/XKwyS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628"/>
  </p:normalViewPr>
  <p:slideViewPr>
    <p:cSldViewPr snapToGrid="0" showGuides="1">
      <p:cViewPr varScale="1">
        <p:scale>
          <a:sx n="130" d="100"/>
          <a:sy n="130" d="100"/>
        </p:scale>
        <p:origin x="216" y="528"/>
      </p:cViewPr>
      <p:guideLst>
        <p:guide orient="horz" pos="1720"/>
        <p:guide pos="3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5621338" y="93663"/>
            <a:ext cx="18100676" cy="905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728524" y="-1523896"/>
            <a:ext cx="3464954" cy="942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6679611" y="1427193"/>
            <a:ext cx="4627945" cy="23550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901237" y="-859602"/>
            <a:ext cx="4627945" cy="69286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8"/>
          <p:cNvSpPr txBox="1">
            <a:spLocks noGrp="1"/>
          </p:cNvSpPr>
          <p:nvPr>
            <p:ph type="ctrTitle"/>
          </p:nvPr>
        </p:nvSpPr>
        <p:spPr>
          <a:xfrm>
            <a:off x="1365250" y="893734"/>
            <a:ext cx="8191500" cy="19012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1365250" y="2868290"/>
            <a:ext cx="8191500" cy="13184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96"/>
              </a:spcBef>
              <a:spcAft>
                <a:spcPts val="0"/>
              </a:spcAft>
              <a:buClr>
                <a:schemeClr val="dk1"/>
              </a:buClr>
              <a:buSzPts val="1911"/>
              <a:buNone/>
              <a:defRPr sz="1911"/>
            </a:lvl1pPr>
            <a:lvl2pPr lvl="1" algn="ctr">
              <a:lnSpc>
                <a:spcPct val="90000"/>
              </a:lnSpc>
              <a:spcBef>
                <a:spcPts val="398"/>
              </a:spcBef>
              <a:spcAft>
                <a:spcPts val="0"/>
              </a:spcAft>
              <a:buClr>
                <a:schemeClr val="dk1"/>
              </a:buClr>
              <a:buSzPts val="1593"/>
              <a:buNone/>
              <a:defRPr sz="1593"/>
            </a:lvl2pPr>
            <a:lvl3pPr lvl="2" algn="ctr">
              <a:lnSpc>
                <a:spcPct val="90000"/>
              </a:lnSpc>
              <a:spcBef>
                <a:spcPts val="398"/>
              </a:spcBef>
              <a:spcAft>
                <a:spcPts val="0"/>
              </a:spcAft>
              <a:buClr>
                <a:schemeClr val="dk1"/>
              </a:buClr>
              <a:buSzPts val="1433"/>
              <a:buNone/>
              <a:defRPr sz="1433"/>
            </a:lvl3pPr>
            <a:lvl4pPr lvl="3" algn="ctr">
              <a:lnSpc>
                <a:spcPct val="90000"/>
              </a:lnSpc>
              <a:spcBef>
                <a:spcPts val="398"/>
              </a:spcBef>
              <a:spcAft>
                <a:spcPts val="0"/>
              </a:spcAft>
              <a:buClr>
                <a:schemeClr val="dk1"/>
              </a:buClr>
              <a:buSzPts val="1274"/>
              <a:buNone/>
              <a:defRPr sz="1274"/>
            </a:lvl4pPr>
            <a:lvl5pPr lvl="4" algn="ctr">
              <a:lnSpc>
                <a:spcPct val="90000"/>
              </a:lnSpc>
              <a:spcBef>
                <a:spcPts val="398"/>
              </a:spcBef>
              <a:spcAft>
                <a:spcPts val="0"/>
              </a:spcAft>
              <a:buClr>
                <a:schemeClr val="dk1"/>
              </a:buClr>
              <a:buSzPts val="1274"/>
              <a:buNone/>
              <a:defRPr sz="1274"/>
            </a:lvl5pPr>
            <a:lvl6pPr lvl="5" algn="ctr">
              <a:lnSpc>
                <a:spcPct val="90000"/>
              </a:lnSpc>
              <a:spcBef>
                <a:spcPts val="398"/>
              </a:spcBef>
              <a:spcAft>
                <a:spcPts val="0"/>
              </a:spcAft>
              <a:buClr>
                <a:schemeClr val="dk1"/>
              </a:buClr>
              <a:buSzPts val="1274"/>
              <a:buNone/>
              <a:defRPr sz="1274"/>
            </a:lvl6pPr>
            <a:lvl7pPr lvl="6" algn="ctr">
              <a:lnSpc>
                <a:spcPct val="90000"/>
              </a:lnSpc>
              <a:spcBef>
                <a:spcPts val="398"/>
              </a:spcBef>
              <a:spcAft>
                <a:spcPts val="0"/>
              </a:spcAft>
              <a:buClr>
                <a:schemeClr val="dk1"/>
              </a:buClr>
              <a:buSzPts val="1274"/>
              <a:buNone/>
              <a:defRPr sz="1274"/>
            </a:lvl7pPr>
            <a:lvl8pPr lvl="7" algn="ctr">
              <a:lnSpc>
                <a:spcPct val="90000"/>
              </a:lnSpc>
              <a:spcBef>
                <a:spcPts val="398"/>
              </a:spcBef>
              <a:spcAft>
                <a:spcPts val="0"/>
              </a:spcAft>
              <a:buClr>
                <a:schemeClr val="dk1"/>
              </a:buClr>
              <a:buSzPts val="1274"/>
              <a:buNone/>
              <a:defRPr sz="1274"/>
            </a:lvl8pPr>
            <a:lvl9pPr lvl="8" algn="ctr">
              <a:lnSpc>
                <a:spcPct val="90000"/>
              </a:lnSpc>
              <a:spcBef>
                <a:spcPts val="398"/>
              </a:spcBef>
              <a:spcAft>
                <a:spcPts val="0"/>
              </a:spcAft>
              <a:buClr>
                <a:schemeClr val="dk1"/>
              </a:buClr>
              <a:buSzPts val="1274"/>
              <a:buNone/>
              <a:defRPr sz="1274"/>
            </a:lvl9pPr>
          </a:lstStyle>
          <a:p>
            <a:endParaRPr/>
          </a:p>
        </p:txBody>
      </p:sp>
      <p:sp>
        <p:nvSpPr>
          <p:cNvPr id="20" name="Google Shape;20;p8"/>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45199" y="1361458"/>
            <a:ext cx="9420225" cy="22716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45199" y="3654573"/>
            <a:ext cx="9420225" cy="1194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rgbClr val="888888"/>
              </a:buClr>
              <a:buSzPts val="1911"/>
              <a:buNone/>
              <a:defRPr sz="1911">
                <a:solidFill>
                  <a:srgbClr val="888888"/>
                </a:solidFill>
              </a:defRPr>
            </a:lvl1pPr>
            <a:lvl2pPr marL="914400" lvl="1" indent="-228600" algn="l">
              <a:lnSpc>
                <a:spcPct val="90000"/>
              </a:lnSpc>
              <a:spcBef>
                <a:spcPts val="398"/>
              </a:spcBef>
              <a:spcAft>
                <a:spcPts val="0"/>
              </a:spcAft>
              <a:buClr>
                <a:srgbClr val="888888"/>
              </a:buClr>
              <a:buSzPts val="1593"/>
              <a:buNone/>
              <a:defRPr sz="1593">
                <a:solidFill>
                  <a:srgbClr val="888888"/>
                </a:solidFill>
              </a:defRPr>
            </a:lvl2pPr>
            <a:lvl3pPr marL="1371600" lvl="2" indent="-228600" algn="l">
              <a:lnSpc>
                <a:spcPct val="90000"/>
              </a:lnSpc>
              <a:spcBef>
                <a:spcPts val="398"/>
              </a:spcBef>
              <a:spcAft>
                <a:spcPts val="0"/>
              </a:spcAft>
              <a:buClr>
                <a:srgbClr val="888888"/>
              </a:buClr>
              <a:buSzPts val="1433"/>
              <a:buNone/>
              <a:defRPr sz="1433">
                <a:solidFill>
                  <a:srgbClr val="888888"/>
                </a:solidFill>
              </a:defRPr>
            </a:lvl3pPr>
            <a:lvl4pPr marL="1828800" lvl="3" indent="-228600" algn="l">
              <a:lnSpc>
                <a:spcPct val="90000"/>
              </a:lnSpc>
              <a:spcBef>
                <a:spcPts val="398"/>
              </a:spcBef>
              <a:spcAft>
                <a:spcPts val="0"/>
              </a:spcAft>
              <a:buClr>
                <a:srgbClr val="888888"/>
              </a:buClr>
              <a:buSzPts val="1274"/>
              <a:buNone/>
              <a:defRPr sz="1274">
                <a:solidFill>
                  <a:srgbClr val="888888"/>
                </a:solidFill>
              </a:defRPr>
            </a:lvl4pPr>
            <a:lvl5pPr marL="2286000" lvl="4" indent="-228600" algn="l">
              <a:lnSpc>
                <a:spcPct val="90000"/>
              </a:lnSpc>
              <a:spcBef>
                <a:spcPts val="398"/>
              </a:spcBef>
              <a:spcAft>
                <a:spcPts val="0"/>
              </a:spcAft>
              <a:buClr>
                <a:srgbClr val="888888"/>
              </a:buClr>
              <a:buSzPts val="1274"/>
              <a:buNone/>
              <a:defRPr sz="1274">
                <a:solidFill>
                  <a:srgbClr val="888888"/>
                </a:solidFill>
              </a:defRPr>
            </a:lvl5pPr>
            <a:lvl6pPr marL="2743200" lvl="5" indent="-228600" algn="l">
              <a:lnSpc>
                <a:spcPct val="90000"/>
              </a:lnSpc>
              <a:spcBef>
                <a:spcPts val="398"/>
              </a:spcBef>
              <a:spcAft>
                <a:spcPts val="0"/>
              </a:spcAft>
              <a:buClr>
                <a:srgbClr val="888888"/>
              </a:buClr>
              <a:buSzPts val="1274"/>
              <a:buNone/>
              <a:defRPr sz="1274">
                <a:solidFill>
                  <a:srgbClr val="888888"/>
                </a:solidFill>
              </a:defRPr>
            </a:lvl6pPr>
            <a:lvl7pPr marL="3200400" lvl="6" indent="-228600" algn="l">
              <a:lnSpc>
                <a:spcPct val="90000"/>
              </a:lnSpc>
              <a:spcBef>
                <a:spcPts val="398"/>
              </a:spcBef>
              <a:spcAft>
                <a:spcPts val="0"/>
              </a:spcAft>
              <a:buClr>
                <a:srgbClr val="888888"/>
              </a:buClr>
              <a:buSzPts val="1274"/>
              <a:buNone/>
              <a:defRPr sz="1274">
                <a:solidFill>
                  <a:srgbClr val="888888"/>
                </a:solidFill>
              </a:defRPr>
            </a:lvl7pPr>
            <a:lvl8pPr marL="3657600" lvl="7" indent="-228600" algn="l">
              <a:lnSpc>
                <a:spcPct val="90000"/>
              </a:lnSpc>
              <a:spcBef>
                <a:spcPts val="398"/>
              </a:spcBef>
              <a:spcAft>
                <a:spcPts val="0"/>
              </a:spcAft>
              <a:buClr>
                <a:srgbClr val="888888"/>
              </a:buClr>
              <a:buSzPts val="1274"/>
              <a:buNone/>
              <a:defRPr sz="1274">
                <a:solidFill>
                  <a:srgbClr val="888888"/>
                </a:solidFill>
              </a:defRPr>
            </a:lvl8pPr>
            <a:lvl9pPr marL="4114800" lvl="8" indent="-228600" algn="l">
              <a:lnSpc>
                <a:spcPct val="90000"/>
              </a:lnSpc>
              <a:spcBef>
                <a:spcPts val="398"/>
              </a:spcBef>
              <a:spcAft>
                <a:spcPts val="0"/>
              </a:spcAft>
              <a:buClr>
                <a:srgbClr val="888888"/>
              </a:buClr>
              <a:buSzPts val="1274"/>
              <a:buNone/>
              <a:defRPr sz="1274">
                <a:solidFill>
                  <a:srgbClr val="888888"/>
                </a:solidFill>
              </a:defRPr>
            </a:lvl9pPr>
          </a:lstStyle>
          <a:p>
            <a:endParaRPr/>
          </a:p>
        </p:txBody>
      </p:sp>
      <p:sp>
        <p:nvSpPr>
          <p:cNvPr id="26" name="Google Shape;26;p9"/>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750888"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5529263"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752310"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752310" y="1338704"/>
            <a:ext cx="4620518"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39" name="Google Shape;39;p11"/>
          <p:cNvSpPr txBox="1">
            <a:spLocks noGrp="1"/>
          </p:cNvSpPr>
          <p:nvPr>
            <p:ph type="body" idx="2"/>
          </p:nvPr>
        </p:nvSpPr>
        <p:spPr>
          <a:xfrm>
            <a:off x="752310" y="1994782"/>
            <a:ext cx="4620518"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5529262" y="1338704"/>
            <a:ext cx="4643273"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41" name="Google Shape;41;p11"/>
          <p:cNvSpPr txBox="1">
            <a:spLocks noGrp="1"/>
          </p:cNvSpPr>
          <p:nvPr>
            <p:ph type="body" idx="4"/>
          </p:nvPr>
        </p:nvSpPr>
        <p:spPr>
          <a:xfrm>
            <a:off x="5529262" y="1994782"/>
            <a:ext cx="4643273"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4643272" y="786283"/>
            <a:ext cx="5529263" cy="3880850"/>
          </a:xfrm>
          <a:prstGeom prst="rect">
            <a:avLst/>
          </a:prstGeom>
          <a:noFill/>
          <a:ln>
            <a:noFill/>
          </a:ln>
        </p:spPr>
        <p:txBody>
          <a:bodyPr spcFirstLastPara="1" wrap="square" lIns="91425" tIns="45700" rIns="91425" bIns="45700" anchor="t" anchorCtr="0">
            <a:normAutofit/>
          </a:bodyPr>
          <a:lstStyle>
            <a:lvl1pPr marL="457200" lvl="0" indent="-390398" algn="l">
              <a:lnSpc>
                <a:spcPct val="90000"/>
              </a:lnSpc>
              <a:spcBef>
                <a:spcPts val="796"/>
              </a:spcBef>
              <a:spcAft>
                <a:spcPts val="0"/>
              </a:spcAft>
              <a:buClr>
                <a:schemeClr val="dk1"/>
              </a:buClr>
              <a:buSzPts val="2548"/>
              <a:buChar char="•"/>
              <a:defRPr sz="2548"/>
            </a:lvl1pPr>
            <a:lvl2pPr marL="914400" lvl="1" indent="-370205" algn="l">
              <a:lnSpc>
                <a:spcPct val="90000"/>
              </a:lnSpc>
              <a:spcBef>
                <a:spcPts val="398"/>
              </a:spcBef>
              <a:spcAft>
                <a:spcPts val="0"/>
              </a:spcAft>
              <a:buClr>
                <a:schemeClr val="dk1"/>
              </a:buClr>
              <a:buSzPts val="2230"/>
              <a:buChar char="•"/>
              <a:defRPr sz="2230"/>
            </a:lvl2pPr>
            <a:lvl3pPr marL="1371600" lvl="2" indent="-349948" algn="l">
              <a:lnSpc>
                <a:spcPct val="90000"/>
              </a:lnSpc>
              <a:spcBef>
                <a:spcPts val="398"/>
              </a:spcBef>
              <a:spcAft>
                <a:spcPts val="0"/>
              </a:spcAft>
              <a:buClr>
                <a:schemeClr val="dk1"/>
              </a:buClr>
              <a:buSzPts val="1911"/>
              <a:buChar char="•"/>
              <a:defRPr sz="1911"/>
            </a:lvl3pPr>
            <a:lvl4pPr marL="1828800" lvl="3" indent="-329755" algn="l">
              <a:lnSpc>
                <a:spcPct val="90000"/>
              </a:lnSpc>
              <a:spcBef>
                <a:spcPts val="398"/>
              </a:spcBef>
              <a:spcAft>
                <a:spcPts val="0"/>
              </a:spcAft>
              <a:buClr>
                <a:schemeClr val="dk1"/>
              </a:buClr>
              <a:buSzPts val="1593"/>
              <a:buChar char="•"/>
              <a:defRPr sz="1593"/>
            </a:lvl4pPr>
            <a:lvl5pPr marL="2286000" lvl="4" indent="-329755" algn="l">
              <a:lnSpc>
                <a:spcPct val="90000"/>
              </a:lnSpc>
              <a:spcBef>
                <a:spcPts val="398"/>
              </a:spcBef>
              <a:spcAft>
                <a:spcPts val="0"/>
              </a:spcAft>
              <a:buClr>
                <a:schemeClr val="dk1"/>
              </a:buClr>
              <a:buSzPts val="1593"/>
              <a:buChar char="•"/>
              <a:defRPr sz="1593"/>
            </a:lvl5pPr>
            <a:lvl6pPr marL="2743200" lvl="5" indent="-329755" algn="l">
              <a:lnSpc>
                <a:spcPct val="90000"/>
              </a:lnSpc>
              <a:spcBef>
                <a:spcPts val="398"/>
              </a:spcBef>
              <a:spcAft>
                <a:spcPts val="0"/>
              </a:spcAft>
              <a:buClr>
                <a:schemeClr val="dk1"/>
              </a:buClr>
              <a:buSzPts val="1593"/>
              <a:buChar char="•"/>
              <a:defRPr sz="1593"/>
            </a:lvl6pPr>
            <a:lvl7pPr marL="3200400" lvl="6" indent="-329755" algn="l">
              <a:lnSpc>
                <a:spcPct val="90000"/>
              </a:lnSpc>
              <a:spcBef>
                <a:spcPts val="398"/>
              </a:spcBef>
              <a:spcAft>
                <a:spcPts val="0"/>
              </a:spcAft>
              <a:buClr>
                <a:schemeClr val="dk1"/>
              </a:buClr>
              <a:buSzPts val="1593"/>
              <a:buChar char="•"/>
              <a:defRPr sz="1593"/>
            </a:lvl7pPr>
            <a:lvl8pPr marL="3657600" lvl="7" indent="-329755" algn="l">
              <a:lnSpc>
                <a:spcPct val="90000"/>
              </a:lnSpc>
              <a:spcBef>
                <a:spcPts val="398"/>
              </a:spcBef>
              <a:spcAft>
                <a:spcPts val="0"/>
              </a:spcAft>
              <a:buClr>
                <a:schemeClr val="dk1"/>
              </a:buClr>
              <a:buSzPts val="1593"/>
              <a:buChar char="•"/>
              <a:defRPr sz="1593"/>
            </a:lvl8pPr>
            <a:lvl9pPr marL="4114800" lvl="8" indent="-329755" algn="l">
              <a:lnSpc>
                <a:spcPct val="90000"/>
              </a:lnSpc>
              <a:spcBef>
                <a:spcPts val="398"/>
              </a:spcBef>
              <a:spcAft>
                <a:spcPts val="0"/>
              </a:spcAft>
              <a:buClr>
                <a:schemeClr val="dk1"/>
              </a:buClr>
              <a:buSzPts val="1593"/>
              <a:buChar char="•"/>
              <a:defRPr sz="1593"/>
            </a:lvl9pPr>
          </a:lstStyle>
          <a:p>
            <a:endParaRPr/>
          </a:p>
        </p:txBody>
      </p:sp>
      <p:sp>
        <p:nvSpPr>
          <p:cNvPr id="57" name="Google Shape;57;p14"/>
          <p:cNvSpPr txBox="1">
            <a:spLocks noGrp="1"/>
          </p:cNvSpPr>
          <p:nvPr>
            <p:ph type="body" idx="2"/>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58" name="Google Shape;58;p14"/>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4643272" y="786283"/>
            <a:ext cx="5529263" cy="3880850"/>
          </a:xfrm>
          <a:prstGeom prst="rect">
            <a:avLst/>
          </a:prstGeom>
          <a:noFill/>
          <a:ln>
            <a:noFill/>
          </a:ln>
        </p:spPr>
      </p:sp>
      <p:sp>
        <p:nvSpPr>
          <p:cNvPr id="64" name="Google Shape;64;p15"/>
          <p:cNvSpPr txBox="1">
            <a:spLocks noGrp="1"/>
          </p:cNvSpPr>
          <p:nvPr>
            <p:ph type="body" idx="1"/>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65" name="Google Shape;65;p15"/>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4"/>
              <a:buFont typeface="Calibri"/>
              <a:buNone/>
              <a:defRPr sz="3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marR="0" lvl="0" indent="-370205" algn="l" rtl="0">
              <a:lnSpc>
                <a:spcPct val="90000"/>
              </a:lnSpc>
              <a:spcBef>
                <a:spcPts val="796"/>
              </a:spcBef>
              <a:spcAft>
                <a:spcPts val="0"/>
              </a:spcAft>
              <a:buClr>
                <a:schemeClr val="dk1"/>
              </a:buClr>
              <a:buSzPts val="2230"/>
              <a:buFont typeface="Arial"/>
              <a:buChar char="•"/>
              <a:defRPr sz="2230" b="0" i="0" u="none" strike="noStrike" cap="none">
                <a:solidFill>
                  <a:schemeClr val="dk1"/>
                </a:solidFill>
                <a:latin typeface="Calibri"/>
                <a:ea typeface="Calibri"/>
                <a:cs typeface="Calibri"/>
                <a:sym typeface="Calibri"/>
              </a:defRPr>
            </a:lvl1pPr>
            <a:lvl2pPr marL="914400" marR="0" lvl="1" indent="-349948" algn="l" rtl="0">
              <a:lnSpc>
                <a:spcPct val="90000"/>
              </a:lnSpc>
              <a:spcBef>
                <a:spcPts val="398"/>
              </a:spcBef>
              <a:spcAft>
                <a:spcPts val="0"/>
              </a:spcAft>
              <a:buClr>
                <a:schemeClr val="dk1"/>
              </a:buClr>
              <a:buSzPts val="1911"/>
              <a:buFont typeface="Arial"/>
              <a:buChar char="•"/>
              <a:defRPr sz="1911" b="0" i="0" u="none" strike="noStrike" cap="none">
                <a:solidFill>
                  <a:schemeClr val="dk1"/>
                </a:solidFill>
                <a:latin typeface="Calibri"/>
                <a:ea typeface="Calibri"/>
                <a:cs typeface="Calibri"/>
                <a:sym typeface="Calibri"/>
              </a:defRPr>
            </a:lvl2pPr>
            <a:lvl3pPr marL="1371600" marR="0" lvl="2" indent="-329755" algn="l" rtl="0">
              <a:lnSpc>
                <a:spcPct val="90000"/>
              </a:lnSpc>
              <a:spcBef>
                <a:spcPts val="398"/>
              </a:spcBef>
              <a:spcAft>
                <a:spcPts val="0"/>
              </a:spcAft>
              <a:buClr>
                <a:schemeClr val="dk1"/>
              </a:buClr>
              <a:buSzPts val="1593"/>
              <a:buFont typeface="Arial"/>
              <a:buChar char="•"/>
              <a:defRPr sz="1593" b="0" i="0" u="none" strike="noStrike" cap="none">
                <a:solidFill>
                  <a:schemeClr val="dk1"/>
                </a:solidFill>
                <a:latin typeface="Calibri"/>
                <a:ea typeface="Calibri"/>
                <a:cs typeface="Calibri"/>
                <a:sym typeface="Calibri"/>
              </a:defRPr>
            </a:lvl3pPr>
            <a:lvl4pPr marL="1828800" marR="0" lvl="3"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4pPr>
            <a:lvl5pPr marL="2286000" marR="0" lvl="4"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5pPr>
            <a:lvl6pPr marL="2743200" marR="0" lvl="5"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6pPr>
            <a:lvl7pPr marL="3200400" marR="0" lvl="6"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7pPr>
            <a:lvl8pPr marL="3657600" marR="0" lvl="7"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8pPr>
            <a:lvl9pPr marL="4114800" marR="0" lvl="8"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doi.org/10.1016/j.rse.2020.11176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0" y="76200"/>
            <a:ext cx="10922100" cy="5460900"/>
            <a:chOff x="0" y="0"/>
            <a:chExt cx="10922100" cy="5460900"/>
          </a:xfrm>
        </p:grpSpPr>
        <p:grpSp>
          <p:nvGrpSpPr>
            <p:cNvPr id="85" name="Google Shape;85;p1"/>
            <p:cNvGrpSpPr/>
            <p:nvPr/>
          </p:nvGrpSpPr>
          <p:grpSpPr>
            <a:xfrm>
              <a:off x="0" y="0"/>
              <a:ext cx="10922100" cy="5460900"/>
              <a:chOff x="0" y="0"/>
              <a:chExt cx="10922100" cy="5460900"/>
            </a:xfrm>
          </p:grpSpPr>
          <p:sp>
            <p:nvSpPr>
              <p:cNvPr id="86" name="Google Shape;86;p1"/>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88" name="Google Shape;88;p1"/>
            <p:cNvSpPr txBox="1"/>
            <p:nvPr/>
          </p:nvSpPr>
          <p:spPr>
            <a:xfrm>
              <a:off x="76200" y="41769"/>
              <a:ext cx="10693500" cy="1477287"/>
            </a:xfrm>
            <a:prstGeom prst="rect">
              <a:avLst/>
            </a:prstGeom>
            <a:noFill/>
            <a:ln>
              <a:noFill/>
            </a:ln>
          </p:spPr>
          <p:txBody>
            <a:bodyPr spcFirstLastPara="1" wrap="square" lIns="91425" tIns="45700" rIns="91425" bIns="45700" anchor="t" anchorCtr="0">
              <a:spAutoFit/>
            </a:bodyPr>
            <a:lstStyle/>
            <a:p>
              <a:pPr lvl="0">
                <a:buSzPts val="3000"/>
              </a:pPr>
              <a:r>
                <a:rPr lang="en-US" sz="3000" b="1" dirty="0">
                  <a:solidFill>
                    <a:srgbClr val="EA1D2D"/>
                  </a:solidFill>
                  <a:latin typeface="Arial Black"/>
                  <a:ea typeface="Arial Black"/>
                  <a:cs typeface="Arial Black"/>
                  <a:sym typeface="Arial Black"/>
                </a:rPr>
                <a:t>Large mesoscale salinity features detected by SMOS and altimetry in the global ocean – Perspectives for next generation missions</a:t>
              </a:r>
              <a:endParaRPr sz="3000" b="1" i="0" u="none" strike="noStrike" cap="none" dirty="0">
                <a:solidFill>
                  <a:srgbClr val="EA1D2D"/>
                </a:solidFill>
                <a:latin typeface="Arial Black"/>
                <a:ea typeface="Arial Black"/>
                <a:cs typeface="Arial Black"/>
                <a:sym typeface="Arial Black"/>
              </a:endParaRPr>
            </a:p>
          </p:txBody>
        </p:sp>
        <p:sp>
          <p:nvSpPr>
            <p:cNvPr id="89" name="Google Shape;89;p1"/>
            <p:cNvSpPr txBox="1"/>
            <p:nvPr/>
          </p:nvSpPr>
          <p:spPr>
            <a:xfrm>
              <a:off x="76200" y="3652583"/>
              <a:ext cx="10769700" cy="177480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A7D9"/>
                  </a:solidFill>
                  <a:latin typeface="Arial"/>
                  <a:ea typeface="Arial"/>
                  <a:cs typeface="Arial"/>
                  <a:sym typeface="Arial"/>
                </a:rPr>
                <a:t>Related publications: </a:t>
              </a:r>
              <a:endParaRPr sz="1800" b="1" i="0" u="none" strike="noStrike" cap="none" dirty="0">
                <a:solidFill>
                  <a:srgbClr val="025C6D"/>
                </a:solidFill>
                <a:latin typeface="Arial"/>
                <a:ea typeface="Arial"/>
                <a:cs typeface="Arial"/>
                <a:sym typeface="Arial"/>
              </a:endParaRPr>
            </a:p>
            <a:p>
              <a:pPr marL="285750" indent="-285750">
                <a:spcBef>
                  <a:spcPts val="100"/>
                </a:spcBef>
                <a:buFont typeface="Arial" panose="020B0604020202020204" pitchFamily="34" charset="0"/>
                <a:buChar char="•"/>
              </a:pPr>
              <a:r>
                <a:rPr lang="fr-FR" dirty="0"/>
                <a:t>N. </a:t>
              </a:r>
              <a:r>
                <a:rPr lang="fr-FR" dirty="0" err="1"/>
                <a:t>Reul</a:t>
              </a:r>
              <a:r>
                <a:rPr lang="fr-FR" dirty="0"/>
                <a:t>, et al., "</a:t>
              </a:r>
              <a:r>
                <a:rPr lang="fr-FR" dirty="0" err="1"/>
                <a:t>Sea</a:t>
              </a:r>
              <a:r>
                <a:rPr lang="fr-FR" dirty="0"/>
                <a:t> surface </a:t>
              </a:r>
              <a:r>
                <a:rPr lang="fr-FR" dirty="0" err="1"/>
                <a:t>salinity</a:t>
              </a:r>
              <a:r>
                <a:rPr lang="fr-FR" dirty="0"/>
                <a:t> </a:t>
              </a:r>
              <a:r>
                <a:rPr lang="fr-FR" dirty="0" err="1"/>
                <a:t>estimates</a:t>
              </a:r>
              <a:r>
                <a:rPr lang="fr-FR" dirty="0"/>
                <a:t> </a:t>
              </a:r>
              <a:r>
                <a:rPr lang="fr-FR" dirty="0" err="1"/>
                <a:t>from</a:t>
              </a:r>
              <a:r>
                <a:rPr lang="fr-FR" dirty="0"/>
                <a:t> </a:t>
              </a:r>
              <a:r>
                <a:rPr lang="fr-FR" dirty="0" err="1"/>
                <a:t>spaceborne</a:t>
              </a:r>
              <a:r>
                <a:rPr lang="fr-FR" dirty="0"/>
                <a:t> L-band </a:t>
              </a:r>
              <a:r>
                <a:rPr lang="fr-FR" dirty="0" err="1"/>
                <a:t>radiometers</a:t>
              </a:r>
              <a:r>
                <a:rPr lang="fr-FR" dirty="0"/>
                <a:t>: An </a:t>
              </a:r>
              <a:r>
                <a:rPr lang="fr-FR" dirty="0" err="1"/>
                <a:t>overview</a:t>
              </a:r>
              <a:r>
                <a:rPr lang="fr-FR" dirty="0"/>
                <a:t> of the first </a:t>
              </a:r>
              <a:r>
                <a:rPr lang="fr-FR" dirty="0" err="1"/>
                <a:t>decade</a:t>
              </a:r>
              <a:r>
                <a:rPr lang="fr-FR" dirty="0"/>
                <a:t> of observation (2010–2019)," RSE, vol. 242, p. 111769, 2020, </a:t>
              </a:r>
              <a:r>
                <a:rPr lang="fr-FR" dirty="0" err="1"/>
                <a:t>doi</a:t>
              </a:r>
              <a:r>
                <a:rPr lang="fr-FR" dirty="0"/>
                <a:t>: </a:t>
              </a:r>
              <a:r>
                <a:rPr lang="fr-FR" u="sng" dirty="0">
                  <a:hlinkClick r:id="rId4"/>
                </a:rPr>
                <a:t>https://doi.org/10.1016/j.rse.2020.111769</a:t>
              </a:r>
              <a:r>
                <a:rPr lang="fr-FR" dirty="0"/>
                <a:t>.</a:t>
              </a:r>
            </a:p>
            <a:p>
              <a:pPr marL="285750" indent="-285750">
                <a:spcBef>
                  <a:spcPts val="100"/>
                </a:spcBef>
                <a:buFont typeface="Arial" panose="020B0604020202020204" pitchFamily="34" charset="0"/>
                <a:buChar char="•"/>
              </a:pPr>
              <a:r>
                <a:rPr lang="en-US" dirty="0"/>
                <a:t>Olivier, L et al. Wintertime process study of the North Brazil Current rings reveals the region as a larger sink for CO2 than expected. </a:t>
              </a:r>
              <a:r>
                <a:rPr lang="en-US" dirty="0" err="1"/>
                <a:t>Biogeosciences</a:t>
              </a:r>
              <a:r>
                <a:rPr lang="en-US" dirty="0"/>
                <a:t> 2022, 19, 2969-2988, doi:10.5194/bg-19-2969-2022.</a:t>
              </a:r>
              <a:endParaRPr lang="fr-FR" dirty="0"/>
            </a:p>
            <a:p>
              <a:pPr marL="285750" indent="-285750">
                <a:spcBef>
                  <a:spcPts val="100"/>
                </a:spcBef>
                <a:buFont typeface="Arial" panose="020B0604020202020204" pitchFamily="34" charset="0"/>
                <a:buChar char="•"/>
              </a:pPr>
              <a:r>
                <a:rPr lang="en-US" dirty="0"/>
                <a:t>And many others (see a bibliography at the end of my presentation)</a:t>
              </a:r>
            </a:p>
            <a:p>
              <a:pPr marL="342900" lvl="0" indent="-342900" algn="just">
                <a:buClr>
                  <a:srgbClr val="025C6D"/>
                </a:buClr>
                <a:buSzPts val="1800"/>
                <a:buFont typeface="Arial"/>
                <a:buChar char="-"/>
              </a:pPr>
              <a:endParaRPr sz="1800" b="0" i="0" u="none" strike="noStrike" cap="none" dirty="0">
                <a:solidFill>
                  <a:srgbClr val="025C6D"/>
                </a:solidFill>
                <a:latin typeface="Arial"/>
                <a:ea typeface="Arial"/>
                <a:cs typeface="Arial"/>
                <a:sym typeface="Arial"/>
              </a:endParaRPr>
            </a:p>
          </p:txBody>
        </p:sp>
        <p:sp>
          <p:nvSpPr>
            <p:cNvPr id="90" name="Google Shape;90;p1"/>
            <p:cNvSpPr txBox="1"/>
            <p:nvPr/>
          </p:nvSpPr>
          <p:spPr>
            <a:xfrm>
              <a:off x="76200" y="2513850"/>
              <a:ext cx="10693500" cy="1138733"/>
            </a:xfrm>
            <a:prstGeom prst="rect">
              <a:avLst/>
            </a:prstGeom>
            <a:noFill/>
            <a:ln>
              <a:noFill/>
            </a:ln>
          </p:spPr>
          <p:txBody>
            <a:bodyPr spcFirstLastPara="1" wrap="square" lIns="91425" tIns="45700" rIns="91425" bIns="45700" anchor="t" anchorCtr="0">
              <a:spAutoFit/>
            </a:bodyPr>
            <a:lstStyle/>
            <a:p>
              <a:pPr lvl="0" algn="just">
                <a:buSzPts val="1800"/>
              </a:pPr>
              <a:r>
                <a:rPr lang="en-US" sz="1800" b="1" i="0" u="none" strike="noStrike" cap="none" dirty="0">
                  <a:solidFill>
                    <a:srgbClr val="00A7D9"/>
                  </a:solidFill>
                  <a:latin typeface="Arial"/>
                  <a:ea typeface="Arial"/>
                  <a:cs typeface="Arial"/>
                  <a:sym typeface="Arial"/>
                </a:rPr>
                <a:t>Abbreviated abstract: </a:t>
              </a:r>
              <a:r>
                <a:rPr lang="en-US" sz="1600" dirty="0">
                  <a:solidFill>
                    <a:srgbClr val="025C6D"/>
                  </a:solidFill>
                  <a:latin typeface="Arial" panose="020B0604020202020204" pitchFamily="34" charset="0"/>
                  <a:cs typeface="Arial" panose="020B0604020202020204" pitchFamily="34" charset="0"/>
                </a:rPr>
                <a:t>We review some main achievements concerning the small-scale features identified on altimetric measurements with clear signatures on satellite SSS. We then show the scientific value of increasing the spatial resolution of satellite salinity measurements, supporting the development of the new SMOS high resolution (SMOS-HR) concept.</a:t>
              </a:r>
              <a:r>
                <a:rPr lang="en-US" sz="1800" dirty="0">
                  <a:solidFill>
                    <a:srgbClr val="025C6D"/>
                  </a:solidFill>
                  <a:latin typeface="Arial" panose="020B0604020202020204" pitchFamily="34" charset="0"/>
                  <a:cs typeface="Arial" panose="020B0604020202020204" pitchFamily="34" charset="0"/>
                </a:rPr>
                <a:t>  </a:t>
              </a:r>
              <a:r>
                <a:rPr lang="en-US" sz="1800" b="1" i="0" u="none" strike="noStrike" cap="none" dirty="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sp>
          <p:nvSpPr>
            <p:cNvPr id="91" name="Google Shape;91;p1"/>
            <p:cNvSpPr txBox="1"/>
            <p:nvPr/>
          </p:nvSpPr>
          <p:spPr>
            <a:xfrm>
              <a:off x="152300" y="1517741"/>
              <a:ext cx="9958800" cy="738623"/>
            </a:xfrm>
            <a:prstGeom prst="rect">
              <a:avLst/>
            </a:prstGeom>
            <a:noFill/>
            <a:ln>
              <a:noFill/>
            </a:ln>
          </p:spPr>
          <p:txBody>
            <a:bodyPr spcFirstLastPara="1" wrap="square" lIns="91425" tIns="45700" rIns="91425" bIns="45700" anchor="t" anchorCtr="0">
              <a:spAutoFit/>
            </a:bodyPr>
            <a:lstStyle/>
            <a:p>
              <a:pPr>
                <a:buSzPts val="2200"/>
              </a:pPr>
              <a:r>
                <a:rPr lang="en-US" sz="2200" i="1" dirty="0">
                  <a:solidFill>
                    <a:srgbClr val="025C6D"/>
                  </a:solidFill>
                  <a:latin typeface="Calibri"/>
                  <a:ea typeface="Calibri"/>
                  <a:cs typeface="Calibri"/>
                  <a:sym typeface="Calibri"/>
                </a:rPr>
                <a:t>J. Boutin</a:t>
              </a:r>
              <a:r>
                <a:rPr lang="en-US" sz="2200" i="1" baseline="30000" dirty="0">
                  <a:solidFill>
                    <a:srgbClr val="025C6D"/>
                  </a:solidFill>
                  <a:latin typeface="Calibri"/>
                  <a:ea typeface="Calibri"/>
                  <a:cs typeface="Calibri"/>
                  <a:sym typeface="Calibri"/>
                </a:rPr>
                <a:t>(1)</a:t>
              </a:r>
              <a:r>
                <a:rPr lang="en-US" sz="2200" i="1" dirty="0">
                  <a:solidFill>
                    <a:srgbClr val="025C6D"/>
                  </a:solidFill>
                  <a:latin typeface="Calibri"/>
                  <a:ea typeface="Calibri"/>
                  <a:cs typeface="Calibri"/>
                  <a:sym typeface="Calibri"/>
                </a:rPr>
                <a:t> and the SMOS and SMOS-HR teams </a:t>
              </a:r>
              <a:r>
                <a:rPr lang="en-US" sz="2200" i="1" baseline="30000" dirty="0">
                  <a:solidFill>
                    <a:srgbClr val="025C6D"/>
                  </a:solidFill>
                  <a:latin typeface="Calibri"/>
                  <a:ea typeface="Calibri"/>
                  <a:cs typeface="Calibri"/>
                  <a:sym typeface="Calibri"/>
                </a:rPr>
                <a:t>(1,2,3,4,5,6) </a:t>
              </a:r>
              <a:r>
                <a:rPr lang="en-US" sz="2200" i="1" dirty="0">
                  <a:solidFill>
                    <a:srgbClr val="025C6D"/>
                  </a:solidFill>
                  <a:latin typeface="Calibri"/>
                  <a:ea typeface="Calibri"/>
                  <a:cs typeface="Calibri"/>
                  <a:sym typeface="Calibri"/>
                </a:rPr>
                <a:t>(</a:t>
              </a:r>
              <a:r>
                <a:rPr lang="en-US" sz="2400" i="1" dirty="0">
                  <a:solidFill>
                    <a:srgbClr val="025C6D"/>
                  </a:solidFill>
                  <a:latin typeface="Calibri"/>
                  <a:cs typeface="Calibri"/>
                </a:rPr>
                <a:t>@</a:t>
              </a:r>
              <a:r>
                <a:rPr lang="en-US" sz="2400" i="1" dirty="0" err="1">
                  <a:solidFill>
                    <a:srgbClr val="025C6D"/>
                  </a:solidFill>
                  <a:latin typeface="Calibri"/>
                  <a:cs typeface="Calibri"/>
                </a:rPr>
                <a:t>SMOS_satellite</a:t>
              </a:r>
              <a:r>
                <a:rPr lang="en-US" sz="2400" i="1" dirty="0">
                  <a:solidFill>
                    <a:srgbClr val="025C6D"/>
                  </a:solidFill>
                  <a:latin typeface="Calibri"/>
                  <a:cs typeface="Calibri"/>
                </a:rPr>
                <a:t>)</a:t>
              </a:r>
              <a:endParaRPr lang="en-US" sz="2200" i="1" dirty="0">
                <a:solidFill>
                  <a:srgbClr val="025C6D"/>
                </a:solidFill>
                <a:latin typeface="Calibri"/>
                <a:ea typeface="Calibri"/>
                <a:cs typeface="Calibri"/>
                <a:sym typeface="Calibri"/>
              </a:endParaRPr>
            </a:p>
            <a:p>
              <a:pPr>
                <a:buSzPts val="2200"/>
              </a:pPr>
              <a:r>
                <a:rPr lang="en-US" sz="1800" i="1" baseline="30000" dirty="0">
                  <a:solidFill>
                    <a:srgbClr val="025C6D"/>
                  </a:solidFill>
                  <a:latin typeface="Calibri"/>
                  <a:cs typeface="Calibri"/>
                  <a:sym typeface="Calibri"/>
                </a:rPr>
                <a:t>1</a:t>
              </a:r>
              <a:r>
                <a:rPr lang="en-US" sz="1800" i="1" dirty="0">
                  <a:solidFill>
                    <a:srgbClr val="025C6D"/>
                  </a:solidFill>
                  <a:latin typeface="Calibri"/>
                  <a:cs typeface="Calibri"/>
                  <a:sym typeface="Calibri"/>
                </a:rPr>
                <a:t>LOCEAN, </a:t>
              </a:r>
              <a:r>
                <a:rPr lang="en-US" sz="1800" i="1" baseline="30000" dirty="0">
                  <a:solidFill>
                    <a:srgbClr val="025C6D"/>
                  </a:solidFill>
                  <a:latin typeface="Calibri"/>
                  <a:cs typeface="Calibri"/>
                  <a:sym typeface="Calibri"/>
                </a:rPr>
                <a:t>2</a:t>
              </a:r>
              <a:r>
                <a:rPr lang="en-US" sz="1800" i="1" dirty="0">
                  <a:solidFill>
                    <a:srgbClr val="025C6D"/>
                  </a:solidFill>
                  <a:latin typeface="Calibri"/>
                  <a:cs typeface="Calibri"/>
                  <a:sym typeface="Calibri"/>
                </a:rPr>
                <a:t>LEGOS, </a:t>
              </a:r>
              <a:r>
                <a:rPr lang="en-US" sz="1800" i="1" baseline="30000" dirty="0">
                  <a:solidFill>
                    <a:srgbClr val="025C6D"/>
                  </a:solidFill>
                  <a:latin typeface="Calibri"/>
                  <a:cs typeface="Calibri"/>
                  <a:sym typeface="Calibri"/>
                </a:rPr>
                <a:t>3</a:t>
              </a:r>
              <a:r>
                <a:rPr lang="en-US" sz="1800" i="1" dirty="0">
                  <a:solidFill>
                    <a:srgbClr val="025C6D"/>
                  </a:solidFill>
                  <a:latin typeface="Calibri"/>
                  <a:cs typeface="Calibri"/>
                  <a:sym typeface="Calibri"/>
                </a:rPr>
                <a:t>LOPS, </a:t>
              </a:r>
              <a:r>
                <a:rPr lang="en-US" sz="1800" i="1" baseline="30000" dirty="0">
                  <a:solidFill>
                    <a:srgbClr val="025C6D"/>
                  </a:solidFill>
                  <a:latin typeface="Calibri"/>
                  <a:cs typeface="Calibri"/>
                  <a:sym typeface="Calibri"/>
                </a:rPr>
                <a:t>4</a:t>
              </a:r>
              <a:r>
                <a:rPr lang="en-US" sz="1800" i="1" dirty="0">
                  <a:solidFill>
                    <a:srgbClr val="025C6D"/>
                  </a:solidFill>
                  <a:latin typeface="Calibri"/>
                  <a:cs typeface="Calibri"/>
                  <a:sym typeface="Calibri"/>
                </a:rPr>
                <a:t>Mercator-Ocean, </a:t>
              </a:r>
              <a:r>
                <a:rPr lang="en-US" sz="1800" i="1" baseline="30000" dirty="0">
                  <a:solidFill>
                    <a:srgbClr val="025C6D"/>
                  </a:solidFill>
                  <a:latin typeface="Calibri"/>
                  <a:cs typeface="Calibri"/>
                  <a:sym typeface="Calibri"/>
                </a:rPr>
                <a:t>5</a:t>
              </a:r>
              <a:r>
                <a:rPr lang="en-US" sz="1800" i="1" dirty="0">
                  <a:solidFill>
                    <a:srgbClr val="025C6D"/>
                  </a:solidFill>
                  <a:latin typeface="Calibri"/>
                  <a:cs typeface="Calibri"/>
                  <a:sym typeface="Calibri"/>
                </a:rPr>
                <a:t>ACRI-st, </a:t>
              </a:r>
              <a:r>
                <a:rPr lang="en-US" sz="1800" i="1" baseline="30000" dirty="0">
                  <a:solidFill>
                    <a:srgbClr val="025C6D"/>
                  </a:solidFill>
                  <a:latin typeface="Calibri"/>
                  <a:cs typeface="Calibri"/>
                  <a:sym typeface="Calibri"/>
                </a:rPr>
                <a:t>6</a:t>
              </a:r>
              <a:r>
                <a:rPr lang="en-US" sz="1800" i="1" dirty="0">
                  <a:solidFill>
                    <a:srgbClr val="025C6D"/>
                  </a:solidFill>
                  <a:latin typeface="Calibri"/>
                  <a:cs typeface="Calibri"/>
                  <a:sym typeface="Calibri"/>
                </a:rPr>
                <a:t>CESBIO</a:t>
              </a:r>
            </a:p>
          </p:txBody>
        </p:sp>
      </p:grpSp>
      <p:sp>
        <p:nvSpPr>
          <p:cNvPr id="2" name="TextBox 1">
            <a:extLst>
              <a:ext uri="{FF2B5EF4-FFF2-40B4-BE49-F238E27FC236}">
                <a16:creationId xmlns:a16="http://schemas.microsoft.com/office/drawing/2014/main" id="{144EF2FE-9A51-E1A8-A0A6-A6D001616938}"/>
              </a:ext>
            </a:extLst>
          </p:cNvPr>
          <p:cNvSpPr txBox="1"/>
          <p:nvPr/>
        </p:nvSpPr>
        <p:spPr>
          <a:xfrm>
            <a:off x="4727466" y="5077023"/>
            <a:ext cx="950901" cy="307777"/>
          </a:xfrm>
          <a:prstGeom prst="rect">
            <a:avLst/>
          </a:prstGeom>
          <a:noFill/>
        </p:spPr>
        <p:txBody>
          <a:bodyPr wrap="none" rtlCol="0">
            <a:spAutoFit/>
          </a:bodyPr>
          <a:lstStyle/>
          <a:p>
            <a:r>
              <a:rPr lang="fr-FR" dirty="0">
                <a:solidFill>
                  <a:srgbClr val="025C6D"/>
                </a:solidFill>
              </a:rPr>
              <a:t>Boutin </a:t>
            </a:r>
            <a:r>
              <a:rPr lang="en-IT" dirty="0">
                <a:solidFill>
                  <a:srgbClr val="025C6D"/>
                </a:solidFill>
              </a:rPr>
              <a:t>- 1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0"/>
            <a:ext cx="10922100" cy="5460900"/>
            <a:chOff x="0" y="0"/>
            <a:chExt cx="10922100" cy="5460900"/>
          </a:xfrm>
        </p:grpSpPr>
        <p:grpSp>
          <p:nvGrpSpPr>
            <p:cNvPr id="97" name="Google Shape;97;p2"/>
            <p:cNvGrpSpPr/>
            <p:nvPr/>
          </p:nvGrpSpPr>
          <p:grpSpPr>
            <a:xfrm>
              <a:off x="0" y="0"/>
              <a:ext cx="10922100" cy="5460900"/>
              <a:chOff x="0" y="0"/>
              <a:chExt cx="10922100" cy="5460900"/>
            </a:xfrm>
          </p:grpSpPr>
          <p:sp>
            <p:nvSpPr>
              <p:cNvPr id="98" name="Google Shape;98;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0" name="Google Shape;100;p2"/>
            <p:cNvSpPr txBox="1"/>
            <p:nvPr/>
          </p:nvSpPr>
          <p:spPr>
            <a:xfrm>
              <a:off x="76200" y="41769"/>
              <a:ext cx="10693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Data and methods</a:t>
              </a:r>
              <a:endParaRPr sz="3000" b="1" i="0" u="none" strike="noStrike" cap="none">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5686FFA1-C1AF-CBC2-454A-244820E606A1}"/>
              </a:ext>
            </a:extLst>
          </p:cNvPr>
          <p:cNvSpPr txBox="1"/>
          <p:nvPr/>
        </p:nvSpPr>
        <p:spPr>
          <a:xfrm>
            <a:off x="4727466" y="5077023"/>
            <a:ext cx="950901" cy="307777"/>
          </a:xfrm>
          <a:prstGeom prst="rect">
            <a:avLst/>
          </a:prstGeom>
          <a:noFill/>
        </p:spPr>
        <p:txBody>
          <a:bodyPr wrap="none" rtlCol="0">
            <a:spAutoFit/>
          </a:bodyPr>
          <a:lstStyle/>
          <a:p>
            <a:r>
              <a:rPr lang="fr-FR" dirty="0">
                <a:solidFill>
                  <a:srgbClr val="025C6D"/>
                </a:solidFill>
              </a:rPr>
              <a:t>Boutin </a:t>
            </a:r>
            <a:r>
              <a:rPr lang="en-IT" dirty="0">
                <a:solidFill>
                  <a:srgbClr val="025C6D"/>
                </a:solidFill>
              </a:rPr>
              <a:t>- 2</a:t>
            </a:r>
          </a:p>
        </p:txBody>
      </p:sp>
      <p:sp>
        <p:nvSpPr>
          <p:cNvPr id="3" name="Google Shape;90;p1">
            <a:extLst>
              <a:ext uri="{FF2B5EF4-FFF2-40B4-BE49-F238E27FC236}">
                <a16:creationId xmlns:a16="http://schemas.microsoft.com/office/drawing/2014/main" id="{81DD0E66-1628-4915-B6AE-AE34FEC17473}"/>
              </a:ext>
            </a:extLst>
          </p:cNvPr>
          <p:cNvSpPr txBox="1"/>
          <p:nvPr/>
        </p:nvSpPr>
        <p:spPr>
          <a:xfrm>
            <a:off x="0" y="812877"/>
            <a:ext cx="10693500" cy="4524275"/>
          </a:xfrm>
          <a:prstGeom prst="rect">
            <a:avLst/>
          </a:prstGeom>
          <a:noFill/>
          <a:ln>
            <a:noFill/>
          </a:ln>
        </p:spPr>
        <p:txBody>
          <a:bodyPr spcFirstLastPara="1" wrap="square" lIns="91425" tIns="45700" rIns="91425" bIns="45700" anchor="t" anchorCtr="0">
            <a:spAutoFit/>
          </a:bodyPr>
          <a:lstStyle/>
          <a:p>
            <a:pPr lvl="0" algn="just">
              <a:buSzPts val="1800"/>
            </a:pPr>
            <a:r>
              <a:rPr lang="en-US" sz="1800" dirty="0">
                <a:solidFill>
                  <a:srgbClr val="025C6D"/>
                </a:solidFill>
                <a:latin typeface="Arial" panose="020B0604020202020204" pitchFamily="34" charset="0"/>
                <a:cs typeface="Arial" panose="020B0604020202020204" pitchFamily="34" charset="0"/>
              </a:rPr>
              <a:t>Satellite salinity (see detailed description of products in my presentation):</a:t>
            </a: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endParaRPr lang="en-US" sz="1800" dirty="0">
              <a:solidFill>
                <a:srgbClr val="025C6D"/>
              </a:solidFill>
              <a:latin typeface="Arial" panose="020B0604020202020204" pitchFamily="34" charset="0"/>
              <a:cs typeface="Arial" panose="020B0604020202020204" pitchFamily="34" charset="0"/>
            </a:endParaRPr>
          </a:p>
          <a:p>
            <a:pPr lvl="0" algn="just">
              <a:buSzPts val="1800"/>
            </a:pPr>
            <a:r>
              <a:rPr lang="en-US" sz="1800" dirty="0">
                <a:solidFill>
                  <a:srgbClr val="025C6D"/>
                </a:solidFill>
                <a:latin typeface="Arial" panose="020B0604020202020204" pitchFamily="34" charset="0"/>
                <a:cs typeface="Arial" panose="020B0604020202020204" pitchFamily="34" charset="0"/>
              </a:rPr>
              <a:t>Altimetric currents/eddy detection</a:t>
            </a:r>
          </a:p>
          <a:p>
            <a:pPr lvl="0" algn="just">
              <a:buSzPts val="1800"/>
            </a:pPr>
            <a:r>
              <a:rPr lang="en-US" sz="1800">
                <a:solidFill>
                  <a:srgbClr val="025C6D"/>
                </a:solidFill>
                <a:latin typeface="Arial" panose="020B0604020202020204" pitchFamily="34" charset="0"/>
                <a:cs typeface="Arial" panose="020B0604020202020204" pitchFamily="34" charset="0"/>
              </a:rPr>
              <a:t>Satellite SST </a:t>
            </a:r>
            <a:r>
              <a:rPr lang="en-US" sz="1800" b="1" i="0" u="none" strike="noStrike" cap="none">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pic>
        <p:nvPicPr>
          <p:cNvPr id="4" name="Image 3">
            <a:extLst>
              <a:ext uri="{FF2B5EF4-FFF2-40B4-BE49-F238E27FC236}">
                <a16:creationId xmlns:a16="http://schemas.microsoft.com/office/drawing/2014/main" id="{6344581C-92ED-452F-BBFA-BBED5BA1C9C1}"/>
              </a:ext>
            </a:extLst>
          </p:cNvPr>
          <p:cNvPicPr>
            <a:picLocks noChangeAspect="1"/>
          </p:cNvPicPr>
          <p:nvPr/>
        </p:nvPicPr>
        <p:blipFill>
          <a:blip r:embed="rId4"/>
          <a:stretch>
            <a:fillRect/>
          </a:stretch>
        </p:blipFill>
        <p:spPr>
          <a:xfrm>
            <a:off x="1902552" y="1190239"/>
            <a:ext cx="6238271" cy="34184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3"/>
          <p:cNvGrpSpPr/>
          <p:nvPr/>
        </p:nvGrpSpPr>
        <p:grpSpPr>
          <a:xfrm>
            <a:off x="0" y="0"/>
            <a:ext cx="10922000" cy="5461000"/>
            <a:chOff x="0" y="0"/>
            <a:chExt cx="10922000" cy="5461000"/>
          </a:xfrm>
        </p:grpSpPr>
        <p:grpSp>
          <p:nvGrpSpPr>
            <p:cNvPr id="106" name="Google Shape;106;p3"/>
            <p:cNvGrpSpPr/>
            <p:nvPr/>
          </p:nvGrpSpPr>
          <p:grpSpPr>
            <a:xfrm>
              <a:off x="0" y="0"/>
              <a:ext cx="10922000" cy="5461000"/>
              <a:chOff x="0" y="0"/>
              <a:chExt cx="10922000" cy="5461000"/>
            </a:xfrm>
          </p:grpSpPr>
          <p:sp>
            <p:nvSpPr>
              <p:cNvPr id="107" name="Google Shape;107;p3"/>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9" name="Google Shape;109;p3"/>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Results</a:t>
              </a:r>
              <a:endParaRPr sz="3000" b="1" i="0" u="none" strike="noStrike" cap="none">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82A88471-08A5-755E-4EE6-4F56CB23BB4B}"/>
              </a:ext>
            </a:extLst>
          </p:cNvPr>
          <p:cNvSpPr txBox="1"/>
          <p:nvPr/>
        </p:nvSpPr>
        <p:spPr>
          <a:xfrm>
            <a:off x="4727466" y="5077023"/>
            <a:ext cx="950901" cy="307777"/>
          </a:xfrm>
          <a:prstGeom prst="rect">
            <a:avLst/>
          </a:prstGeom>
          <a:noFill/>
        </p:spPr>
        <p:txBody>
          <a:bodyPr wrap="none" rtlCol="0">
            <a:spAutoFit/>
          </a:bodyPr>
          <a:lstStyle/>
          <a:p>
            <a:r>
              <a:rPr lang="fr-FR" dirty="0">
                <a:solidFill>
                  <a:srgbClr val="025C6D"/>
                </a:solidFill>
              </a:rPr>
              <a:t>Boutin </a:t>
            </a:r>
            <a:r>
              <a:rPr lang="en-IT" dirty="0">
                <a:solidFill>
                  <a:srgbClr val="025C6D"/>
                </a:solidFill>
              </a:rPr>
              <a:t>- 3</a:t>
            </a:r>
          </a:p>
        </p:txBody>
      </p:sp>
      <p:sp>
        <p:nvSpPr>
          <p:cNvPr id="3" name="Google Shape;90;p1">
            <a:extLst>
              <a:ext uri="{FF2B5EF4-FFF2-40B4-BE49-F238E27FC236}">
                <a16:creationId xmlns:a16="http://schemas.microsoft.com/office/drawing/2014/main" id="{3BE0CC1C-3578-2FC8-B461-6254380FF4A5}"/>
              </a:ext>
            </a:extLst>
          </p:cNvPr>
          <p:cNvSpPr txBox="1"/>
          <p:nvPr/>
        </p:nvSpPr>
        <p:spPr>
          <a:xfrm>
            <a:off x="114250" y="950558"/>
            <a:ext cx="10693500" cy="3970277"/>
          </a:xfrm>
          <a:prstGeom prst="rect">
            <a:avLst/>
          </a:prstGeom>
          <a:noFill/>
          <a:ln>
            <a:noFill/>
          </a:ln>
        </p:spPr>
        <p:txBody>
          <a:bodyPr spcFirstLastPara="1" wrap="square" lIns="91425" tIns="45700" rIns="91425" bIns="45700" anchor="t" anchorCtr="0">
            <a:spAutoFit/>
          </a:bodyPr>
          <a:lstStyle/>
          <a:p>
            <a:r>
              <a:rPr lang="en-US" sz="1800" dirty="0"/>
              <a:t>Almost 13 years of satellite SSS reveal large mesoscale signatures (~50km resolution), consistent with satellite altimetry, in particular:</a:t>
            </a:r>
          </a:p>
          <a:p>
            <a:r>
              <a:rPr lang="en-US" sz="1800" dirty="0"/>
              <a:t>	-surface advection of SSS anomalies by eddies, mesoscale features in frontal regions</a:t>
            </a:r>
          </a:p>
          <a:p>
            <a:r>
              <a:rPr lang="en-US" sz="1800" dirty="0"/>
              <a:t>	-surface density compensated structures</a:t>
            </a:r>
          </a:p>
          <a:p>
            <a:r>
              <a:rPr lang="en-US" sz="1800" dirty="0"/>
              <a:t>	-land-sea exchanges (river </a:t>
            </a:r>
            <a:r>
              <a:rPr lang="en-US" sz="1800" dirty="0" err="1"/>
              <a:t>outfows</a:t>
            </a:r>
            <a:r>
              <a:rPr lang="en-US" sz="1800" dirty="0"/>
              <a:t>)</a:t>
            </a:r>
          </a:p>
          <a:p>
            <a:endParaRPr lang="en-US" sz="1800" dirty="0"/>
          </a:p>
          <a:p>
            <a:r>
              <a:rPr lang="en-US" sz="1800" dirty="0"/>
              <a:t>SSS and SST vary at different time scales (SST responds more rapidly to atmosphere than SSS) =&gt; 	-SSS very good tracer of water mass history, of mixing, </a:t>
            </a:r>
          </a:p>
          <a:p>
            <a:r>
              <a:rPr lang="en-US" sz="1800" dirty="0"/>
              <a:t>	-SSS </a:t>
            </a:r>
            <a:r>
              <a:rPr lang="en-US" sz="1800" dirty="0" err="1"/>
              <a:t>spatio</a:t>
            </a:r>
            <a:r>
              <a:rPr lang="en-US" sz="1800" dirty="0"/>
              <a:t>-temporal patterns very consistent with the ones of </a:t>
            </a:r>
            <a:r>
              <a:rPr lang="en-US" sz="1800" dirty="0" err="1"/>
              <a:t>Chl</a:t>
            </a:r>
            <a:endParaRPr lang="en-US" sz="1800" dirty="0"/>
          </a:p>
          <a:p>
            <a:endParaRPr lang="en-US" sz="1800" dirty="0"/>
          </a:p>
          <a:p>
            <a:r>
              <a:rPr lang="en-US" sz="1800" dirty="0"/>
              <a:t>Large mesoscale variability sometimes under the influence of very high temporal variability (from day to day, e.g. in river plumes), that SMOS+SMAP missions can resolve.</a:t>
            </a:r>
          </a:p>
          <a:p>
            <a:endParaRPr lang="en-US" sz="1800" dirty="0"/>
          </a:p>
          <a:p>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4"/>
          <p:cNvGrpSpPr/>
          <p:nvPr/>
        </p:nvGrpSpPr>
        <p:grpSpPr>
          <a:xfrm>
            <a:off x="0" y="0"/>
            <a:ext cx="10922000" cy="5461000"/>
            <a:chOff x="0" y="0"/>
            <a:chExt cx="10922000" cy="5461000"/>
          </a:xfrm>
        </p:grpSpPr>
        <p:sp>
          <p:nvSpPr>
            <p:cNvPr id="115" name="Google Shape;115;p4"/>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17" name="Google Shape;117;p4"/>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Discussion and conclusions</a:t>
            </a:r>
            <a:endParaRPr sz="3000" b="1" i="0" u="none" strike="noStrike" cap="none" dirty="0">
              <a:solidFill>
                <a:srgbClr val="EA1D2D"/>
              </a:solidFill>
              <a:latin typeface="Arial"/>
              <a:ea typeface="Arial"/>
              <a:cs typeface="Arial"/>
              <a:sym typeface="Arial"/>
            </a:endParaRPr>
          </a:p>
        </p:txBody>
      </p:sp>
      <p:pic>
        <p:nvPicPr>
          <p:cNvPr id="118" name="Google Shape;118;p4"/>
          <p:cNvPicPr preferRelativeResize="0"/>
          <p:nvPr/>
        </p:nvPicPr>
        <p:blipFill rotWithShape="1">
          <a:blip r:embed="rId3">
            <a:alphaModFix/>
          </a:blip>
          <a:srcRect/>
          <a:stretch/>
        </p:blipFill>
        <p:spPr>
          <a:xfrm>
            <a:off x="-2369694" y="-7393644"/>
            <a:ext cx="1652630" cy="1652630"/>
          </a:xfrm>
          <a:prstGeom prst="rect">
            <a:avLst/>
          </a:prstGeom>
          <a:noFill/>
          <a:ln w="9525" cap="flat" cmpd="sng">
            <a:solidFill>
              <a:schemeClr val="dk1"/>
            </a:solidFill>
            <a:prstDash val="solid"/>
            <a:round/>
            <a:headEnd type="none" w="sm" len="sm"/>
            <a:tailEnd type="none" w="sm" len="sm"/>
          </a:ln>
        </p:spPr>
      </p:pic>
      <p:sp>
        <p:nvSpPr>
          <p:cNvPr id="2" name="TextBox 1">
            <a:extLst>
              <a:ext uri="{FF2B5EF4-FFF2-40B4-BE49-F238E27FC236}">
                <a16:creationId xmlns:a16="http://schemas.microsoft.com/office/drawing/2014/main" id="{3EBD5F61-9043-0993-5C25-229A8574E469}"/>
              </a:ext>
            </a:extLst>
          </p:cNvPr>
          <p:cNvSpPr txBox="1"/>
          <p:nvPr/>
        </p:nvSpPr>
        <p:spPr>
          <a:xfrm>
            <a:off x="4727466" y="5077023"/>
            <a:ext cx="950901" cy="307777"/>
          </a:xfrm>
          <a:prstGeom prst="rect">
            <a:avLst/>
          </a:prstGeom>
          <a:noFill/>
        </p:spPr>
        <p:txBody>
          <a:bodyPr wrap="none" rtlCol="0">
            <a:spAutoFit/>
          </a:bodyPr>
          <a:lstStyle/>
          <a:p>
            <a:r>
              <a:rPr lang="fr-FR" dirty="0">
                <a:solidFill>
                  <a:srgbClr val="025C6D"/>
                </a:solidFill>
              </a:rPr>
              <a:t>Boutin </a:t>
            </a:r>
            <a:r>
              <a:rPr lang="en-IT" dirty="0">
                <a:solidFill>
                  <a:srgbClr val="025C6D"/>
                </a:solidFill>
              </a:rPr>
              <a:t>- 4</a:t>
            </a:r>
          </a:p>
        </p:txBody>
      </p:sp>
      <p:sp>
        <p:nvSpPr>
          <p:cNvPr id="3" name="Google Shape;90;p1">
            <a:extLst>
              <a:ext uri="{FF2B5EF4-FFF2-40B4-BE49-F238E27FC236}">
                <a16:creationId xmlns:a16="http://schemas.microsoft.com/office/drawing/2014/main" id="{7498A89F-973E-B96B-8EDD-FBA3F28D8788}"/>
              </a:ext>
            </a:extLst>
          </p:cNvPr>
          <p:cNvSpPr txBox="1"/>
          <p:nvPr/>
        </p:nvSpPr>
        <p:spPr>
          <a:xfrm>
            <a:off x="114250" y="673559"/>
            <a:ext cx="10693500" cy="4524275"/>
          </a:xfrm>
          <a:prstGeom prst="rect">
            <a:avLst/>
          </a:prstGeom>
          <a:noFill/>
          <a:ln>
            <a:noFill/>
          </a:ln>
        </p:spPr>
        <p:txBody>
          <a:bodyPr spcFirstLastPara="1" wrap="square" lIns="91425" tIns="45700" rIns="91425" bIns="45700" anchor="t" anchorCtr="0">
            <a:spAutoFit/>
          </a:bodyPr>
          <a:lstStyle/>
          <a:p>
            <a:endParaRPr lang="en-US" sz="1800" dirty="0"/>
          </a:p>
          <a:p>
            <a:r>
              <a:rPr lang="en-US" sz="1800" dirty="0"/>
              <a:t>Satellite SSS data are available at various temporal resolution (daily to monthly, ~50 to 70km) (e.g. www.catds.fr), allowing to follow surface signatures of large mesoscale, do not hesitate to use them!</a:t>
            </a:r>
          </a:p>
          <a:p>
            <a:r>
              <a:rPr lang="en-US" sz="1800" dirty="0"/>
              <a:t> </a:t>
            </a:r>
          </a:p>
          <a:p>
            <a:r>
              <a:rPr lang="en-US" sz="1800" dirty="0"/>
              <a:t>How to go further?</a:t>
            </a:r>
          </a:p>
          <a:p>
            <a:r>
              <a:rPr lang="en-US" sz="1800" dirty="0"/>
              <a:t>Could we reach new processes by a better knowledge of </a:t>
            </a:r>
            <a:r>
              <a:rPr lang="en-US" sz="1800" dirty="0" err="1"/>
              <a:t>spatio</a:t>
            </a:r>
            <a:r>
              <a:rPr lang="en-US" sz="1800" dirty="0"/>
              <a:t>-temporal covariances of the salinity (and/or of related ocean surface variables, e.g. surface currents)? </a:t>
            </a:r>
          </a:p>
          <a:p>
            <a:r>
              <a:rPr lang="en-US" sz="1800" dirty="0"/>
              <a:t>Need to look more at subsurface signals associated to surface anomalies</a:t>
            </a:r>
          </a:p>
          <a:p>
            <a:endParaRPr lang="en-US" sz="1800" dirty="0"/>
          </a:p>
          <a:p>
            <a:r>
              <a:rPr lang="en-US" sz="1800" dirty="0"/>
              <a:t>Future missions:  </a:t>
            </a:r>
          </a:p>
          <a:p>
            <a:r>
              <a:rPr lang="en-US" sz="1800" dirty="0"/>
              <a:t>	- continuity of satellite SSS monitoring, even with a worse resolution than SMOS &amp; SMAP, uncertain (Chinese salinity mission end 2023? ; Copernicus Ice Monitoring Radiometer, launch &gt;2028) 	</a:t>
            </a:r>
          </a:p>
          <a:p>
            <a:r>
              <a:rPr lang="en-US" sz="1800" dirty="0"/>
              <a:t>	- increasing of spatial resolution (SMOS-HR; ~10km resolution), in study at CNES (end of phase A) </a:t>
            </a:r>
          </a:p>
          <a:p>
            <a:pPr lvl="0" algn="just">
              <a:buSzPts val="1800"/>
            </a:pPr>
            <a:r>
              <a:rPr lang="en-US" sz="1800" dirty="0">
                <a:solidFill>
                  <a:srgbClr val="025C6D"/>
                </a:solidFill>
                <a:latin typeface="Arial" panose="020B0604020202020204" pitchFamily="34" charset="0"/>
                <a:cs typeface="Arial" panose="020B0604020202020204" pitchFamily="34" charset="0"/>
              </a:rPr>
              <a:t> </a:t>
            </a:r>
            <a:r>
              <a:rPr lang="en-US" sz="1800" b="1" i="0" u="none" strike="noStrike" cap="none" dirty="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543</Words>
  <Application>Microsoft Macintosh PowerPoint</Application>
  <PresentationFormat>Custom</PresentationFormat>
  <Paragraphs>51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Arial Black</vt:lpstr>
      <vt:lpstr>Arial</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Tosca Ballerini</dc:creator>
  <cp:lastModifiedBy>Tosca Ballerini</cp:lastModifiedBy>
  <cp:revision>15</cp:revision>
  <dcterms:created xsi:type="dcterms:W3CDTF">2022-03-02T08:39:10Z</dcterms:created>
  <dcterms:modified xsi:type="dcterms:W3CDTF">2022-08-30T09:53:50Z</dcterms:modified>
</cp:coreProperties>
</file>