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0922000" cy="5461000"/>
  <p:notesSz cx="6858000" cy="9144000"/>
  <p:embeddedFontLst>
    <p:embeddedFont>
      <p:font typeface="Arial Black" panose="020B0604020202020204" pitchFamily="3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720" userDrawn="1">
          <p15:clr>
            <a:srgbClr val="A4A3A4"/>
          </p15:clr>
        </p15:guide>
        <p15:guide id="2" pos="34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hxrZMzR2OP793kDwPvle/XKwyS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6"/>
  </p:normalViewPr>
  <p:slideViewPr>
    <p:cSldViewPr snapToGrid="0" showGuides="1">
      <p:cViewPr varScale="1">
        <p:scale>
          <a:sx n="136" d="100"/>
          <a:sy n="136" d="100"/>
        </p:scale>
        <p:origin x="208" y="464"/>
      </p:cViewPr>
      <p:guideLst>
        <p:guide orient="horz" pos="1720"/>
        <p:guide pos="34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621338" y="93663"/>
            <a:ext cx="18100676" cy="9050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title"/>
          </p:nvPr>
        </p:nvSpPr>
        <p:spPr>
          <a:xfrm>
            <a:off x="750888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body" idx="1"/>
          </p:nvPr>
        </p:nvSpPr>
        <p:spPr>
          <a:xfrm>
            <a:off x="750888" y="1453739"/>
            <a:ext cx="9420225" cy="346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750888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3728524" y="-1523896"/>
            <a:ext cx="3464954" cy="942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6679611" y="1427193"/>
            <a:ext cx="4627945" cy="2355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1901237" y="-859602"/>
            <a:ext cx="4627945" cy="692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ctrTitle"/>
          </p:nvPr>
        </p:nvSpPr>
        <p:spPr>
          <a:xfrm>
            <a:off x="1365250" y="893734"/>
            <a:ext cx="8191500" cy="190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78"/>
              <a:buFont typeface="Calibri"/>
              <a:buNone/>
              <a:defRPr sz="477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subTitle" idx="1"/>
          </p:nvPr>
        </p:nvSpPr>
        <p:spPr>
          <a:xfrm>
            <a:off x="1365250" y="2868290"/>
            <a:ext cx="8191500" cy="131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911"/>
              <a:buNone/>
              <a:defRPr sz="1911"/>
            </a:lvl1pPr>
            <a:lvl2pPr lvl="1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None/>
              <a:defRPr sz="1593"/>
            </a:lvl2pPr>
            <a:lvl3pPr lvl="2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None/>
              <a:defRPr sz="1433"/>
            </a:lvl3pPr>
            <a:lvl4pPr lvl="3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4pPr>
            <a:lvl5pPr lvl="4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5pPr>
            <a:lvl6pPr lvl="5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6pPr>
            <a:lvl7pPr lvl="6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7pPr>
            <a:lvl8pPr lvl="7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8pPr>
            <a:lvl9pPr lvl="8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745199" y="1361458"/>
            <a:ext cx="9420225" cy="227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78"/>
              <a:buFont typeface="Calibri"/>
              <a:buNone/>
              <a:defRPr sz="477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745199" y="3654573"/>
            <a:ext cx="9420225" cy="1194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rgbClr val="888888"/>
              </a:buClr>
              <a:buSzPts val="1911"/>
              <a:buNone/>
              <a:defRPr sz="1911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593"/>
              <a:buNone/>
              <a:defRPr sz="1593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433"/>
              <a:buNone/>
              <a:defRPr sz="143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rgbClr val="888888"/>
              </a:buClr>
              <a:buSzPts val="1274"/>
              <a:buNone/>
              <a:defRPr sz="127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750888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750888" y="1453739"/>
            <a:ext cx="4641850" cy="346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5529263" y="1453739"/>
            <a:ext cx="4641850" cy="346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752310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752310" y="1338704"/>
            <a:ext cx="4620518" cy="656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911"/>
              <a:buNone/>
              <a:defRPr sz="1911" b="1"/>
            </a:lvl1pPr>
            <a:lvl2pPr marL="914400" lvl="1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None/>
              <a:defRPr sz="1593" b="1"/>
            </a:lvl2pPr>
            <a:lvl3pPr marL="1371600" lvl="2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None/>
              <a:defRPr sz="1433" b="1"/>
            </a:lvl3pPr>
            <a:lvl4pPr marL="1828800" lvl="3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4pPr>
            <a:lvl5pPr marL="2286000" lvl="4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5pPr>
            <a:lvl6pPr marL="2743200" lvl="5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6pPr>
            <a:lvl7pPr marL="3200400" lvl="6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7pPr>
            <a:lvl8pPr marL="3657600" lvl="7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8pPr>
            <a:lvl9pPr marL="4114800" lvl="8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752310" y="1994782"/>
            <a:ext cx="4620518" cy="293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3"/>
          </p:nvPr>
        </p:nvSpPr>
        <p:spPr>
          <a:xfrm>
            <a:off x="5529262" y="1338704"/>
            <a:ext cx="4643273" cy="656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911"/>
              <a:buNone/>
              <a:defRPr sz="1911" b="1"/>
            </a:lvl1pPr>
            <a:lvl2pPr marL="914400" lvl="1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None/>
              <a:defRPr sz="1593" b="1"/>
            </a:lvl2pPr>
            <a:lvl3pPr marL="1371600" lvl="2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None/>
              <a:defRPr sz="1433" b="1"/>
            </a:lvl3pPr>
            <a:lvl4pPr marL="1828800" lvl="3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4pPr>
            <a:lvl5pPr marL="2286000" lvl="4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5pPr>
            <a:lvl6pPr marL="2743200" lvl="5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6pPr>
            <a:lvl7pPr marL="3200400" lvl="6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7pPr>
            <a:lvl8pPr marL="3657600" lvl="7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8pPr>
            <a:lvl9pPr marL="4114800" lvl="8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 b="1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4"/>
          </p:nvPr>
        </p:nvSpPr>
        <p:spPr>
          <a:xfrm>
            <a:off x="5529262" y="1994782"/>
            <a:ext cx="4643273" cy="293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750888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752311" y="364067"/>
            <a:ext cx="3522629" cy="1274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48"/>
              <a:buFont typeface="Calibri"/>
              <a:buNone/>
              <a:defRPr sz="254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4643272" y="786283"/>
            <a:ext cx="5529263" cy="388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0398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2548"/>
              <a:buChar char="•"/>
              <a:defRPr sz="2548"/>
            </a:lvl1pPr>
            <a:lvl2pPr marL="914400" lvl="1" indent="-37020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230"/>
              <a:buChar char="•"/>
              <a:defRPr sz="2230"/>
            </a:lvl2pPr>
            <a:lvl3pPr marL="1371600" lvl="2" indent="-349948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11"/>
              <a:buChar char="•"/>
              <a:defRPr sz="1911"/>
            </a:lvl3pPr>
            <a:lvl4pPr marL="1828800" lvl="3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4pPr>
            <a:lvl5pPr marL="2286000" lvl="4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5pPr>
            <a:lvl6pPr marL="2743200" lvl="5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6pPr>
            <a:lvl7pPr marL="3200400" lvl="6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7pPr>
            <a:lvl8pPr marL="3657600" lvl="7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8pPr>
            <a:lvl9pPr marL="4114800" lvl="8" indent="-329755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Char char="•"/>
              <a:defRPr sz="1593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752311" y="1638300"/>
            <a:ext cx="3522629" cy="303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1pPr>
            <a:lvl2pPr marL="914400" lvl="1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115"/>
              <a:buNone/>
              <a:defRPr sz="1115"/>
            </a:lvl2pPr>
            <a:lvl3pPr marL="1371600" lvl="2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956"/>
              <a:buNone/>
              <a:defRPr sz="956"/>
            </a:lvl3pPr>
            <a:lvl4pPr marL="1828800" lvl="3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4pPr>
            <a:lvl5pPr marL="2286000" lvl="4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5pPr>
            <a:lvl6pPr marL="2743200" lvl="5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6pPr>
            <a:lvl7pPr marL="3200400" lvl="6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7pPr>
            <a:lvl8pPr marL="3657600" lvl="7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8pPr>
            <a:lvl9pPr marL="4114800" lvl="8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752311" y="364067"/>
            <a:ext cx="3522629" cy="1274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48"/>
              <a:buFont typeface="Calibri"/>
              <a:buNone/>
              <a:defRPr sz="254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4643272" y="786283"/>
            <a:ext cx="5529263" cy="388085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752311" y="1638300"/>
            <a:ext cx="3522629" cy="303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1274"/>
              <a:buNone/>
              <a:defRPr sz="1274"/>
            </a:lvl1pPr>
            <a:lvl2pPr marL="914400" lvl="1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115"/>
              <a:buNone/>
              <a:defRPr sz="1115"/>
            </a:lvl2pPr>
            <a:lvl3pPr marL="1371600" lvl="2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956"/>
              <a:buNone/>
              <a:defRPr sz="956"/>
            </a:lvl3pPr>
            <a:lvl4pPr marL="1828800" lvl="3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4pPr>
            <a:lvl5pPr marL="2286000" lvl="4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5pPr>
            <a:lvl6pPr marL="2743200" lvl="5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6pPr>
            <a:lvl7pPr marL="3200400" lvl="6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7pPr>
            <a:lvl8pPr marL="3657600" lvl="7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8pPr>
            <a:lvl9pPr marL="4114800" lvl="8" indent="-228600" algn="l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796"/>
              <a:buNone/>
              <a:defRPr sz="796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750888" y="290748"/>
            <a:ext cx="9420225" cy="1055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4"/>
              <a:buFont typeface="Calibri"/>
              <a:buNone/>
              <a:defRPr sz="35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750888" y="1453739"/>
            <a:ext cx="9420225" cy="346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0205" algn="l" rtl="0">
              <a:lnSpc>
                <a:spcPct val="90000"/>
              </a:lnSpc>
              <a:spcBef>
                <a:spcPts val="796"/>
              </a:spcBef>
              <a:spcAft>
                <a:spcPts val="0"/>
              </a:spcAft>
              <a:buClr>
                <a:schemeClr val="dk1"/>
              </a:buClr>
              <a:buSzPts val="2230"/>
              <a:buFont typeface="Arial"/>
              <a:buChar char="•"/>
              <a:defRPr sz="22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948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11"/>
              <a:buFont typeface="Arial"/>
              <a:buChar char="•"/>
              <a:defRPr sz="19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975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593"/>
              <a:buFont typeface="Arial"/>
              <a:buChar char="•"/>
              <a:defRPr sz="15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9595" algn="l" rtl="0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433"/>
              <a:buFont typeface="Arial"/>
              <a:buChar char="•"/>
              <a:defRPr sz="14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750888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3617913" y="5061538"/>
            <a:ext cx="3686175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7713663" y="5061538"/>
            <a:ext cx="2457450" cy="2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6"/>
              <a:buFont typeface="Arial"/>
              <a:buNone/>
              <a:defRPr sz="95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-100" y="0"/>
            <a:ext cx="10922100" cy="5460900"/>
            <a:chOff x="0" y="0"/>
            <a:chExt cx="10922100" cy="5460900"/>
          </a:xfrm>
        </p:grpSpPr>
        <p:grpSp>
          <p:nvGrpSpPr>
            <p:cNvPr id="85" name="Google Shape;85;p1"/>
            <p:cNvGrpSpPr/>
            <p:nvPr/>
          </p:nvGrpSpPr>
          <p:grpSpPr>
            <a:xfrm>
              <a:off x="0" y="0"/>
              <a:ext cx="10922100" cy="5460900"/>
              <a:chOff x="0" y="0"/>
              <a:chExt cx="10922100" cy="5460900"/>
            </a:xfrm>
          </p:grpSpPr>
          <p:sp>
            <p:nvSpPr>
              <p:cNvPr id="86" name="Google Shape;86;p1"/>
              <p:cNvSpPr/>
              <p:nvPr/>
            </p:nvSpPr>
            <p:spPr>
              <a:xfrm>
                <a:off x="0" y="0"/>
                <a:ext cx="10922100" cy="54609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7" name="Google Shape;87;p1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0179877" y="4721629"/>
                <a:ext cx="734866" cy="734866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88" name="Google Shape;88;p1"/>
            <p:cNvSpPr txBox="1"/>
            <p:nvPr/>
          </p:nvSpPr>
          <p:spPr>
            <a:xfrm>
              <a:off x="76200" y="41769"/>
              <a:ext cx="10693500" cy="1015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SzPts val="3000"/>
              </a:pPr>
              <a:r>
                <a:rPr lang="en-US" sz="3000" b="1" dirty="0">
                  <a:solidFill>
                    <a:srgbClr val="EA1D2D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Spatial patterns of Southern Ocean </a:t>
              </a:r>
              <a:r>
                <a:rPr lang="en-US" sz="3000" b="1" dirty="0" err="1">
                  <a:solidFill>
                    <a:srgbClr val="EA1D2D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submesoscale</a:t>
              </a:r>
              <a:r>
                <a:rPr lang="en-US" sz="3000" b="1" dirty="0">
                  <a:solidFill>
                    <a:srgbClr val="EA1D2D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 subduction from </a:t>
              </a:r>
              <a:r>
                <a:rPr lang="en-US" sz="3000" b="1" i="1" dirty="0">
                  <a:solidFill>
                    <a:srgbClr val="EA1D2D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in situ </a:t>
              </a:r>
              <a:r>
                <a:rPr lang="en-US" sz="3000" b="1" dirty="0">
                  <a:solidFill>
                    <a:srgbClr val="EA1D2D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and satellite observations</a:t>
              </a:r>
              <a:endParaRPr sz="3000" b="1" i="0" u="none" strike="noStrike" cap="none" dirty="0">
                <a:solidFill>
                  <a:srgbClr val="EA1D2D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89" name="Google Shape;89;p1"/>
            <p:cNvSpPr txBox="1"/>
            <p:nvPr/>
          </p:nvSpPr>
          <p:spPr>
            <a:xfrm>
              <a:off x="76200" y="3804883"/>
              <a:ext cx="10769700" cy="1477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00A7D9"/>
                  </a:solidFill>
                  <a:latin typeface="Arial"/>
                  <a:ea typeface="Arial"/>
                  <a:cs typeface="Arial"/>
                  <a:sym typeface="Arial"/>
                </a:rPr>
                <a:t>Related publications: </a:t>
              </a:r>
              <a:endParaRPr sz="1800" b="1" i="0" u="none" strike="noStrike" cap="none" dirty="0">
                <a:solidFill>
                  <a:srgbClr val="025C6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342900" lvl="0" indent="-342900" algn="just">
                <a:buClr>
                  <a:srgbClr val="025C6D"/>
                </a:buClr>
                <a:buSzPts val="1800"/>
                <a:buFont typeface="Arial"/>
                <a:buChar char="-"/>
              </a:pPr>
              <a:r>
                <a:rPr lang="en-US" sz="1800" dirty="0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Dove et al. (2021) Observational Evidence of Ventilation Hotspots in the Southern Ocean, </a:t>
              </a:r>
              <a:r>
                <a:rPr lang="en-US" sz="1800" i="1" dirty="0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Journal of Geophysical Research: Oceans</a:t>
              </a:r>
            </a:p>
            <a:p>
              <a:pPr marL="342900" lvl="0" indent="-342900" algn="just">
                <a:buClr>
                  <a:srgbClr val="025C6D"/>
                </a:buClr>
                <a:buSzPts val="1800"/>
                <a:buFont typeface="Arial"/>
                <a:buChar char="-"/>
              </a:pPr>
              <a:r>
                <a:rPr lang="en-US" sz="1800" dirty="0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Dove et al. (2022) Enhanced Ventilation in Energetic Regions of the Antarctic Circumpolar </a:t>
              </a:r>
            </a:p>
            <a:p>
              <a:pPr marL="342900" lvl="0" indent="-342900" algn="just">
                <a:buClr>
                  <a:srgbClr val="025C6D"/>
                </a:buClr>
                <a:buSzPts val="1800"/>
                <a:buFont typeface="Arial"/>
                <a:buChar char="-"/>
              </a:pPr>
              <a:r>
                <a:rPr lang="en-US" sz="1800" dirty="0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Current, </a:t>
              </a:r>
              <a:r>
                <a:rPr lang="en-US" sz="1800" i="1" dirty="0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Geophysical Research Letters</a:t>
              </a:r>
              <a:r>
                <a:rPr lang="en-US" sz="1800" dirty="0">
                  <a:solidFill>
                    <a:srgbClr val="025C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sz="1800" b="0" i="0" u="none" strike="noStrike" cap="none" dirty="0">
                <a:solidFill>
                  <a:srgbClr val="025C6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76200" y="2068328"/>
              <a:ext cx="10693500" cy="1477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just">
                <a:buSzPts val="1800"/>
              </a:pPr>
              <a:r>
                <a:rPr lang="en-US" sz="1800" b="1" i="0" u="none" strike="noStrike" cap="none" dirty="0">
                  <a:solidFill>
                    <a:srgbClr val="00A7D9"/>
                  </a:solidFill>
                  <a:latin typeface="Arial"/>
                  <a:ea typeface="Arial"/>
                  <a:cs typeface="Arial"/>
                  <a:sym typeface="Arial"/>
                </a:rPr>
                <a:t>Abbreviated abstract:</a:t>
              </a:r>
              <a:r>
                <a:rPr lang="en-US" sz="1800" i="0" u="none" strike="noStrike" cap="none" dirty="0">
                  <a:solidFill>
                    <a:srgbClr val="00A7D9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800" dirty="0">
                  <a:solidFill>
                    <a:schemeClr val="bg2"/>
                  </a:solidFill>
                </a:rPr>
                <a:t>Numerical models suggest that s</a:t>
              </a:r>
              <a:r>
                <a:rPr lang="en-US" sz="1800" i="0" u="none" strike="noStrike" cap="none" dirty="0">
                  <a:solidFill>
                    <a:schemeClr val="bg2"/>
                  </a:solidFill>
                  <a:latin typeface="Arial"/>
                  <a:ea typeface="Arial"/>
                  <a:cs typeface="Arial"/>
                  <a:sym typeface="Arial"/>
                </a:rPr>
                <a:t>tanding meanders of the </a:t>
              </a:r>
              <a:r>
                <a:rPr lang="en-US" sz="1800" dirty="0">
                  <a:solidFill>
                    <a:schemeClr val="bg2"/>
                  </a:solidFill>
                </a:rPr>
                <a:t>Antarctic Circumpolar Current are thought to be places of enhanced ventilation as a result of the coupling of lateral stirring along </a:t>
              </a:r>
              <a:r>
                <a:rPr lang="en-US" sz="1800" dirty="0" err="1">
                  <a:solidFill>
                    <a:schemeClr val="bg2"/>
                  </a:solidFill>
                </a:rPr>
                <a:t>isopycnals</a:t>
              </a:r>
              <a:r>
                <a:rPr lang="en-US" sz="1800" dirty="0">
                  <a:solidFill>
                    <a:schemeClr val="bg2"/>
                  </a:solidFill>
                </a:rPr>
                <a:t> at the mesoscale and </a:t>
              </a:r>
              <a:r>
                <a:rPr lang="en-US" sz="1800" dirty="0" err="1">
                  <a:solidFill>
                    <a:schemeClr val="bg2"/>
                  </a:solidFill>
                </a:rPr>
                <a:t>submesoscale</a:t>
              </a:r>
              <a:r>
                <a:rPr lang="en-US" sz="1800" dirty="0">
                  <a:solidFill>
                    <a:schemeClr val="bg2"/>
                  </a:solidFill>
                </a:rPr>
                <a:t> vertical velocities in the surface ocean. Here, we show observations from gliders and BGC-Argo floats that confirm the presence of these ventilation hotspots that may play an outsized role in carbon and heat fluxes.</a:t>
              </a:r>
              <a:endParaRPr sz="1800" b="0" i="0" u="none" strike="noStrike" cap="none" dirty="0">
                <a:solidFill>
                  <a:srgbClr val="025C6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"/>
            <p:cNvSpPr txBox="1"/>
            <p:nvPr/>
          </p:nvSpPr>
          <p:spPr>
            <a:xfrm>
              <a:off x="76200" y="1133040"/>
              <a:ext cx="9958800" cy="769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i="1" dirty="0">
                  <a:solidFill>
                    <a:srgbClr val="025C6D"/>
                  </a:solidFill>
                  <a:latin typeface="Calibri"/>
                  <a:ea typeface="Calibri"/>
                  <a:cs typeface="Calibri"/>
                  <a:sym typeface="Calibri"/>
                </a:rPr>
                <a:t>Lilian A. Dove, Andrew F. Thompson, Dhruv </a:t>
              </a:r>
              <a:r>
                <a:rPr lang="en-US" sz="2200" i="1" dirty="0" err="1">
                  <a:solidFill>
                    <a:srgbClr val="025C6D"/>
                  </a:solidFill>
                  <a:latin typeface="Calibri"/>
                  <a:ea typeface="Calibri"/>
                  <a:cs typeface="Calibri"/>
                  <a:sym typeface="Calibri"/>
                </a:rPr>
                <a:t>Balwada</a:t>
              </a:r>
              <a:r>
                <a:rPr lang="en-US" sz="2200" i="1" dirty="0">
                  <a:solidFill>
                    <a:srgbClr val="025C6D"/>
                  </a:solidFill>
                  <a:latin typeface="Calibri"/>
                  <a:ea typeface="Calibri"/>
                  <a:cs typeface="Calibri"/>
                  <a:sym typeface="Calibri"/>
                </a:rPr>
                <a:t>, Alison R. Gray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0" i="1" u="none" strike="noStrike" cap="none" dirty="0">
                  <a:solidFill>
                    <a:srgbClr val="025C6D"/>
                  </a:solidFill>
                  <a:latin typeface="Calibri"/>
                  <a:cs typeface="Calibri"/>
                  <a:sym typeface="Calibri"/>
                </a:rPr>
                <a:t>@</a:t>
              </a:r>
              <a:r>
                <a:rPr lang="en-US" sz="2200" b="0" i="1" u="none" strike="noStrike" cap="none" dirty="0" err="1">
                  <a:solidFill>
                    <a:srgbClr val="025C6D"/>
                  </a:solidFill>
                  <a:latin typeface="Calibri"/>
                  <a:cs typeface="Calibri"/>
                  <a:sym typeface="Calibri"/>
                </a:rPr>
                <a:t>SoLilyquizing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44EF2FE-9A51-E1A8-A0A6-A6D001616938}"/>
              </a:ext>
            </a:extLst>
          </p:cNvPr>
          <p:cNvSpPr txBox="1"/>
          <p:nvPr/>
        </p:nvSpPr>
        <p:spPr>
          <a:xfrm>
            <a:off x="4727466" y="5077023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25C6D"/>
                </a:solidFill>
              </a:rPr>
              <a:t>Dove </a:t>
            </a:r>
            <a:r>
              <a:rPr lang="en-IT">
                <a:solidFill>
                  <a:srgbClr val="025C6D"/>
                </a:solidFill>
              </a:rPr>
              <a:t>- </a:t>
            </a:r>
            <a:r>
              <a:rPr lang="en-IT" dirty="0">
                <a:solidFill>
                  <a:srgbClr val="025C6D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2"/>
          <p:cNvGrpSpPr/>
          <p:nvPr/>
        </p:nvGrpSpPr>
        <p:grpSpPr>
          <a:xfrm>
            <a:off x="-103008" y="-47234"/>
            <a:ext cx="11025008" cy="5495231"/>
            <a:chOff x="76200" y="41769"/>
            <a:chExt cx="11025008" cy="5495231"/>
          </a:xfrm>
        </p:grpSpPr>
        <p:grpSp>
          <p:nvGrpSpPr>
            <p:cNvPr id="97" name="Google Shape;97;p2"/>
            <p:cNvGrpSpPr/>
            <p:nvPr/>
          </p:nvGrpSpPr>
          <p:grpSpPr>
            <a:xfrm>
              <a:off x="179108" y="76100"/>
              <a:ext cx="10922100" cy="5460900"/>
              <a:chOff x="179108" y="76100"/>
              <a:chExt cx="10922100" cy="5460900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179108" y="76100"/>
                <a:ext cx="10922100" cy="54609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99" name="Google Shape;99;p2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0179877" y="4721629"/>
                <a:ext cx="734866" cy="734866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100" name="Google Shape;100;p2"/>
            <p:cNvSpPr txBox="1"/>
            <p:nvPr/>
          </p:nvSpPr>
          <p:spPr>
            <a:xfrm>
              <a:off x="76200" y="41769"/>
              <a:ext cx="10693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>
                  <a:solidFill>
                    <a:srgbClr val="EA1D2D"/>
                  </a:solidFill>
                  <a:latin typeface="Arial"/>
                  <a:ea typeface="Arial"/>
                  <a:cs typeface="Arial"/>
                  <a:sym typeface="Arial"/>
                </a:rPr>
                <a:t>Data and methods</a:t>
              </a:r>
              <a:endParaRPr sz="3000" b="1" i="0" u="none" strike="noStrike" cap="none">
                <a:solidFill>
                  <a:srgbClr val="EA1D2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686FFA1-C1AF-CBC2-454A-244820E606A1}"/>
              </a:ext>
            </a:extLst>
          </p:cNvPr>
          <p:cNvSpPr txBox="1"/>
          <p:nvPr/>
        </p:nvSpPr>
        <p:spPr>
          <a:xfrm>
            <a:off x="4727466" y="5077023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25C6D"/>
                </a:solidFill>
              </a:rPr>
              <a:t>Dove </a:t>
            </a:r>
            <a:r>
              <a:rPr lang="en-IT">
                <a:solidFill>
                  <a:srgbClr val="025C6D"/>
                </a:solidFill>
              </a:rPr>
              <a:t>- </a:t>
            </a:r>
            <a:r>
              <a:rPr lang="en-IT" dirty="0">
                <a:solidFill>
                  <a:srgbClr val="025C6D"/>
                </a:solidFill>
              </a:rPr>
              <a:t>2</a:t>
            </a:r>
          </a:p>
        </p:txBody>
      </p:sp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81DD0E66-1628-4915-B6AE-AE34FEC17473}"/>
              </a:ext>
            </a:extLst>
          </p:cNvPr>
          <p:cNvSpPr txBox="1"/>
          <p:nvPr/>
        </p:nvSpPr>
        <p:spPr>
          <a:xfrm>
            <a:off x="-102" y="539655"/>
            <a:ext cx="546110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800"/>
            </a:pP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 models suggest that eddy kinetic energy hotspots resulting from flow-topography interactions may be regions of enhanced ventilation, but </a:t>
            </a:r>
            <a:r>
              <a:rPr lang="en-US" sz="1800" b="1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observations of these regions remain sparce</a:t>
            </a: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sz="1800" b="0" i="0" u="none" strike="noStrike" cap="none" dirty="0">
              <a:solidFill>
                <a:srgbClr val="025C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A0E0C8-2979-B043-9FFF-833B884456DC}"/>
              </a:ext>
            </a:extLst>
          </p:cNvPr>
          <p:cNvSpPr/>
          <p:nvPr/>
        </p:nvSpPr>
        <p:spPr>
          <a:xfrm>
            <a:off x="5419716" y="3854768"/>
            <a:ext cx="46998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use observational data from </a:t>
            </a:r>
            <a:r>
              <a:rPr lang="en-US" sz="1800" dirty="0" err="1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Seagliders</a:t>
            </a: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BGC-Argo floats, and satellite altimetry to consider the role </a:t>
            </a:r>
            <a:r>
              <a:rPr lang="en-US" sz="1800" dirty="0" err="1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submesoscale</a:t>
            </a:r>
            <a:r>
              <a:rPr lang="en-US" sz="18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processes within standing meanders play in ventilation of the Southern Ocean.</a:t>
            </a:r>
            <a:endParaRPr lang="en-US" sz="1800" dirty="0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610F8193-2E7D-DA4D-9610-5C39AA347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585" y="0"/>
            <a:ext cx="4753880" cy="3622004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EF5B0866-8018-884F-A6B7-B758E22781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62"/>
          <a:stretch/>
        </p:blipFill>
        <p:spPr>
          <a:xfrm>
            <a:off x="8200570" y="2443447"/>
            <a:ext cx="2721430" cy="14620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9DE4E68-2C89-BA46-A3EE-D439DE064155}"/>
              </a:ext>
            </a:extLst>
          </p:cNvPr>
          <p:cNvSpPr/>
          <p:nvPr/>
        </p:nvSpPr>
        <p:spPr>
          <a:xfrm rot="2427174">
            <a:off x="8491941" y="760963"/>
            <a:ext cx="435903" cy="25284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DF02F3-EF8D-DF44-886D-6EF7424013E5}"/>
              </a:ext>
            </a:extLst>
          </p:cNvPr>
          <p:cNvSpPr/>
          <p:nvPr/>
        </p:nvSpPr>
        <p:spPr>
          <a:xfrm>
            <a:off x="8380429" y="2506058"/>
            <a:ext cx="2216868" cy="131437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67B119-A915-9343-923A-6268B95625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23" b="375"/>
          <a:stretch/>
        </p:blipFill>
        <p:spPr bwMode="auto">
          <a:xfrm>
            <a:off x="396505" y="1747126"/>
            <a:ext cx="3523551" cy="346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C2F65117-411B-D640-A1B7-BCDDE1D9F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45" b="375"/>
          <a:stretch/>
        </p:blipFill>
        <p:spPr bwMode="auto">
          <a:xfrm>
            <a:off x="3717871" y="1759729"/>
            <a:ext cx="967443" cy="346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90;p1">
            <a:extLst>
              <a:ext uri="{FF2B5EF4-FFF2-40B4-BE49-F238E27FC236}">
                <a16:creationId xmlns:a16="http://schemas.microsoft.com/office/drawing/2014/main" id="{52D0B85E-F162-F84D-86B9-50C46AD52202}"/>
              </a:ext>
            </a:extLst>
          </p:cNvPr>
          <p:cNvSpPr txBox="1"/>
          <p:nvPr/>
        </p:nvSpPr>
        <p:spPr>
          <a:xfrm>
            <a:off x="633535" y="5039513"/>
            <a:ext cx="5461101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800"/>
            </a:pPr>
            <a:r>
              <a:rPr lang="en-US" sz="1100" dirty="0">
                <a:solidFill>
                  <a:srgbClr val="025C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Brady et al. (2021)</a:t>
            </a:r>
            <a:endParaRPr sz="1100" b="0" i="0" u="none" strike="noStrike" cap="none" dirty="0">
              <a:solidFill>
                <a:srgbClr val="025C6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3"/>
          <p:cNvGrpSpPr/>
          <p:nvPr/>
        </p:nvGrpSpPr>
        <p:grpSpPr>
          <a:xfrm>
            <a:off x="0" y="0"/>
            <a:ext cx="10922000" cy="5461000"/>
            <a:chOff x="0" y="0"/>
            <a:chExt cx="10922000" cy="5461000"/>
          </a:xfrm>
        </p:grpSpPr>
        <p:grpSp>
          <p:nvGrpSpPr>
            <p:cNvPr id="106" name="Google Shape;106;p3"/>
            <p:cNvGrpSpPr/>
            <p:nvPr/>
          </p:nvGrpSpPr>
          <p:grpSpPr>
            <a:xfrm>
              <a:off x="0" y="0"/>
              <a:ext cx="10922000" cy="5461000"/>
              <a:chOff x="0" y="0"/>
              <a:chExt cx="10922000" cy="5461000"/>
            </a:xfrm>
          </p:grpSpPr>
          <p:sp>
            <p:nvSpPr>
              <p:cNvPr id="107" name="Google Shape;107;p3"/>
              <p:cNvSpPr/>
              <p:nvPr/>
            </p:nvSpPr>
            <p:spPr>
              <a:xfrm>
                <a:off x="0" y="0"/>
                <a:ext cx="10922000" cy="5461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08" name="Google Shape;108;p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0179877" y="4721629"/>
                <a:ext cx="734866" cy="734866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109" name="Google Shape;109;p3"/>
            <p:cNvSpPr txBox="1"/>
            <p:nvPr/>
          </p:nvSpPr>
          <p:spPr>
            <a:xfrm>
              <a:off x="76200" y="41769"/>
              <a:ext cx="10693400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>
                  <a:solidFill>
                    <a:srgbClr val="EA1D2D"/>
                  </a:solidFill>
                  <a:latin typeface="Arial"/>
                  <a:ea typeface="Arial"/>
                  <a:cs typeface="Arial"/>
                  <a:sym typeface="Arial"/>
                </a:rPr>
                <a:t>Results</a:t>
              </a:r>
              <a:endParaRPr sz="3000" b="1" i="0" u="none" strike="noStrike" cap="none">
                <a:solidFill>
                  <a:srgbClr val="EA1D2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90;p1">
            <a:extLst>
              <a:ext uri="{FF2B5EF4-FFF2-40B4-BE49-F238E27FC236}">
                <a16:creationId xmlns:a16="http://schemas.microsoft.com/office/drawing/2014/main" id="{E7E88682-BC42-7E43-B3A9-FF43D78B1AA5}"/>
              </a:ext>
            </a:extLst>
          </p:cNvPr>
          <p:cNvSpPr txBox="1"/>
          <p:nvPr/>
        </p:nvSpPr>
        <p:spPr>
          <a:xfrm>
            <a:off x="362896" y="648841"/>
            <a:ext cx="4925404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800"/>
            </a:pPr>
            <a:r>
              <a:rPr lang="en-US" sz="1800" b="0" i="0" u="none" strike="noStrike" cap="none" dirty="0">
                <a:solidFill>
                  <a:srgbClr val="025C6D"/>
                </a:solidFill>
                <a:latin typeface="Arial"/>
                <a:ea typeface="Arial"/>
                <a:cs typeface="Arial"/>
                <a:sym typeface="Arial"/>
              </a:rPr>
              <a:t>Observations from </a:t>
            </a:r>
            <a:r>
              <a:rPr lang="en-US" sz="1800" b="0" i="0" u="none" strike="noStrike" cap="none" dirty="0" err="1">
                <a:solidFill>
                  <a:srgbClr val="025C6D"/>
                </a:solidFill>
                <a:latin typeface="Arial"/>
                <a:ea typeface="Arial"/>
                <a:cs typeface="Arial"/>
                <a:sym typeface="Arial"/>
              </a:rPr>
              <a:t>Seagliders</a:t>
            </a:r>
            <a:r>
              <a:rPr lang="en-US" sz="1800" dirty="0">
                <a:solidFill>
                  <a:srgbClr val="025C6D"/>
                </a:solidFill>
              </a:rPr>
              <a:t> from a high-EKE region of a standing meander of the ACC (Crozet Plateau) reveal </a:t>
            </a:r>
            <a:r>
              <a:rPr lang="en-US" sz="1800" b="1" dirty="0">
                <a:solidFill>
                  <a:srgbClr val="025C6D"/>
                </a:solidFill>
              </a:rPr>
              <a:t>enhanced frontal gradients at the </a:t>
            </a:r>
            <a:r>
              <a:rPr lang="en-US" sz="1800" b="1" dirty="0" err="1">
                <a:solidFill>
                  <a:srgbClr val="025C6D"/>
                </a:solidFill>
              </a:rPr>
              <a:t>submesoscale</a:t>
            </a:r>
            <a:r>
              <a:rPr lang="en-US" sz="1800" b="1" dirty="0">
                <a:solidFill>
                  <a:srgbClr val="025C6D"/>
                </a:solidFill>
              </a:rPr>
              <a:t> </a:t>
            </a:r>
            <a:r>
              <a:rPr lang="en-US" sz="1800" dirty="0">
                <a:solidFill>
                  <a:srgbClr val="025C6D"/>
                </a:solidFill>
              </a:rPr>
              <a:t>as well as </a:t>
            </a:r>
            <a:r>
              <a:rPr lang="en-US" sz="1800" b="1" dirty="0">
                <a:solidFill>
                  <a:srgbClr val="025C6D"/>
                </a:solidFill>
              </a:rPr>
              <a:t>heightened tracer variability </a:t>
            </a:r>
            <a:r>
              <a:rPr lang="en-US" sz="1800" dirty="0">
                <a:solidFill>
                  <a:srgbClr val="025C6D"/>
                </a:solidFill>
              </a:rPr>
              <a:t>at depth. </a:t>
            </a:r>
            <a:endParaRPr sz="1800" b="0" i="0" u="none" strike="noStrike" cap="none" dirty="0">
              <a:solidFill>
                <a:srgbClr val="025C6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90;p1">
            <a:extLst>
              <a:ext uri="{FF2B5EF4-FFF2-40B4-BE49-F238E27FC236}">
                <a16:creationId xmlns:a16="http://schemas.microsoft.com/office/drawing/2014/main" id="{91E13517-E24B-F14E-8E59-6C0B8DBB6FEE}"/>
              </a:ext>
            </a:extLst>
          </p:cNvPr>
          <p:cNvSpPr txBox="1"/>
          <p:nvPr/>
        </p:nvSpPr>
        <p:spPr>
          <a:xfrm>
            <a:off x="5491082" y="4267654"/>
            <a:ext cx="468879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800"/>
            </a:pPr>
            <a:r>
              <a:rPr lang="en-US" sz="1800" b="0" i="0" u="none" strike="noStrike" cap="none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Looking across the Southern Ocean using BGC-Argo floats, there is reduced AOU in high-EKE regions of the ACC, suggesting </a:t>
            </a:r>
            <a:r>
              <a:rPr lang="en-US" sz="1800" b="1" i="0" u="none" strike="noStrike" cap="none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enhanced ventilation</a:t>
            </a:r>
            <a:r>
              <a:rPr lang="en-US" sz="1800" b="0" i="0" u="none" strike="noStrike" cap="none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58F47FF4-53CE-6547-B837-8F533F169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054109"/>
            <a:ext cx="5498796" cy="3289797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0A40FAE9-9490-8140-930C-F5CA63795C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6179" y="41769"/>
            <a:ext cx="4608628" cy="42735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4"/>
          <p:cNvGrpSpPr/>
          <p:nvPr/>
        </p:nvGrpSpPr>
        <p:grpSpPr>
          <a:xfrm>
            <a:off x="0" y="0"/>
            <a:ext cx="10922000" cy="5461000"/>
            <a:chOff x="0" y="0"/>
            <a:chExt cx="10922000" cy="5461000"/>
          </a:xfrm>
        </p:grpSpPr>
        <p:sp>
          <p:nvSpPr>
            <p:cNvPr id="115" name="Google Shape;115;p4"/>
            <p:cNvSpPr/>
            <p:nvPr/>
          </p:nvSpPr>
          <p:spPr>
            <a:xfrm>
              <a:off x="0" y="0"/>
              <a:ext cx="10922000" cy="5461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6" name="Google Shape;116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9877" y="4721629"/>
              <a:ext cx="734866" cy="73486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pic>
        <p:nvPicPr>
          <p:cNvPr id="118" name="Google Shape;11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69694" y="-7393644"/>
            <a:ext cx="1652630" cy="165263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AA9446C-BF8B-CC44-8F6B-E2C69988E74C}"/>
              </a:ext>
            </a:extLst>
          </p:cNvPr>
          <p:cNvGrpSpPr/>
          <p:nvPr/>
        </p:nvGrpSpPr>
        <p:grpSpPr>
          <a:xfrm>
            <a:off x="659876" y="228982"/>
            <a:ext cx="9520001" cy="3138768"/>
            <a:chOff x="659876" y="523057"/>
            <a:chExt cx="9520001" cy="3138768"/>
          </a:xfrm>
        </p:grpSpPr>
        <p:pic>
          <p:nvPicPr>
            <p:cNvPr id="7" name="Picture 6" descr="Diagram, text&#10;&#10;Description automatically generated">
              <a:extLst>
                <a:ext uri="{FF2B5EF4-FFF2-40B4-BE49-F238E27FC236}">
                  <a16:creationId xmlns:a16="http://schemas.microsoft.com/office/drawing/2014/main" id="{8B66ECE3-509E-4C4A-9CD1-EB19914E0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4890" y="523057"/>
              <a:ext cx="9434987" cy="313876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59EEED8-964C-7641-80F0-802DD469EA40}"/>
                </a:ext>
              </a:extLst>
            </p:cNvPr>
            <p:cNvSpPr/>
            <p:nvPr/>
          </p:nvSpPr>
          <p:spPr>
            <a:xfrm>
              <a:off x="659876" y="523057"/>
              <a:ext cx="1989056" cy="4667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Google Shape;90;p1">
            <a:extLst>
              <a:ext uri="{FF2B5EF4-FFF2-40B4-BE49-F238E27FC236}">
                <a16:creationId xmlns:a16="http://schemas.microsoft.com/office/drawing/2014/main" id="{CA9FDA19-D1C6-BC43-9623-EF9DEE9195AF}"/>
              </a:ext>
            </a:extLst>
          </p:cNvPr>
          <p:cNvSpPr txBox="1"/>
          <p:nvPr/>
        </p:nvSpPr>
        <p:spPr>
          <a:xfrm>
            <a:off x="276257" y="3554963"/>
            <a:ext cx="10293285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100"/>
              <a:defRPr/>
            </a:pPr>
            <a:r>
              <a:rPr lang="en-US" sz="1800" dirty="0">
                <a:solidFill>
                  <a:schemeClr val="bg2"/>
                </a:solidFill>
              </a:rPr>
              <a:t>The coupling of the </a:t>
            </a:r>
            <a:r>
              <a:rPr lang="en-US" sz="1800" b="1" dirty="0">
                <a:solidFill>
                  <a:schemeClr val="bg2"/>
                </a:solidFill>
              </a:rPr>
              <a:t>lateral stirring along </a:t>
            </a:r>
            <a:r>
              <a:rPr lang="en-US" sz="1800" b="1" dirty="0" err="1">
                <a:solidFill>
                  <a:schemeClr val="bg2"/>
                </a:solidFill>
              </a:rPr>
              <a:t>isopycnals</a:t>
            </a:r>
            <a:r>
              <a:rPr lang="en-US" sz="1800" b="1" dirty="0">
                <a:solidFill>
                  <a:schemeClr val="bg2"/>
                </a:solidFill>
              </a:rPr>
              <a:t> </a:t>
            </a:r>
            <a:r>
              <a:rPr lang="en-US" sz="1800" dirty="0">
                <a:solidFill>
                  <a:schemeClr val="bg2"/>
                </a:solidFill>
              </a:rPr>
              <a:t>at the mesoscale and </a:t>
            </a:r>
            <a:r>
              <a:rPr lang="en-US" sz="1800" b="1" dirty="0" err="1">
                <a:solidFill>
                  <a:schemeClr val="bg2"/>
                </a:solidFill>
              </a:rPr>
              <a:t>submesoscale</a:t>
            </a:r>
            <a:r>
              <a:rPr lang="en-US" sz="1800" b="1" dirty="0">
                <a:solidFill>
                  <a:schemeClr val="bg2"/>
                </a:solidFill>
              </a:rPr>
              <a:t> vertical velocities </a:t>
            </a:r>
            <a:r>
              <a:rPr lang="en-US" sz="1800" dirty="0">
                <a:solidFill>
                  <a:schemeClr val="bg2"/>
                </a:solidFill>
              </a:rPr>
              <a:t>in the surface ocean lead to enhanced ventilation in standing meanders. In regions of enhanced ventilation in the Southern Ocean, </a:t>
            </a:r>
            <a:r>
              <a:rPr lang="en-US" sz="1800" b="1" dirty="0">
                <a:solidFill>
                  <a:schemeClr val="bg2"/>
                </a:solidFill>
              </a:rPr>
              <a:t>stirring brings high DIC waters up to the base of the mixed layer, which can then enter the surface ocean through </a:t>
            </a:r>
            <a:r>
              <a:rPr lang="en-US" sz="1800" b="1" dirty="0" err="1">
                <a:solidFill>
                  <a:schemeClr val="bg2"/>
                </a:solidFill>
              </a:rPr>
              <a:t>submesoscale</a:t>
            </a:r>
            <a:r>
              <a:rPr lang="en-US" sz="1800" b="1" dirty="0">
                <a:solidFill>
                  <a:schemeClr val="bg2"/>
                </a:solidFill>
              </a:rPr>
              <a:t> motions</a:t>
            </a:r>
            <a:r>
              <a:rPr lang="en-US" sz="1800" dirty="0">
                <a:solidFill>
                  <a:schemeClr val="bg2"/>
                </a:solidFill>
              </a:rPr>
              <a:t>, impacting CO</a:t>
            </a:r>
            <a:r>
              <a:rPr lang="en-US" sz="1800" baseline="-25000" dirty="0">
                <a:solidFill>
                  <a:schemeClr val="bg2"/>
                </a:solidFill>
              </a:rPr>
              <a:t>2</a:t>
            </a:r>
            <a:r>
              <a:rPr lang="en-US" sz="1800" dirty="0">
                <a:solidFill>
                  <a:schemeClr val="bg2"/>
                </a:solidFill>
              </a:rPr>
              <a:t> outgassing and uptake. </a:t>
            </a:r>
          </a:p>
        </p:txBody>
      </p:sp>
      <p:sp>
        <p:nvSpPr>
          <p:cNvPr id="117" name="Google Shape;117;p4"/>
          <p:cNvSpPr txBox="1"/>
          <p:nvPr/>
        </p:nvSpPr>
        <p:spPr>
          <a:xfrm>
            <a:off x="76200" y="41769"/>
            <a:ext cx="106934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EA1D2D"/>
                </a:solidFill>
                <a:latin typeface="Arial"/>
                <a:ea typeface="Arial"/>
                <a:cs typeface="Arial"/>
                <a:sym typeface="Arial"/>
              </a:rPr>
              <a:t>Discussion and conclusions</a:t>
            </a:r>
            <a:endParaRPr sz="3000" b="1" i="0" u="none" strike="noStrike" cap="none" dirty="0">
              <a:solidFill>
                <a:srgbClr val="EA1D2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16985</TotalTime>
  <Words>357</Words>
  <Application>Microsoft Macintosh PowerPoint</Application>
  <PresentationFormat>Custom</PresentationFormat>
  <Paragraphs>19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Arial Black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Tosca Ballerini</dc:creator>
  <cp:lastModifiedBy>Dove, Lilian A. (Lily)</cp:lastModifiedBy>
  <cp:revision>5</cp:revision>
  <dcterms:created xsi:type="dcterms:W3CDTF">2022-03-02T08:39:10Z</dcterms:created>
  <dcterms:modified xsi:type="dcterms:W3CDTF">2022-08-24T16:58:31Z</dcterms:modified>
</cp:coreProperties>
</file>