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0922000" cy="5461000"/>
  <p:notesSz cx="6858000" cy="9144000"/>
  <p:embeddedFontLst>
    <p:embeddedFont>
      <p:font typeface="Arial Black" panose="020B0604020202020204" pitchFamily="34" charset="0"/>
      <p:regular r:id="rId7"/>
      <p:bold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720" userDrawn="1">
          <p15:clr>
            <a:srgbClr val="A4A3A4"/>
          </p15:clr>
        </p15:guide>
        <p15:guide id="2" pos="3440" userDrawn="1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3" roundtripDataSignature="AMtx7mhxrZMzR2OP793kDwPvle/XKwySz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54"/>
  </p:normalViewPr>
  <p:slideViewPr>
    <p:cSldViewPr snapToGrid="0" showGuides="1">
      <p:cViewPr varScale="1">
        <p:scale>
          <a:sx n="131" d="100"/>
          <a:sy n="131" d="100"/>
        </p:scale>
        <p:origin x="256" y="176"/>
      </p:cViewPr>
      <p:guideLst>
        <p:guide orient="horz" pos="1720"/>
        <p:guide pos="34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customschemas.google.com/relationships/presentationmetadata" Target="metadata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-5621338" y="93663"/>
            <a:ext cx="18100676" cy="90503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" name="Google Shape;8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685800"/>
            <a:ext cx="6858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685800"/>
            <a:ext cx="6858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2" name="Google Shape;11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685800"/>
            <a:ext cx="6858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7"/>
          <p:cNvSpPr txBox="1">
            <a:spLocks noGrp="1"/>
          </p:cNvSpPr>
          <p:nvPr>
            <p:ph type="title"/>
          </p:nvPr>
        </p:nvSpPr>
        <p:spPr>
          <a:xfrm>
            <a:off x="750888" y="290748"/>
            <a:ext cx="9420225" cy="1055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7"/>
          <p:cNvSpPr txBox="1">
            <a:spLocks noGrp="1"/>
          </p:cNvSpPr>
          <p:nvPr>
            <p:ph type="body" idx="1"/>
          </p:nvPr>
        </p:nvSpPr>
        <p:spPr>
          <a:xfrm>
            <a:off x="750888" y="1453739"/>
            <a:ext cx="9420225" cy="346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9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dt" idx="10"/>
          </p:nvPr>
        </p:nvSpPr>
        <p:spPr>
          <a:xfrm>
            <a:off x="750888" y="5061538"/>
            <a:ext cx="2457450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ftr" idx="11"/>
          </p:nvPr>
        </p:nvSpPr>
        <p:spPr>
          <a:xfrm>
            <a:off x="3617913" y="5061538"/>
            <a:ext cx="3686175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7"/>
          <p:cNvSpPr txBox="1">
            <a:spLocks noGrp="1"/>
          </p:cNvSpPr>
          <p:nvPr>
            <p:ph type="sldNum" idx="12"/>
          </p:nvPr>
        </p:nvSpPr>
        <p:spPr>
          <a:xfrm>
            <a:off x="7713663" y="5061538"/>
            <a:ext cx="2457450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title"/>
          </p:nvPr>
        </p:nvSpPr>
        <p:spPr>
          <a:xfrm>
            <a:off x="750888" y="290748"/>
            <a:ext cx="9420225" cy="1055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body" idx="1"/>
          </p:nvPr>
        </p:nvSpPr>
        <p:spPr>
          <a:xfrm rot="5400000">
            <a:off x="3728524" y="-1523896"/>
            <a:ext cx="3464954" cy="942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9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dt" idx="10"/>
          </p:nvPr>
        </p:nvSpPr>
        <p:spPr>
          <a:xfrm>
            <a:off x="750888" y="5061538"/>
            <a:ext cx="2457450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ftr" idx="11"/>
          </p:nvPr>
        </p:nvSpPr>
        <p:spPr>
          <a:xfrm>
            <a:off x="3617913" y="5061538"/>
            <a:ext cx="3686175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sldNum" idx="12"/>
          </p:nvPr>
        </p:nvSpPr>
        <p:spPr>
          <a:xfrm>
            <a:off x="7713663" y="5061538"/>
            <a:ext cx="2457450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>
            <a:spLocks noGrp="1"/>
          </p:cNvSpPr>
          <p:nvPr>
            <p:ph type="title"/>
          </p:nvPr>
        </p:nvSpPr>
        <p:spPr>
          <a:xfrm rot="5400000">
            <a:off x="6679611" y="1427193"/>
            <a:ext cx="4627945" cy="2355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body" idx="1"/>
          </p:nvPr>
        </p:nvSpPr>
        <p:spPr>
          <a:xfrm rot="5400000">
            <a:off x="1901237" y="-859602"/>
            <a:ext cx="4627945" cy="6928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9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dt" idx="10"/>
          </p:nvPr>
        </p:nvSpPr>
        <p:spPr>
          <a:xfrm>
            <a:off x="750888" y="5061538"/>
            <a:ext cx="2457450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ftr" idx="11"/>
          </p:nvPr>
        </p:nvSpPr>
        <p:spPr>
          <a:xfrm>
            <a:off x="3617913" y="5061538"/>
            <a:ext cx="3686175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sldNum" idx="12"/>
          </p:nvPr>
        </p:nvSpPr>
        <p:spPr>
          <a:xfrm>
            <a:off x="7713663" y="5061538"/>
            <a:ext cx="2457450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8"/>
          <p:cNvSpPr txBox="1">
            <a:spLocks noGrp="1"/>
          </p:cNvSpPr>
          <p:nvPr>
            <p:ph type="ctrTitle"/>
          </p:nvPr>
        </p:nvSpPr>
        <p:spPr>
          <a:xfrm>
            <a:off x="1365250" y="893734"/>
            <a:ext cx="8191500" cy="1901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78"/>
              <a:buFont typeface="Calibri"/>
              <a:buNone/>
              <a:defRPr sz="4778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8"/>
          <p:cNvSpPr txBox="1">
            <a:spLocks noGrp="1"/>
          </p:cNvSpPr>
          <p:nvPr>
            <p:ph type="subTitle" idx="1"/>
          </p:nvPr>
        </p:nvSpPr>
        <p:spPr>
          <a:xfrm>
            <a:off x="1365250" y="2868290"/>
            <a:ext cx="8191500" cy="1318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96"/>
              </a:spcBef>
              <a:spcAft>
                <a:spcPts val="0"/>
              </a:spcAft>
              <a:buClr>
                <a:schemeClr val="dk1"/>
              </a:buClr>
              <a:buSzPts val="1911"/>
              <a:buNone/>
              <a:defRPr sz="1911"/>
            </a:lvl1pPr>
            <a:lvl2pPr lvl="1" algn="ctr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593"/>
              <a:buNone/>
              <a:defRPr sz="1593"/>
            </a:lvl2pPr>
            <a:lvl3pPr lvl="2" algn="ctr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433"/>
              <a:buNone/>
              <a:defRPr sz="1433"/>
            </a:lvl3pPr>
            <a:lvl4pPr lvl="3" algn="ctr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274"/>
              <a:buNone/>
              <a:defRPr sz="1274"/>
            </a:lvl4pPr>
            <a:lvl5pPr lvl="4" algn="ctr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274"/>
              <a:buNone/>
              <a:defRPr sz="1274"/>
            </a:lvl5pPr>
            <a:lvl6pPr lvl="5" algn="ctr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274"/>
              <a:buNone/>
              <a:defRPr sz="1274"/>
            </a:lvl6pPr>
            <a:lvl7pPr lvl="6" algn="ctr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274"/>
              <a:buNone/>
              <a:defRPr sz="1274"/>
            </a:lvl7pPr>
            <a:lvl8pPr lvl="7" algn="ctr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274"/>
              <a:buNone/>
              <a:defRPr sz="1274"/>
            </a:lvl8pPr>
            <a:lvl9pPr lvl="8" algn="ctr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274"/>
              <a:buNone/>
              <a:defRPr sz="1274"/>
            </a:lvl9pPr>
          </a:lstStyle>
          <a:p>
            <a:endParaRPr/>
          </a:p>
        </p:txBody>
      </p:sp>
      <p:sp>
        <p:nvSpPr>
          <p:cNvPr id="20" name="Google Shape;20;p8"/>
          <p:cNvSpPr txBox="1">
            <a:spLocks noGrp="1"/>
          </p:cNvSpPr>
          <p:nvPr>
            <p:ph type="dt" idx="10"/>
          </p:nvPr>
        </p:nvSpPr>
        <p:spPr>
          <a:xfrm>
            <a:off x="750888" y="5061538"/>
            <a:ext cx="2457450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8"/>
          <p:cNvSpPr txBox="1">
            <a:spLocks noGrp="1"/>
          </p:cNvSpPr>
          <p:nvPr>
            <p:ph type="ftr" idx="11"/>
          </p:nvPr>
        </p:nvSpPr>
        <p:spPr>
          <a:xfrm>
            <a:off x="3617913" y="5061538"/>
            <a:ext cx="3686175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sldNum" idx="12"/>
          </p:nvPr>
        </p:nvSpPr>
        <p:spPr>
          <a:xfrm>
            <a:off x="7713663" y="5061538"/>
            <a:ext cx="2457450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9"/>
          <p:cNvSpPr txBox="1">
            <a:spLocks noGrp="1"/>
          </p:cNvSpPr>
          <p:nvPr>
            <p:ph type="title"/>
          </p:nvPr>
        </p:nvSpPr>
        <p:spPr>
          <a:xfrm>
            <a:off x="745199" y="1361458"/>
            <a:ext cx="9420225" cy="227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78"/>
              <a:buFont typeface="Calibri"/>
              <a:buNone/>
              <a:defRPr sz="4778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9"/>
          <p:cNvSpPr txBox="1">
            <a:spLocks noGrp="1"/>
          </p:cNvSpPr>
          <p:nvPr>
            <p:ph type="body" idx="1"/>
          </p:nvPr>
        </p:nvSpPr>
        <p:spPr>
          <a:xfrm>
            <a:off x="745199" y="3654573"/>
            <a:ext cx="9420225" cy="1194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96"/>
              </a:spcBef>
              <a:spcAft>
                <a:spcPts val="0"/>
              </a:spcAft>
              <a:buClr>
                <a:srgbClr val="888888"/>
              </a:buClr>
              <a:buSzPts val="1911"/>
              <a:buNone/>
              <a:defRPr sz="1911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rgbClr val="888888"/>
              </a:buClr>
              <a:buSzPts val="1593"/>
              <a:buNone/>
              <a:defRPr sz="1593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rgbClr val="888888"/>
              </a:buClr>
              <a:buSzPts val="1433"/>
              <a:buNone/>
              <a:defRPr sz="1433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rgbClr val="888888"/>
              </a:buClr>
              <a:buSzPts val="1274"/>
              <a:buNone/>
              <a:defRPr sz="1274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rgbClr val="888888"/>
              </a:buClr>
              <a:buSzPts val="1274"/>
              <a:buNone/>
              <a:defRPr sz="1274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rgbClr val="888888"/>
              </a:buClr>
              <a:buSzPts val="1274"/>
              <a:buNone/>
              <a:defRPr sz="1274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rgbClr val="888888"/>
              </a:buClr>
              <a:buSzPts val="1274"/>
              <a:buNone/>
              <a:defRPr sz="1274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rgbClr val="888888"/>
              </a:buClr>
              <a:buSzPts val="1274"/>
              <a:buNone/>
              <a:defRPr sz="1274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rgbClr val="888888"/>
              </a:buClr>
              <a:buSzPts val="1274"/>
              <a:buNone/>
              <a:defRPr sz="1274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9"/>
          <p:cNvSpPr txBox="1">
            <a:spLocks noGrp="1"/>
          </p:cNvSpPr>
          <p:nvPr>
            <p:ph type="dt" idx="10"/>
          </p:nvPr>
        </p:nvSpPr>
        <p:spPr>
          <a:xfrm>
            <a:off x="750888" y="5061538"/>
            <a:ext cx="2457450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9"/>
          <p:cNvSpPr txBox="1">
            <a:spLocks noGrp="1"/>
          </p:cNvSpPr>
          <p:nvPr>
            <p:ph type="ftr" idx="11"/>
          </p:nvPr>
        </p:nvSpPr>
        <p:spPr>
          <a:xfrm>
            <a:off x="3617913" y="5061538"/>
            <a:ext cx="3686175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9"/>
          <p:cNvSpPr txBox="1">
            <a:spLocks noGrp="1"/>
          </p:cNvSpPr>
          <p:nvPr>
            <p:ph type="sldNum" idx="12"/>
          </p:nvPr>
        </p:nvSpPr>
        <p:spPr>
          <a:xfrm>
            <a:off x="7713663" y="5061538"/>
            <a:ext cx="2457450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0"/>
          <p:cNvSpPr txBox="1">
            <a:spLocks noGrp="1"/>
          </p:cNvSpPr>
          <p:nvPr>
            <p:ph type="title"/>
          </p:nvPr>
        </p:nvSpPr>
        <p:spPr>
          <a:xfrm>
            <a:off x="750888" y="290748"/>
            <a:ext cx="9420225" cy="1055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0"/>
          <p:cNvSpPr txBox="1">
            <a:spLocks noGrp="1"/>
          </p:cNvSpPr>
          <p:nvPr>
            <p:ph type="body" idx="1"/>
          </p:nvPr>
        </p:nvSpPr>
        <p:spPr>
          <a:xfrm>
            <a:off x="750888" y="1453739"/>
            <a:ext cx="4641850" cy="346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9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0"/>
          <p:cNvSpPr txBox="1">
            <a:spLocks noGrp="1"/>
          </p:cNvSpPr>
          <p:nvPr>
            <p:ph type="body" idx="2"/>
          </p:nvPr>
        </p:nvSpPr>
        <p:spPr>
          <a:xfrm>
            <a:off x="5529263" y="1453739"/>
            <a:ext cx="4641850" cy="346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9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0"/>
          <p:cNvSpPr txBox="1">
            <a:spLocks noGrp="1"/>
          </p:cNvSpPr>
          <p:nvPr>
            <p:ph type="dt" idx="10"/>
          </p:nvPr>
        </p:nvSpPr>
        <p:spPr>
          <a:xfrm>
            <a:off x="750888" y="5061538"/>
            <a:ext cx="2457450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0"/>
          <p:cNvSpPr txBox="1">
            <a:spLocks noGrp="1"/>
          </p:cNvSpPr>
          <p:nvPr>
            <p:ph type="ftr" idx="11"/>
          </p:nvPr>
        </p:nvSpPr>
        <p:spPr>
          <a:xfrm>
            <a:off x="3617913" y="5061538"/>
            <a:ext cx="3686175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0"/>
          <p:cNvSpPr txBox="1">
            <a:spLocks noGrp="1"/>
          </p:cNvSpPr>
          <p:nvPr>
            <p:ph type="sldNum" idx="12"/>
          </p:nvPr>
        </p:nvSpPr>
        <p:spPr>
          <a:xfrm>
            <a:off x="7713663" y="5061538"/>
            <a:ext cx="2457450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 txBox="1">
            <a:spLocks noGrp="1"/>
          </p:cNvSpPr>
          <p:nvPr>
            <p:ph type="title"/>
          </p:nvPr>
        </p:nvSpPr>
        <p:spPr>
          <a:xfrm>
            <a:off x="752310" y="290748"/>
            <a:ext cx="9420225" cy="1055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1"/>
          <p:cNvSpPr txBox="1">
            <a:spLocks noGrp="1"/>
          </p:cNvSpPr>
          <p:nvPr>
            <p:ph type="body" idx="1"/>
          </p:nvPr>
        </p:nvSpPr>
        <p:spPr>
          <a:xfrm>
            <a:off x="752310" y="1338704"/>
            <a:ext cx="4620518" cy="656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96"/>
              </a:spcBef>
              <a:spcAft>
                <a:spcPts val="0"/>
              </a:spcAft>
              <a:buClr>
                <a:schemeClr val="dk1"/>
              </a:buClr>
              <a:buSzPts val="1911"/>
              <a:buNone/>
              <a:defRPr sz="1911" b="1"/>
            </a:lvl1pPr>
            <a:lvl2pPr marL="914400" lvl="1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593"/>
              <a:buNone/>
              <a:defRPr sz="1593" b="1"/>
            </a:lvl2pPr>
            <a:lvl3pPr marL="1371600" lvl="2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433"/>
              <a:buNone/>
              <a:defRPr sz="1433" b="1"/>
            </a:lvl3pPr>
            <a:lvl4pPr marL="1828800" lvl="3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274"/>
              <a:buNone/>
              <a:defRPr sz="1274" b="1"/>
            </a:lvl4pPr>
            <a:lvl5pPr marL="2286000" lvl="4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274"/>
              <a:buNone/>
              <a:defRPr sz="1274" b="1"/>
            </a:lvl5pPr>
            <a:lvl6pPr marL="2743200" lvl="5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274"/>
              <a:buNone/>
              <a:defRPr sz="1274" b="1"/>
            </a:lvl6pPr>
            <a:lvl7pPr marL="3200400" lvl="6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274"/>
              <a:buNone/>
              <a:defRPr sz="1274" b="1"/>
            </a:lvl7pPr>
            <a:lvl8pPr marL="3657600" lvl="7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274"/>
              <a:buNone/>
              <a:defRPr sz="1274" b="1"/>
            </a:lvl8pPr>
            <a:lvl9pPr marL="4114800" lvl="8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274"/>
              <a:buNone/>
              <a:defRPr sz="1274" b="1"/>
            </a:lvl9pPr>
          </a:lstStyle>
          <a:p>
            <a:endParaRPr/>
          </a:p>
        </p:txBody>
      </p:sp>
      <p:sp>
        <p:nvSpPr>
          <p:cNvPr id="39" name="Google Shape;39;p11"/>
          <p:cNvSpPr txBox="1">
            <a:spLocks noGrp="1"/>
          </p:cNvSpPr>
          <p:nvPr>
            <p:ph type="body" idx="2"/>
          </p:nvPr>
        </p:nvSpPr>
        <p:spPr>
          <a:xfrm>
            <a:off x="752310" y="1994782"/>
            <a:ext cx="4620518" cy="2934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9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1"/>
          <p:cNvSpPr txBox="1">
            <a:spLocks noGrp="1"/>
          </p:cNvSpPr>
          <p:nvPr>
            <p:ph type="body" idx="3"/>
          </p:nvPr>
        </p:nvSpPr>
        <p:spPr>
          <a:xfrm>
            <a:off x="5529262" y="1338704"/>
            <a:ext cx="4643273" cy="656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96"/>
              </a:spcBef>
              <a:spcAft>
                <a:spcPts val="0"/>
              </a:spcAft>
              <a:buClr>
                <a:schemeClr val="dk1"/>
              </a:buClr>
              <a:buSzPts val="1911"/>
              <a:buNone/>
              <a:defRPr sz="1911" b="1"/>
            </a:lvl1pPr>
            <a:lvl2pPr marL="914400" lvl="1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593"/>
              <a:buNone/>
              <a:defRPr sz="1593" b="1"/>
            </a:lvl2pPr>
            <a:lvl3pPr marL="1371600" lvl="2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433"/>
              <a:buNone/>
              <a:defRPr sz="1433" b="1"/>
            </a:lvl3pPr>
            <a:lvl4pPr marL="1828800" lvl="3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274"/>
              <a:buNone/>
              <a:defRPr sz="1274" b="1"/>
            </a:lvl4pPr>
            <a:lvl5pPr marL="2286000" lvl="4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274"/>
              <a:buNone/>
              <a:defRPr sz="1274" b="1"/>
            </a:lvl5pPr>
            <a:lvl6pPr marL="2743200" lvl="5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274"/>
              <a:buNone/>
              <a:defRPr sz="1274" b="1"/>
            </a:lvl6pPr>
            <a:lvl7pPr marL="3200400" lvl="6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274"/>
              <a:buNone/>
              <a:defRPr sz="1274" b="1"/>
            </a:lvl7pPr>
            <a:lvl8pPr marL="3657600" lvl="7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274"/>
              <a:buNone/>
              <a:defRPr sz="1274" b="1"/>
            </a:lvl8pPr>
            <a:lvl9pPr marL="4114800" lvl="8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274"/>
              <a:buNone/>
              <a:defRPr sz="1274" b="1"/>
            </a:lvl9pPr>
          </a:lstStyle>
          <a:p>
            <a:endParaRPr/>
          </a:p>
        </p:txBody>
      </p:sp>
      <p:sp>
        <p:nvSpPr>
          <p:cNvPr id="41" name="Google Shape;41;p11"/>
          <p:cNvSpPr txBox="1">
            <a:spLocks noGrp="1"/>
          </p:cNvSpPr>
          <p:nvPr>
            <p:ph type="body" idx="4"/>
          </p:nvPr>
        </p:nvSpPr>
        <p:spPr>
          <a:xfrm>
            <a:off x="5529262" y="1994782"/>
            <a:ext cx="4643273" cy="2934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9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dt" idx="10"/>
          </p:nvPr>
        </p:nvSpPr>
        <p:spPr>
          <a:xfrm>
            <a:off x="750888" y="5061538"/>
            <a:ext cx="2457450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ftr" idx="11"/>
          </p:nvPr>
        </p:nvSpPr>
        <p:spPr>
          <a:xfrm>
            <a:off x="3617913" y="5061538"/>
            <a:ext cx="3686175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sldNum" idx="12"/>
          </p:nvPr>
        </p:nvSpPr>
        <p:spPr>
          <a:xfrm>
            <a:off x="7713663" y="5061538"/>
            <a:ext cx="2457450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>
            <a:spLocks noGrp="1"/>
          </p:cNvSpPr>
          <p:nvPr>
            <p:ph type="title"/>
          </p:nvPr>
        </p:nvSpPr>
        <p:spPr>
          <a:xfrm>
            <a:off x="750888" y="290748"/>
            <a:ext cx="9420225" cy="1055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dt" idx="10"/>
          </p:nvPr>
        </p:nvSpPr>
        <p:spPr>
          <a:xfrm>
            <a:off x="750888" y="5061538"/>
            <a:ext cx="2457450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ftr" idx="11"/>
          </p:nvPr>
        </p:nvSpPr>
        <p:spPr>
          <a:xfrm>
            <a:off x="3617913" y="5061538"/>
            <a:ext cx="3686175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7713663" y="5061538"/>
            <a:ext cx="2457450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dt" idx="10"/>
          </p:nvPr>
        </p:nvSpPr>
        <p:spPr>
          <a:xfrm>
            <a:off x="750888" y="5061538"/>
            <a:ext cx="2457450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ftr" idx="11"/>
          </p:nvPr>
        </p:nvSpPr>
        <p:spPr>
          <a:xfrm>
            <a:off x="3617913" y="5061538"/>
            <a:ext cx="3686175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7713663" y="5061538"/>
            <a:ext cx="2457450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title"/>
          </p:nvPr>
        </p:nvSpPr>
        <p:spPr>
          <a:xfrm>
            <a:off x="752311" y="364067"/>
            <a:ext cx="3522629" cy="1274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48"/>
              <a:buFont typeface="Calibri"/>
              <a:buNone/>
              <a:defRPr sz="2548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body" idx="1"/>
          </p:nvPr>
        </p:nvSpPr>
        <p:spPr>
          <a:xfrm>
            <a:off x="4643272" y="786283"/>
            <a:ext cx="5529263" cy="388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0398" algn="l">
              <a:lnSpc>
                <a:spcPct val="90000"/>
              </a:lnSpc>
              <a:spcBef>
                <a:spcPts val="796"/>
              </a:spcBef>
              <a:spcAft>
                <a:spcPts val="0"/>
              </a:spcAft>
              <a:buClr>
                <a:schemeClr val="dk1"/>
              </a:buClr>
              <a:buSzPts val="2548"/>
              <a:buChar char="•"/>
              <a:defRPr sz="2548"/>
            </a:lvl1pPr>
            <a:lvl2pPr marL="914400" lvl="1" indent="-370205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2230"/>
              <a:buChar char="•"/>
              <a:defRPr sz="2230"/>
            </a:lvl2pPr>
            <a:lvl3pPr marL="1371600" lvl="2" indent="-349948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911"/>
              <a:buChar char="•"/>
              <a:defRPr sz="1911"/>
            </a:lvl3pPr>
            <a:lvl4pPr marL="1828800" lvl="3" indent="-329755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593"/>
              <a:buChar char="•"/>
              <a:defRPr sz="1593"/>
            </a:lvl4pPr>
            <a:lvl5pPr marL="2286000" lvl="4" indent="-329755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593"/>
              <a:buChar char="•"/>
              <a:defRPr sz="1593"/>
            </a:lvl5pPr>
            <a:lvl6pPr marL="2743200" lvl="5" indent="-329755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593"/>
              <a:buChar char="•"/>
              <a:defRPr sz="1593"/>
            </a:lvl6pPr>
            <a:lvl7pPr marL="3200400" lvl="6" indent="-329755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593"/>
              <a:buChar char="•"/>
              <a:defRPr sz="1593"/>
            </a:lvl7pPr>
            <a:lvl8pPr marL="3657600" lvl="7" indent="-329755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593"/>
              <a:buChar char="•"/>
              <a:defRPr sz="1593"/>
            </a:lvl8pPr>
            <a:lvl9pPr marL="4114800" lvl="8" indent="-329755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593"/>
              <a:buChar char="•"/>
              <a:defRPr sz="1593"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body" idx="2"/>
          </p:nvPr>
        </p:nvSpPr>
        <p:spPr>
          <a:xfrm>
            <a:off x="752311" y="1638300"/>
            <a:ext cx="3522629" cy="30351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96"/>
              </a:spcBef>
              <a:spcAft>
                <a:spcPts val="0"/>
              </a:spcAft>
              <a:buClr>
                <a:schemeClr val="dk1"/>
              </a:buClr>
              <a:buSzPts val="1274"/>
              <a:buNone/>
              <a:defRPr sz="1274"/>
            </a:lvl1pPr>
            <a:lvl2pPr marL="914400" lvl="1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115"/>
              <a:buNone/>
              <a:defRPr sz="1115"/>
            </a:lvl2pPr>
            <a:lvl3pPr marL="1371600" lvl="2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956"/>
              <a:buNone/>
              <a:defRPr sz="956"/>
            </a:lvl3pPr>
            <a:lvl4pPr marL="1828800" lvl="3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796"/>
              <a:buNone/>
              <a:defRPr sz="796"/>
            </a:lvl4pPr>
            <a:lvl5pPr marL="2286000" lvl="4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796"/>
              <a:buNone/>
              <a:defRPr sz="796"/>
            </a:lvl5pPr>
            <a:lvl6pPr marL="2743200" lvl="5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796"/>
              <a:buNone/>
              <a:defRPr sz="796"/>
            </a:lvl6pPr>
            <a:lvl7pPr marL="3200400" lvl="6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796"/>
              <a:buNone/>
              <a:defRPr sz="796"/>
            </a:lvl7pPr>
            <a:lvl8pPr marL="3657600" lvl="7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796"/>
              <a:buNone/>
              <a:defRPr sz="796"/>
            </a:lvl8pPr>
            <a:lvl9pPr marL="4114800" lvl="8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796"/>
              <a:buNone/>
              <a:defRPr sz="796"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dt" idx="10"/>
          </p:nvPr>
        </p:nvSpPr>
        <p:spPr>
          <a:xfrm>
            <a:off x="750888" y="5061538"/>
            <a:ext cx="2457450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ftr" idx="11"/>
          </p:nvPr>
        </p:nvSpPr>
        <p:spPr>
          <a:xfrm>
            <a:off x="3617913" y="5061538"/>
            <a:ext cx="3686175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ldNum" idx="12"/>
          </p:nvPr>
        </p:nvSpPr>
        <p:spPr>
          <a:xfrm>
            <a:off x="7713663" y="5061538"/>
            <a:ext cx="2457450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>
            <a:spLocks noGrp="1"/>
          </p:cNvSpPr>
          <p:nvPr>
            <p:ph type="title"/>
          </p:nvPr>
        </p:nvSpPr>
        <p:spPr>
          <a:xfrm>
            <a:off x="752311" y="364067"/>
            <a:ext cx="3522629" cy="1274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48"/>
              <a:buFont typeface="Calibri"/>
              <a:buNone/>
              <a:defRPr sz="2548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5"/>
          <p:cNvSpPr>
            <a:spLocks noGrp="1"/>
          </p:cNvSpPr>
          <p:nvPr>
            <p:ph type="pic" idx="2"/>
          </p:nvPr>
        </p:nvSpPr>
        <p:spPr>
          <a:xfrm>
            <a:off x="4643272" y="786283"/>
            <a:ext cx="5529263" cy="388085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5"/>
          <p:cNvSpPr txBox="1">
            <a:spLocks noGrp="1"/>
          </p:cNvSpPr>
          <p:nvPr>
            <p:ph type="body" idx="1"/>
          </p:nvPr>
        </p:nvSpPr>
        <p:spPr>
          <a:xfrm>
            <a:off x="752311" y="1638300"/>
            <a:ext cx="3522629" cy="30351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96"/>
              </a:spcBef>
              <a:spcAft>
                <a:spcPts val="0"/>
              </a:spcAft>
              <a:buClr>
                <a:schemeClr val="dk1"/>
              </a:buClr>
              <a:buSzPts val="1274"/>
              <a:buNone/>
              <a:defRPr sz="1274"/>
            </a:lvl1pPr>
            <a:lvl2pPr marL="914400" lvl="1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115"/>
              <a:buNone/>
              <a:defRPr sz="1115"/>
            </a:lvl2pPr>
            <a:lvl3pPr marL="1371600" lvl="2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956"/>
              <a:buNone/>
              <a:defRPr sz="956"/>
            </a:lvl3pPr>
            <a:lvl4pPr marL="1828800" lvl="3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796"/>
              <a:buNone/>
              <a:defRPr sz="796"/>
            </a:lvl4pPr>
            <a:lvl5pPr marL="2286000" lvl="4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796"/>
              <a:buNone/>
              <a:defRPr sz="796"/>
            </a:lvl5pPr>
            <a:lvl6pPr marL="2743200" lvl="5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796"/>
              <a:buNone/>
              <a:defRPr sz="796"/>
            </a:lvl6pPr>
            <a:lvl7pPr marL="3200400" lvl="6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796"/>
              <a:buNone/>
              <a:defRPr sz="796"/>
            </a:lvl7pPr>
            <a:lvl8pPr marL="3657600" lvl="7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796"/>
              <a:buNone/>
              <a:defRPr sz="796"/>
            </a:lvl8pPr>
            <a:lvl9pPr marL="4114800" lvl="8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796"/>
              <a:buNone/>
              <a:defRPr sz="796"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dt" idx="10"/>
          </p:nvPr>
        </p:nvSpPr>
        <p:spPr>
          <a:xfrm>
            <a:off x="750888" y="5061538"/>
            <a:ext cx="2457450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ftr" idx="11"/>
          </p:nvPr>
        </p:nvSpPr>
        <p:spPr>
          <a:xfrm>
            <a:off x="3617913" y="5061538"/>
            <a:ext cx="3686175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ldNum" idx="12"/>
          </p:nvPr>
        </p:nvSpPr>
        <p:spPr>
          <a:xfrm>
            <a:off x="7713663" y="5061538"/>
            <a:ext cx="2457450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750888" y="290748"/>
            <a:ext cx="9420225" cy="1055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4"/>
              <a:buFont typeface="Calibri"/>
              <a:buNone/>
              <a:defRPr sz="35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750888" y="1453739"/>
            <a:ext cx="9420225" cy="346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70205" algn="l" rtl="0">
              <a:lnSpc>
                <a:spcPct val="90000"/>
              </a:lnSpc>
              <a:spcBef>
                <a:spcPts val="796"/>
              </a:spcBef>
              <a:spcAft>
                <a:spcPts val="0"/>
              </a:spcAft>
              <a:buClr>
                <a:schemeClr val="dk1"/>
              </a:buClr>
              <a:buSzPts val="2230"/>
              <a:buFont typeface="Arial"/>
              <a:buChar char="•"/>
              <a:defRPr sz="22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9948" algn="l" rtl="0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911"/>
              <a:buFont typeface="Arial"/>
              <a:buChar char="•"/>
              <a:defRPr sz="191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9755" algn="l" rtl="0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593"/>
              <a:buFont typeface="Arial"/>
              <a:buChar char="•"/>
              <a:defRPr sz="159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9595" algn="l" rtl="0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433"/>
              <a:buFont typeface="Arial"/>
              <a:buChar char="•"/>
              <a:defRPr sz="14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9595" algn="l" rtl="0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433"/>
              <a:buFont typeface="Arial"/>
              <a:buChar char="•"/>
              <a:defRPr sz="14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9595" algn="l" rtl="0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433"/>
              <a:buFont typeface="Arial"/>
              <a:buChar char="•"/>
              <a:defRPr sz="14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9595" algn="l" rtl="0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433"/>
              <a:buFont typeface="Arial"/>
              <a:buChar char="•"/>
              <a:defRPr sz="14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9595" algn="l" rtl="0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433"/>
              <a:buFont typeface="Arial"/>
              <a:buChar char="•"/>
              <a:defRPr sz="14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9595" algn="l" rtl="0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433"/>
              <a:buFont typeface="Arial"/>
              <a:buChar char="•"/>
              <a:defRPr sz="14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dt" idx="10"/>
          </p:nvPr>
        </p:nvSpPr>
        <p:spPr>
          <a:xfrm>
            <a:off x="750888" y="5061538"/>
            <a:ext cx="2457450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6"/>
          <p:cNvSpPr txBox="1">
            <a:spLocks noGrp="1"/>
          </p:cNvSpPr>
          <p:nvPr>
            <p:ph type="ftr" idx="11"/>
          </p:nvPr>
        </p:nvSpPr>
        <p:spPr>
          <a:xfrm>
            <a:off x="3617913" y="5061538"/>
            <a:ext cx="3686175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7713663" y="5061538"/>
            <a:ext cx="2457450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"/>
          <p:cNvGrpSpPr/>
          <p:nvPr/>
        </p:nvGrpSpPr>
        <p:grpSpPr>
          <a:xfrm>
            <a:off x="0" y="76200"/>
            <a:ext cx="10922100" cy="5460900"/>
            <a:chOff x="0" y="0"/>
            <a:chExt cx="10922100" cy="5460900"/>
          </a:xfrm>
        </p:grpSpPr>
        <p:grpSp>
          <p:nvGrpSpPr>
            <p:cNvPr id="85" name="Google Shape;85;p1"/>
            <p:cNvGrpSpPr/>
            <p:nvPr/>
          </p:nvGrpSpPr>
          <p:grpSpPr>
            <a:xfrm>
              <a:off x="0" y="0"/>
              <a:ext cx="10922100" cy="5460900"/>
              <a:chOff x="0" y="0"/>
              <a:chExt cx="10922100" cy="5460900"/>
            </a:xfrm>
          </p:grpSpPr>
          <p:sp>
            <p:nvSpPr>
              <p:cNvPr id="86" name="Google Shape;86;p1"/>
              <p:cNvSpPr/>
              <p:nvPr/>
            </p:nvSpPr>
            <p:spPr>
              <a:xfrm>
                <a:off x="0" y="0"/>
                <a:ext cx="10922100" cy="5460900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87" name="Google Shape;87;p1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10179877" y="4721629"/>
                <a:ext cx="734866" cy="734866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pic>
        </p:grpSp>
        <p:sp>
          <p:nvSpPr>
            <p:cNvPr id="88" name="Google Shape;88;p1"/>
            <p:cNvSpPr txBox="1"/>
            <p:nvPr/>
          </p:nvSpPr>
          <p:spPr>
            <a:xfrm>
              <a:off x="76200" y="41769"/>
              <a:ext cx="10693500" cy="14772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lang="es-ES" sz="3000" b="1" i="0" u="none" strike="noStrike" cap="none" dirty="0" err="1">
                  <a:solidFill>
                    <a:srgbClr val="EA1D2D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Assessment</a:t>
              </a:r>
              <a:r>
                <a:rPr lang="es-ES" sz="3000" b="1" i="0" u="none" strike="noStrike" cap="none" dirty="0">
                  <a:solidFill>
                    <a:srgbClr val="EA1D2D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 </a:t>
              </a:r>
              <a:r>
                <a:rPr lang="es-ES" sz="3000" b="1" i="0" u="none" strike="noStrike" cap="none" dirty="0" err="1">
                  <a:solidFill>
                    <a:srgbClr val="EA1D2D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of</a:t>
              </a:r>
              <a:r>
                <a:rPr lang="es-ES" sz="3000" b="1" dirty="0">
                  <a:solidFill>
                    <a:srgbClr val="EA1D2D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 </a:t>
              </a:r>
              <a:r>
                <a:rPr lang="es-ES" sz="3000" b="1" dirty="0" err="1">
                  <a:solidFill>
                    <a:srgbClr val="EA1D2D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the</a:t>
              </a:r>
              <a:r>
                <a:rPr lang="es-ES" sz="3000" b="1" dirty="0">
                  <a:solidFill>
                    <a:srgbClr val="EA1D2D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 </a:t>
              </a:r>
              <a:r>
                <a:rPr lang="es-ES" sz="3000" b="1" dirty="0" err="1">
                  <a:solidFill>
                    <a:srgbClr val="EA1D2D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effect</a:t>
              </a:r>
              <a:r>
                <a:rPr lang="es-ES" sz="3000" b="1" dirty="0">
                  <a:solidFill>
                    <a:srgbClr val="EA1D2D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 </a:t>
              </a:r>
              <a:r>
                <a:rPr lang="es-ES" sz="3000" b="1" dirty="0" err="1">
                  <a:solidFill>
                    <a:srgbClr val="EA1D2D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of</a:t>
              </a:r>
              <a:r>
                <a:rPr lang="es-ES" sz="3000" b="1" dirty="0">
                  <a:solidFill>
                    <a:srgbClr val="EA1D2D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 </a:t>
              </a:r>
              <a:r>
                <a:rPr lang="es-ES" sz="3000" b="1" dirty="0" err="1">
                  <a:solidFill>
                    <a:srgbClr val="EA1D2D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small-scale</a:t>
              </a:r>
              <a:r>
                <a:rPr lang="es-ES" sz="3000" b="1" dirty="0">
                  <a:solidFill>
                    <a:srgbClr val="EA1D2D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 SST </a:t>
              </a:r>
              <a:r>
                <a:rPr lang="es-ES" sz="3000" b="1" dirty="0" err="1">
                  <a:solidFill>
                    <a:srgbClr val="EA1D2D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features</a:t>
              </a:r>
              <a:r>
                <a:rPr lang="es-ES" sz="3000" b="1" dirty="0">
                  <a:solidFill>
                    <a:srgbClr val="EA1D2D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 </a:t>
              </a:r>
              <a:r>
                <a:rPr lang="es-ES" sz="3000" b="1" dirty="0" err="1">
                  <a:solidFill>
                    <a:srgbClr val="EA1D2D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on</a:t>
              </a:r>
              <a:r>
                <a:rPr lang="es-ES" sz="3000" b="1" dirty="0">
                  <a:solidFill>
                    <a:srgbClr val="EA1D2D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 air-sea </a:t>
              </a:r>
              <a:r>
                <a:rPr lang="es-ES" sz="3000" b="1" dirty="0" err="1">
                  <a:solidFill>
                    <a:srgbClr val="EA1D2D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interactions</a:t>
              </a:r>
              <a:r>
                <a:rPr lang="es-ES" sz="3000" b="1" dirty="0">
                  <a:solidFill>
                    <a:srgbClr val="EA1D2D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 in </a:t>
              </a:r>
              <a:r>
                <a:rPr lang="es-ES" sz="3000" b="1" dirty="0" err="1">
                  <a:solidFill>
                    <a:srgbClr val="EA1D2D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the</a:t>
              </a:r>
              <a:r>
                <a:rPr lang="es-ES" sz="3000" b="1" dirty="0">
                  <a:solidFill>
                    <a:srgbClr val="EA1D2D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 North-West tropical </a:t>
              </a:r>
              <a:r>
                <a:rPr lang="es-ES" sz="3000" b="1" dirty="0" err="1">
                  <a:solidFill>
                    <a:srgbClr val="EA1D2D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Altantic</a:t>
              </a:r>
              <a:r>
                <a:rPr lang="es-ES" sz="3000" b="1" dirty="0">
                  <a:solidFill>
                    <a:srgbClr val="EA1D2D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 </a:t>
              </a:r>
              <a:r>
                <a:rPr lang="es-ES" sz="3000" b="1" dirty="0" err="1">
                  <a:solidFill>
                    <a:srgbClr val="EA1D2D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ocean</a:t>
              </a:r>
              <a:endParaRPr sz="3000" b="1" i="0" u="none" strike="noStrike" cap="none" dirty="0">
                <a:solidFill>
                  <a:srgbClr val="EA1D2D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  <p:sp>
          <p:nvSpPr>
            <p:cNvPr id="89" name="Google Shape;89;p1"/>
            <p:cNvSpPr txBox="1"/>
            <p:nvPr/>
          </p:nvSpPr>
          <p:spPr>
            <a:xfrm>
              <a:off x="76200" y="4251209"/>
              <a:ext cx="10769700" cy="10156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 dirty="0">
                  <a:solidFill>
                    <a:srgbClr val="00A7D9"/>
                  </a:solidFill>
                  <a:latin typeface="Arial"/>
                  <a:ea typeface="Arial"/>
                  <a:cs typeface="Arial"/>
                  <a:sym typeface="Arial"/>
                </a:rPr>
                <a:t>Related publications: </a:t>
              </a:r>
              <a:endParaRPr sz="1800" b="1" i="0" u="none" strike="noStrike" cap="none" dirty="0">
                <a:solidFill>
                  <a:srgbClr val="025C6D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342900" indent="-342900" algn="just">
                <a:buClr>
                  <a:srgbClr val="025C6D"/>
                </a:buClr>
                <a:buSzPts val="1800"/>
                <a:buFont typeface="Arial"/>
                <a:buChar char="-"/>
              </a:pPr>
              <a:r>
                <a:rPr lang="es-ES" sz="1200" dirty="0" err="1"/>
                <a:t>Meroni</a:t>
              </a:r>
              <a:r>
                <a:rPr lang="es-ES" sz="1200" dirty="0"/>
                <a:t>, A. N., </a:t>
              </a:r>
              <a:r>
                <a:rPr lang="es-ES" sz="1200" dirty="0" err="1"/>
                <a:t>Giurato</a:t>
              </a:r>
              <a:r>
                <a:rPr lang="es-ES" sz="1200" dirty="0"/>
                <a:t>, M., </a:t>
              </a:r>
              <a:r>
                <a:rPr lang="es-ES" sz="1200" dirty="0" err="1"/>
                <a:t>Ragone</a:t>
              </a:r>
              <a:r>
                <a:rPr lang="es-ES" sz="1200" dirty="0"/>
                <a:t>, F., &amp; </a:t>
              </a:r>
              <a:r>
                <a:rPr lang="es-ES" sz="1200" dirty="0" err="1"/>
                <a:t>Pasquero</a:t>
              </a:r>
              <a:r>
                <a:rPr lang="es-ES" sz="1200" dirty="0"/>
                <a:t>, C. (2020). </a:t>
              </a:r>
              <a:r>
                <a:rPr lang="es-ES" sz="1200" dirty="0" err="1"/>
                <a:t>Observational</a:t>
              </a:r>
              <a:r>
                <a:rPr lang="es-ES" sz="1200" dirty="0"/>
                <a:t> </a:t>
              </a:r>
              <a:r>
                <a:rPr lang="es-ES" sz="1200" dirty="0" err="1"/>
                <a:t>evidence</a:t>
              </a:r>
              <a:r>
                <a:rPr lang="es-ES" sz="1200" dirty="0"/>
                <a:t> </a:t>
              </a:r>
              <a:r>
                <a:rPr lang="es-ES" sz="1200" dirty="0" err="1"/>
                <a:t>of</a:t>
              </a:r>
              <a:r>
                <a:rPr lang="es-ES" sz="1200" dirty="0"/>
                <a:t> </a:t>
              </a:r>
              <a:r>
                <a:rPr lang="es-ES" sz="1200" dirty="0" err="1"/>
                <a:t>the</a:t>
              </a:r>
              <a:r>
                <a:rPr lang="es-ES" sz="1200" dirty="0"/>
                <a:t> </a:t>
              </a:r>
              <a:r>
                <a:rPr lang="es-ES" sz="1200" dirty="0" err="1"/>
                <a:t>preferential</a:t>
              </a:r>
              <a:r>
                <a:rPr lang="es-ES" sz="1200" dirty="0"/>
                <a:t> </a:t>
              </a:r>
              <a:r>
                <a:rPr lang="es-ES" sz="1200" dirty="0" err="1"/>
                <a:t>occurrence</a:t>
              </a:r>
              <a:r>
                <a:rPr lang="es-ES" sz="1200" dirty="0"/>
                <a:t> </a:t>
              </a:r>
              <a:r>
                <a:rPr lang="es-ES" sz="1200" dirty="0" err="1"/>
                <a:t>of</a:t>
              </a:r>
              <a:r>
                <a:rPr lang="es-ES" sz="1200" dirty="0"/>
                <a:t> </a:t>
              </a:r>
              <a:r>
                <a:rPr lang="es-ES" sz="1200" dirty="0" err="1"/>
                <a:t>wind</a:t>
              </a:r>
              <a:r>
                <a:rPr lang="es-ES" sz="1200" dirty="0"/>
                <a:t> </a:t>
              </a:r>
              <a:r>
                <a:rPr lang="es-ES" sz="1200" dirty="0" err="1"/>
                <a:t>convergence</a:t>
              </a:r>
              <a:r>
                <a:rPr lang="es-ES" sz="1200" dirty="0"/>
                <a:t> </a:t>
              </a:r>
              <a:r>
                <a:rPr lang="es-ES" sz="1200" dirty="0" err="1"/>
                <a:t>over</a:t>
              </a:r>
              <a:r>
                <a:rPr lang="es-ES" sz="1200" dirty="0"/>
                <a:t> sea </a:t>
              </a:r>
              <a:r>
                <a:rPr lang="es-ES" sz="1200" dirty="0" err="1"/>
                <a:t>surface</a:t>
              </a:r>
              <a:r>
                <a:rPr lang="es-ES" sz="1200" dirty="0"/>
                <a:t> </a:t>
              </a:r>
              <a:r>
                <a:rPr lang="es-ES" sz="1200" dirty="0" err="1"/>
                <a:t>temperature</a:t>
              </a:r>
              <a:r>
                <a:rPr lang="es-ES" sz="1200" dirty="0"/>
                <a:t> </a:t>
              </a:r>
              <a:r>
                <a:rPr lang="es-ES" sz="1200" dirty="0" err="1"/>
                <a:t>fronts</a:t>
              </a:r>
              <a:r>
                <a:rPr lang="es-ES" sz="1200" dirty="0"/>
                <a:t> in </a:t>
              </a:r>
              <a:r>
                <a:rPr lang="es-ES" sz="1200" dirty="0" err="1"/>
                <a:t>the</a:t>
              </a:r>
              <a:r>
                <a:rPr lang="es-ES" sz="1200" dirty="0"/>
                <a:t> </a:t>
              </a:r>
              <a:r>
                <a:rPr lang="es-ES" sz="1200" dirty="0" err="1"/>
                <a:t>Mediterranean</a:t>
              </a:r>
              <a:r>
                <a:rPr lang="es-ES" sz="1200" dirty="0"/>
                <a:t>. </a:t>
              </a:r>
              <a:r>
                <a:rPr lang="es-ES" sz="1200" i="1" dirty="0" err="1"/>
                <a:t>Quarterly</a:t>
              </a:r>
              <a:r>
                <a:rPr lang="es-ES" sz="1200" i="1" dirty="0"/>
                <a:t> </a:t>
              </a:r>
              <a:r>
                <a:rPr lang="es-ES" sz="1200" i="1" dirty="0" err="1"/>
                <a:t>Journal</a:t>
              </a:r>
              <a:r>
                <a:rPr lang="es-ES" sz="1200" i="1" dirty="0"/>
                <a:t> </a:t>
              </a:r>
              <a:r>
                <a:rPr lang="es-ES" sz="1200" i="1" dirty="0" err="1"/>
                <a:t>of</a:t>
              </a:r>
              <a:r>
                <a:rPr lang="es-ES" sz="1200" i="1" dirty="0"/>
                <a:t> </a:t>
              </a:r>
              <a:r>
                <a:rPr lang="es-ES" sz="1200" i="1" dirty="0" err="1"/>
                <a:t>the</a:t>
              </a:r>
              <a:r>
                <a:rPr lang="es-ES" sz="1200" i="1" dirty="0"/>
                <a:t> Royal </a:t>
              </a:r>
              <a:r>
                <a:rPr lang="es-ES" sz="1200" i="1" dirty="0" err="1"/>
                <a:t>Meteorological</a:t>
              </a:r>
              <a:r>
                <a:rPr lang="es-ES" sz="1200" i="1" dirty="0"/>
                <a:t> </a:t>
              </a:r>
              <a:r>
                <a:rPr lang="es-ES" sz="1200" i="1" dirty="0" err="1"/>
                <a:t>Society</a:t>
              </a:r>
              <a:r>
                <a:rPr lang="es-ES" sz="1200" dirty="0"/>
                <a:t>, </a:t>
              </a:r>
              <a:r>
                <a:rPr lang="es-ES" sz="1200" i="1" dirty="0"/>
                <a:t>146</a:t>
              </a:r>
              <a:r>
                <a:rPr lang="es-ES" sz="1200" dirty="0"/>
                <a:t>(728), 1443-1458.</a:t>
              </a:r>
            </a:p>
            <a:p>
              <a:pPr lvl="0" algn="just">
                <a:buClr>
                  <a:srgbClr val="025C6D"/>
                </a:buClr>
                <a:buSzPts val="1800"/>
              </a:pPr>
              <a:endParaRPr lang="en-US" sz="1800" dirty="0">
                <a:solidFill>
                  <a:srgbClr val="025C6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0" name="Google Shape;90;p1"/>
            <p:cNvSpPr txBox="1"/>
            <p:nvPr/>
          </p:nvSpPr>
          <p:spPr>
            <a:xfrm>
              <a:off x="114250" y="2123725"/>
              <a:ext cx="10693500" cy="20620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 algn="just">
                <a:buSzPts val="1800"/>
              </a:pPr>
              <a:r>
                <a:rPr lang="en-US" sz="1600" b="1" i="0" u="none" strike="noStrike" cap="none" dirty="0">
                  <a:solidFill>
                    <a:srgbClr val="00A7D9"/>
                  </a:solidFill>
                  <a:latin typeface="Arial"/>
                  <a:ea typeface="Arial"/>
                  <a:cs typeface="Arial"/>
                  <a:sym typeface="Arial"/>
                </a:rPr>
                <a:t>Abbreviated abstract: </a:t>
              </a:r>
              <a:r>
                <a:rPr lang="en-US" sz="1600" b="1" dirty="0">
                  <a:solidFill>
                    <a:srgbClr val="025C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This study explores the coupling between the ocean and the marine atmospheric boundary layer at different spatial scales in the North-West tropical Atlantic ocean. The results show that at scales smaller than 100 km (</a:t>
              </a:r>
              <a:r>
                <a:rPr lang="en-US" sz="1600" b="1" dirty="0" err="1">
                  <a:solidFill>
                    <a:srgbClr val="025C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meso</a:t>
              </a:r>
              <a:r>
                <a:rPr lang="en-US" sz="1600" b="1" dirty="0">
                  <a:solidFill>
                    <a:srgbClr val="025C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and sub-mesoscale) the ocean actively forces the atmosphere. At larger scales the ocean passively responds to an atmospheric forcing. The small-scale coupling information is then used to test a linear latent heat flux (LHF) upscaling algorithm. A validation exercise between satellite (</a:t>
              </a:r>
              <a:r>
                <a:rPr lang="en-US" sz="1600" b="1" dirty="0" err="1">
                  <a:solidFill>
                    <a:srgbClr val="025C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SeaFlux</a:t>
              </a:r>
              <a:r>
                <a:rPr lang="en-US" sz="1600" b="1" dirty="0">
                  <a:solidFill>
                    <a:srgbClr val="025C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 and reanalysis (ERA5) upscaled LHFs and the high-resolution WRF LHF output shows that, despite the non-linearities associated specially to sub-mesoscale processes, the linear algorithm significantly improves the estimation of LHF. </a:t>
              </a:r>
              <a:endParaRPr sz="1600" b="0" i="0" u="none" strike="noStrike" cap="none" dirty="0">
                <a:solidFill>
                  <a:srgbClr val="025C6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1"/>
            <p:cNvSpPr txBox="1"/>
            <p:nvPr/>
          </p:nvSpPr>
          <p:spPr>
            <a:xfrm>
              <a:off x="76200" y="1477435"/>
              <a:ext cx="9958800" cy="6462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lang="en-US" sz="1800" b="0" i="1" u="none" strike="noStrike" cap="none" dirty="0">
                  <a:solidFill>
                    <a:srgbClr val="025C6D"/>
                  </a:solidFill>
                  <a:latin typeface="Calibri"/>
                  <a:cs typeface="Calibri"/>
                  <a:sym typeface="Calibri"/>
                </a:rPr>
                <a:t>Pablo Fernández, Sabrina </a:t>
              </a:r>
              <a:r>
                <a:rPr lang="en-US" sz="1800" b="0" i="1" u="none" strike="noStrike" cap="none" dirty="0" err="1">
                  <a:solidFill>
                    <a:srgbClr val="025C6D"/>
                  </a:solidFill>
                  <a:latin typeface="Calibri"/>
                  <a:cs typeface="Calibri"/>
                  <a:sym typeface="Calibri"/>
                </a:rPr>
                <a:t>Speich</a:t>
              </a:r>
              <a:r>
                <a:rPr lang="en-US" sz="1800" b="0" i="1" u="none" strike="noStrike" cap="none" dirty="0">
                  <a:solidFill>
                    <a:srgbClr val="025C6D"/>
                  </a:solidFill>
                  <a:latin typeface="Calibri"/>
                  <a:cs typeface="Calibri"/>
                  <a:sym typeface="Calibri"/>
                </a:rPr>
                <a:t>, Claudia </a:t>
              </a:r>
              <a:r>
                <a:rPr lang="en-US" sz="1800" b="0" i="1" u="none" strike="noStrike" cap="none" dirty="0" err="1">
                  <a:solidFill>
                    <a:srgbClr val="025C6D"/>
                  </a:solidFill>
                  <a:latin typeface="Calibri"/>
                  <a:cs typeface="Calibri"/>
                  <a:sym typeface="Calibri"/>
                </a:rPr>
                <a:t>Pasquero</a:t>
              </a:r>
              <a:r>
                <a:rPr lang="en-US" sz="1800" b="0" i="1" u="none" strike="noStrike" cap="none" dirty="0">
                  <a:solidFill>
                    <a:srgbClr val="025C6D"/>
                  </a:solidFill>
                  <a:latin typeface="Calibri"/>
                  <a:cs typeface="Calibri"/>
                  <a:sym typeface="Calibri"/>
                </a:rPr>
                <a:t>, Agostino N. </a:t>
              </a:r>
              <a:r>
                <a:rPr lang="en-US" sz="1800" b="0" i="1" u="none" strike="noStrike" cap="none" dirty="0" err="1">
                  <a:solidFill>
                    <a:srgbClr val="025C6D"/>
                  </a:solidFill>
                  <a:latin typeface="Calibri"/>
                  <a:cs typeface="Calibri"/>
                  <a:sym typeface="Calibri"/>
                </a:rPr>
                <a:t>Meroni</a:t>
              </a:r>
              <a:r>
                <a:rPr lang="en-US" sz="1800" b="0" i="1" u="none" strike="noStrike" cap="none" dirty="0">
                  <a:solidFill>
                    <a:srgbClr val="025C6D"/>
                  </a:solidFill>
                  <a:latin typeface="Calibri"/>
                  <a:cs typeface="Calibri"/>
                  <a:sym typeface="Calibri"/>
                </a:rPr>
                <a:t>, Matteo </a:t>
              </a:r>
              <a:r>
                <a:rPr lang="en-US" sz="1800" b="0" i="1" u="none" strike="noStrike" cap="none" dirty="0" err="1">
                  <a:solidFill>
                    <a:srgbClr val="025C6D"/>
                  </a:solidFill>
                  <a:latin typeface="Calibri"/>
                  <a:cs typeface="Calibri"/>
                  <a:sym typeface="Calibri"/>
                </a:rPr>
                <a:t>Borgnino</a:t>
              </a:r>
              <a:r>
                <a:rPr lang="en-US" sz="1800" b="0" i="1" u="none" strike="noStrike" cap="none" dirty="0">
                  <a:solidFill>
                    <a:srgbClr val="025C6D"/>
                  </a:solidFill>
                  <a:latin typeface="Calibri"/>
                  <a:cs typeface="Calibri"/>
                  <a:sym typeface="Calibri"/>
                </a:rPr>
                <a:t>.</a:t>
              </a: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lang="en-US" sz="1800" b="0" i="1" u="none" strike="noStrike" cap="none" dirty="0">
                  <a:solidFill>
                    <a:srgbClr val="025C6D"/>
                  </a:solidFill>
                  <a:latin typeface="Calibri"/>
                  <a:cs typeface="Calibri"/>
                  <a:sym typeface="Calibri"/>
                </a:rPr>
                <a:t>@</a:t>
              </a:r>
              <a:r>
                <a:rPr lang="en-US" sz="1800" b="0" i="1" u="none" strike="noStrike" cap="none" dirty="0" err="1">
                  <a:solidFill>
                    <a:srgbClr val="025C6D"/>
                  </a:solidFill>
                  <a:latin typeface="Calibri"/>
                  <a:cs typeface="Calibri"/>
                  <a:sym typeface="Calibri"/>
                </a:rPr>
                <a:t>pablo_fdez_fdez</a:t>
              </a:r>
              <a:endParaRPr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44EF2FE-9A51-E1A8-A0A6-A6D001616938}"/>
              </a:ext>
            </a:extLst>
          </p:cNvPr>
          <p:cNvSpPr txBox="1"/>
          <p:nvPr/>
        </p:nvSpPr>
        <p:spPr>
          <a:xfrm>
            <a:off x="4727466" y="5077023"/>
            <a:ext cx="12971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>
                <a:solidFill>
                  <a:srgbClr val="025C6D"/>
                </a:solidFill>
              </a:rPr>
              <a:t>F</a:t>
            </a:r>
            <a:r>
              <a:rPr lang="es-ES" dirty="0" err="1">
                <a:solidFill>
                  <a:srgbClr val="025C6D"/>
                </a:solidFill>
              </a:rPr>
              <a:t>ernández</a:t>
            </a:r>
            <a:r>
              <a:rPr lang="en-IT">
                <a:solidFill>
                  <a:srgbClr val="025C6D"/>
                </a:solidFill>
              </a:rPr>
              <a:t> </a:t>
            </a:r>
            <a:r>
              <a:rPr lang="en-IT" dirty="0">
                <a:solidFill>
                  <a:srgbClr val="025C6D"/>
                </a:solidFill>
              </a:rPr>
              <a:t>- 1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oogle Shape;96;p2"/>
          <p:cNvGrpSpPr/>
          <p:nvPr/>
        </p:nvGrpSpPr>
        <p:grpSpPr>
          <a:xfrm>
            <a:off x="0" y="-51661"/>
            <a:ext cx="10922100" cy="5460900"/>
            <a:chOff x="0" y="0"/>
            <a:chExt cx="10922100" cy="5460900"/>
          </a:xfrm>
        </p:grpSpPr>
        <p:grpSp>
          <p:nvGrpSpPr>
            <p:cNvPr id="97" name="Google Shape;97;p2"/>
            <p:cNvGrpSpPr/>
            <p:nvPr/>
          </p:nvGrpSpPr>
          <p:grpSpPr>
            <a:xfrm>
              <a:off x="0" y="0"/>
              <a:ext cx="10922100" cy="5460900"/>
              <a:chOff x="0" y="0"/>
              <a:chExt cx="10922100" cy="5460900"/>
            </a:xfrm>
          </p:grpSpPr>
          <p:sp>
            <p:nvSpPr>
              <p:cNvPr id="98" name="Google Shape;98;p2"/>
              <p:cNvSpPr/>
              <p:nvPr/>
            </p:nvSpPr>
            <p:spPr>
              <a:xfrm>
                <a:off x="0" y="0"/>
                <a:ext cx="10922100" cy="5460900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99" name="Google Shape;99;p2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10179877" y="4721629"/>
                <a:ext cx="734866" cy="734866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pic>
        </p:grpSp>
        <p:sp>
          <p:nvSpPr>
            <p:cNvPr id="100" name="Google Shape;100;p2"/>
            <p:cNvSpPr txBox="1"/>
            <p:nvPr/>
          </p:nvSpPr>
          <p:spPr>
            <a:xfrm>
              <a:off x="114250" y="50527"/>
              <a:ext cx="106935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lang="en-US" sz="3000" b="1" i="0" u="none" strike="noStrike" cap="none" dirty="0">
                  <a:solidFill>
                    <a:srgbClr val="EA1D2D"/>
                  </a:solidFill>
                  <a:latin typeface="Arial"/>
                  <a:ea typeface="Arial"/>
                  <a:cs typeface="Arial"/>
                  <a:sym typeface="Arial"/>
                </a:rPr>
                <a:t>Data and methods</a:t>
              </a:r>
              <a:endParaRPr sz="3000" b="1" i="0" u="none" strike="noStrike" cap="none" dirty="0">
                <a:solidFill>
                  <a:srgbClr val="EA1D2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686FFA1-C1AF-CBC2-454A-244820E606A1}"/>
              </a:ext>
            </a:extLst>
          </p:cNvPr>
          <p:cNvSpPr txBox="1"/>
          <p:nvPr/>
        </p:nvSpPr>
        <p:spPr>
          <a:xfrm>
            <a:off x="4727466" y="5077023"/>
            <a:ext cx="12971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>
                <a:solidFill>
                  <a:srgbClr val="025C6D"/>
                </a:solidFill>
              </a:rPr>
              <a:t>F</a:t>
            </a:r>
            <a:r>
              <a:rPr lang="es-ES" dirty="0" err="1">
                <a:solidFill>
                  <a:srgbClr val="025C6D"/>
                </a:solidFill>
              </a:rPr>
              <a:t>ernández</a:t>
            </a:r>
            <a:r>
              <a:rPr lang="en-IT">
                <a:solidFill>
                  <a:srgbClr val="025C6D"/>
                </a:solidFill>
              </a:rPr>
              <a:t> </a:t>
            </a:r>
            <a:r>
              <a:rPr lang="en-IT" dirty="0">
                <a:solidFill>
                  <a:srgbClr val="025C6D"/>
                </a:solidFill>
              </a:rPr>
              <a:t>- 2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926F62F-EA98-7032-B075-1679E7EDFAC4}"/>
              </a:ext>
            </a:extLst>
          </p:cNvPr>
          <p:cNvSpPr txBox="1"/>
          <p:nvPr/>
        </p:nvSpPr>
        <p:spPr>
          <a:xfrm>
            <a:off x="197183" y="980397"/>
            <a:ext cx="31139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FR" dirty="0"/>
              <a:t>Satellite based observations (scatterometers, radiometers) blended with in-situ observations.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FR" dirty="0"/>
              <a:t>Hourly data from 2008 to 2018.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FR" dirty="0"/>
              <a:t>25 km spatial resolution (low resolution)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2A4000E-BEA8-CABF-8C69-AB713550297B}"/>
              </a:ext>
            </a:extLst>
          </p:cNvPr>
          <p:cNvSpPr txBox="1"/>
          <p:nvPr/>
        </p:nvSpPr>
        <p:spPr>
          <a:xfrm>
            <a:off x="512280" y="490567"/>
            <a:ext cx="2483708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FR" sz="2400" b="1" dirty="0">
                <a:solidFill>
                  <a:schemeClr val="accent1"/>
                </a:solidFill>
              </a:rPr>
              <a:t>SeaFlux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3E46677-93EE-F648-F623-871BFA782F52}"/>
              </a:ext>
            </a:extLst>
          </p:cNvPr>
          <p:cNvSpPr txBox="1"/>
          <p:nvPr/>
        </p:nvSpPr>
        <p:spPr>
          <a:xfrm>
            <a:off x="4155117" y="980397"/>
            <a:ext cx="31139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FR" dirty="0"/>
              <a:t>Reanalysis.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FR" dirty="0"/>
              <a:t>Hourly data from 2008 to 2018.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FR" dirty="0"/>
              <a:t>0.25</a:t>
            </a:r>
            <a:r>
              <a:rPr lang="fr-FR" dirty="0"/>
              <a:t>°</a:t>
            </a:r>
            <a:r>
              <a:rPr lang="es-FR" dirty="0"/>
              <a:t> x 0.25</a:t>
            </a:r>
            <a:r>
              <a:rPr lang="fr-FR" dirty="0"/>
              <a:t>°</a:t>
            </a:r>
            <a:r>
              <a:rPr lang="es-FR" dirty="0"/>
              <a:t> spatial resolution (low resution).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8B1AFAB-14B9-57F8-F55C-2F17070599DD}"/>
              </a:ext>
            </a:extLst>
          </p:cNvPr>
          <p:cNvSpPr txBox="1"/>
          <p:nvPr/>
        </p:nvSpPr>
        <p:spPr>
          <a:xfrm>
            <a:off x="4219146" y="585977"/>
            <a:ext cx="24837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FR" sz="2400" b="1" dirty="0">
                <a:solidFill>
                  <a:schemeClr val="accent1"/>
                </a:solidFill>
              </a:rPr>
              <a:t>ERA5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C469B6F-B603-C6FF-58DC-180414FD9531}"/>
              </a:ext>
            </a:extLst>
          </p:cNvPr>
          <p:cNvSpPr txBox="1"/>
          <p:nvPr/>
        </p:nvSpPr>
        <p:spPr>
          <a:xfrm>
            <a:off x="7775671" y="1019715"/>
            <a:ext cx="294914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FR" dirty="0"/>
              <a:t>Satellite-based SST observations.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FR" dirty="0"/>
              <a:t>Data data from 2008 to 2018.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FR" dirty="0"/>
              <a:t>0.01</a:t>
            </a:r>
            <a:r>
              <a:rPr lang="fr-FR" dirty="0"/>
              <a:t>°</a:t>
            </a:r>
            <a:r>
              <a:rPr lang="es-FR" dirty="0"/>
              <a:t> x 0.01</a:t>
            </a:r>
            <a:r>
              <a:rPr lang="fr-FR" dirty="0"/>
              <a:t>°</a:t>
            </a:r>
            <a:r>
              <a:rPr lang="es-FR" dirty="0"/>
              <a:t> spatial resolution (high resolution).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12401A6-0C98-82FB-E6C0-2D927EE58FF3}"/>
              </a:ext>
            </a:extLst>
          </p:cNvPr>
          <p:cNvSpPr txBox="1"/>
          <p:nvPr/>
        </p:nvSpPr>
        <p:spPr>
          <a:xfrm>
            <a:off x="8113051" y="602314"/>
            <a:ext cx="24837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FR" sz="2400" b="1" dirty="0">
                <a:solidFill>
                  <a:schemeClr val="accent1"/>
                </a:solidFill>
              </a:rPr>
              <a:t>MUR-JPL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AE7B243D-CA3E-5D2C-5E1F-908DA89C6FAE}"/>
              </a:ext>
            </a:extLst>
          </p:cNvPr>
          <p:cNvSpPr txBox="1"/>
          <p:nvPr/>
        </p:nvSpPr>
        <p:spPr>
          <a:xfrm>
            <a:off x="269089" y="4001276"/>
            <a:ext cx="19333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FR" b="1" dirty="0"/>
              <a:t>WORK STRUCTURE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1E3CAD0-4091-C053-B7B5-F4D5ACD0EB05}"/>
              </a:ext>
            </a:extLst>
          </p:cNvPr>
          <p:cNvSpPr txBox="1"/>
          <p:nvPr/>
        </p:nvSpPr>
        <p:spPr>
          <a:xfrm>
            <a:off x="269089" y="4281457"/>
            <a:ext cx="895063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s-FR" dirty="0"/>
              <a:t>Use of COARE3.5 to compute turbulent fluxes.</a:t>
            </a:r>
          </a:p>
          <a:p>
            <a:pPr marL="342900" indent="-342900">
              <a:buAutoNum type="arabicPeriod"/>
            </a:pPr>
            <a:r>
              <a:rPr lang="es-FR" dirty="0"/>
              <a:t>Assess the LHF (</a:t>
            </a:r>
            <a:r>
              <a:rPr lang="en-GB" dirty="0"/>
              <a:t>and</a:t>
            </a:r>
            <a:r>
              <a:rPr lang="es-FR" dirty="0"/>
              <a:t> controlling variables) sensitivity to SST.</a:t>
            </a:r>
          </a:p>
          <a:p>
            <a:pPr marL="342900" indent="-342900">
              <a:buAutoNum type="arabicPeriod"/>
            </a:pPr>
            <a:r>
              <a:rPr lang="es-FR" dirty="0"/>
              <a:t>Filter the small (mesoscale) out of the large scale features in SST and near-surface atmospheric variables.</a:t>
            </a:r>
          </a:p>
          <a:p>
            <a:pPr marL="342900" indent="-342900">
              <a:buFont typeface="Arial"/>
              <a:buAutoNum type="arabicPeriod"/>
            </a:pPr>
            <a:r>
              <a:rPr lang="es-FR" dirty="0"/>
              <a:t>Incorporate the small-scale SST impacts into LHF.</a:t>
            </a:r>
          </a:p>
          <a:p>
            <a:pPr marL="342900" indent="-342900">
              <a:buAutoNum type="arabicPeriod"/>
            </a:pPr>
            <a:endParaRPr lang="es-FR" dirty="0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11A895EC-EEB7-D4B1-9C4B-CB2C4C0F8E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089" y="2311275"/>
            <a:ext cx="4273728" cy="879616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AFF60A77-87C9-BD98-19B8-FE967E3D2C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2158" y="2322633"/>
            <a:ext cx="4846717" cy="868258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0AC686BE-BDDC-9D47-9BA5-584E8C208E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49960" y="3338928"/>
            <a:ext cx="4422079" cy="57014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" name="Google Shape;105;p3"/>
          <p:cNvGrpSpPr/>
          <p:nvPr/>
        </p:nvGrpSpPr>
        <p:grpSpPr>
          <a:xfrm>
            <a:off x="0" y="0"/>
            <a:ext cx="10922000" cy="5461000"/>
            <a:chOff x="0" y="0"/>
            <a:chExt cx="10922000" cy="5461000"/>
          </a:xfrm>
        </p:grpSpPr>
        <p:grpSp>
          <p:nvGrpSpPr>
            <p:cNvPr id="106" name="Google Shape;106;p3"/>
            <p:cNvGrpSpPr/>
            <p:nvPr/>
          </p:nvGrpSpPr>
          <p:grpSpPr>
            <a:xfrm>
              <a:off x="0" y="0"/>
              <a:ext cx="10922000" cy="5461000"/>
              <a:chOff x="0" y="0"/>
              <a:chExt cx="10922000" cy="5461000"/>
            </a:xfrm>
          </p:grpSpPr>
          <p:sp>
            <p:nvSpPr>
              <p:cNvPr id="107" name="Google Shape;107;p3"/>
              <p:cNvSpPr/>
              <p:nvPr/>
            </p:nvSpPr>
            <p:spPr>
              <a:xfrm>
                <a:off x="0" y="0"/>
                <a:ext cx="10922000" cy="5461000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08" name="Google Shape;108;p3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10179877" y="4721629"/>
                <a:ext cx="734866" cy="734866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pic>
        </p:grpSp>
        <p:sp>
          <p:nvSpPr>
            <p:cNvPr id="109" name="Google Shape;109;p3"/>
            <p:cNvSpPr txBox="1"/>
            <p:nvPr/>
          </p:nvSpPr>
          <p:spPr>
            <a:xfrm>
              <a:off x="114300" y="76200"/>
              <a:ext cx="10693400" cy="5539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lang="en-US" sz="3000" b="1" i="0" u="none" strike="noStrike" cap="none" dirty="0">
                  <a:solidFill>
                    <a:srgbClr val="EA1D2D"/>
                  </a:solidFill>
                  <a:latin typeface="Arial"/>
                  <a:ea typeface="Arial"/>
                  <a:cs typeface="Arial"/>
                  <a:sym typeface="Arial"/>
                </a:rPr>
                <a:t>Results</a:t>
              </a:r>
              <a:endParaRPr sz="3000" b="1" i="0" u="none" strike="noStrike" cap="none" dirty="0">
                <a:solidFill>
                  <a:srgbClr val="EA1D2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2A88471-08A5-755E-4EE6-4F56CB23BB4B}"/>
              </a:ext>
            </a:extLst>
          </p:cNvPr>
          <p:cNvSpPr txBox="1"/>
          <p:nvPr/>
        </p:nvSpPr>
        <p:spPr>
          <a:xfrm>
            <a:off x="4727466" y="5077023"/>
            <a:ext cx="12971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25C6D"/>
                </a:solidFill>
              </a:rPr>
              <a:t>Fernández</a:t>
            </a:r>
            <a:r>
              <a:rPr lang="en-IT">
                <a:solidFill>
                  <a:srgbClr val="025C6D"/>
                </a:solidFill>
              </a:rPr>
              <a:t> </a:t>
            </a:r>
            <a:r>
              <a:rPr lang="en-IT" dirty="0">
                <a:solidFill>
                  <a:srgbClr val="025C6D"/>
                </a:solidFill>
              </a:rPr>
              <a:t>- 3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31439FA-BC62-2625-8A63-95CBD8F5A4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" y="440747"/>
            <a:ext cx="3455751" cy="414690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4962C7A-9D90-B2F2-7B2E-F89BB3DCF6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1783" y="740919"/>
            <a:ext cx="3781899" cy="3546556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FADB01E5-4DCA-0970-364B-211CF7A852F7}"/>
              </a:ext>
            </a:extLst>
          </p:cNvPr>
          <p:cNvSpPr txBox="1"/>
          <p:nvPr/>
        </p:nvSpPr>
        <p:spPr>
          <a:xfrm>
            <a:off x="7967318" y="925303"/>
            <a:ext cx="269218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FR" b="1" dirty="0">
                <a:solidFill>
                  <a:schemeClr val="accent1"/>
                </a:solidFill>
              </a:rPr>
              <a:t>MAIN FEATURES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FR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FR" dirty="0"/>
              <a:t>The coupling coefficients between SST and near-surface specific humidity or wind speed change in sign depending on the spatial scale considered.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FR" dirty="0"/>
              <a:t>When the upscaling algorithm is applied to LHF, narrower PDFs and lower LHF differences arise when compared with a physically-consistent LHF dataset as that provided by WRF.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" name="Google Shape;114;p4"/>
          <p:cNvGrpSpPr/>
          <p:nvPr/>
        </p:nvGrpSpPr>
        <p:grpSpPr>
          <a:xfrm>
            <a:off x="-76200" y="0"/>
            <a:ext cx="10922000" cy="5461000"/>
            <a:chOff x="0" y="0"/>
            <a:chExt cx="10922000" cy="5461000"/>
          </a:xfrm>
        </p:grpSpPr>
        <p:sp>
          <p:nvSpPr>
            <p:cNvPr id="115" name="Google Shape;115;p4"/>
            <p:cNvSpPr/>
            <p:nvPr/>
          </p:nvSpPr>
          <p:spPr>
            <a:xfrm>
              <a:off x="0" y="0"/>
              <a:ext cx="10922000" cy="546100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16" name="Google Shape;116;p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9877" y="4721629"/>
              <a:ext cx="734866" cy="734866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sp>
        <p:nvSpPr>
          <p:cNvPr id="117" name="Google Shape;117;p4"/>
          <p:cNvSpPr txBox="1"/>
          <p:nvPr/>
        </p:nvSpPr>
        <p:spPr>
          <a:xfrm>
            <a:off x="76200" y="41769"/>
            <a:ext cx="1069340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1" i="0" u="none" strike="noStrike" cap="none" dirty="0">
                <a:solidFill>
                  <a:srgbClr val="EA1D2D"/>
                </a:solidFill>
                <a:latin typeface="Arial"/>
                <a:ea typeface="Arial"/>
                <a:cs typeface="Arial"/>
                <a:sym typeface="Arial"/>
              </a:rPr>
              <a:t>Discussion and conclusions</a:t>
            </a:r>
            <a:endParaRPr sz="3000" b="1" i="0" u="none" strike="noStrike" cap="none" dirty="0">
              <a:solidFill>
                <a:srgbClr val="EA1D2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8" name="Google Shape;118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369694" y="-7393644"/>
            <a:ext cx="1652630" cy="165263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EBD5F61-9043-0993-5C25-229A8574E469}"/>
              </a:ext>
            </a:extLst>
          </p:cNvPr>
          <p:cNvSpPr txBox="1"/>
          <p:nvPr/>
        </p:nvSpPr>
        <p:spPr>
          <a:xfrm>
            <a:off x="4727466" y="5077023"/>
            <a:ext cx="12971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25C6D"/>
                </a:solidFill>
              </a:rPr>
              <a:t>Fernández </a:t>
            </a:r>
            <a:r>
              <a:rPr lang="en-IT">
                <a:solidFill>
                  <a:srgbClr val="025C6D"/>
                </a:solidFill>
              </a:rPr>
              <a:t>- </a:t>
            </a:r>
            <a:r>
              <a:rPr lang="en-IT" dirty="0">
                <a:solidFill>
                  <a:srgbClr val="025C6D"/>
                </a:solidFill>
              </a:rPr>
              <a:t>4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CEEF962-B13E-5E9F-3678-99C9E06B663C}"/>
              </a:ext>
            </a:extLst>
          </p:cNvPr>
          <p:cNvSpPr txBox="1"/>
          <p:nvPr/>
        </p:nvSpPr>
        <p:spPr>
          <a:xfrm>
            <a:off x="256155" y="797540"/>
            <a:ext cx="99237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FR" b="1" dirty="0"/>
              <a:t>Small scale </a:t>
            </a:r>
            <a:r>
              <a:rPr lang="es-FR" b="1" dirty="0">
                <a:sym typeface="Wingdings" pitchFamily="2" charset="2"/>
              </a:rPr>
              <a:t> </a:t>
            </a:r>
            <a:r>
              <a:rPr lang="es-FR" dirty="0">
                <a:sym typeface="Wingdings" pitchFamily="2" charset="2"/>
              </a:rPr>
              <a:t>Ocean actively influencing the atmosphere (modification of stability and buoyancy in the MABL).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FR" b="1" dirty="0">
                <a:sym typeface="Wingdings" pitchFamily="2" charset="2"/>
              </a:rPr>
              <a:t>Large scale  </a:t>
            </a:r>
            <a:r>
              <a:rPr lang="es-FR" dirty="0">
                <a:sym typeface="Wingdings" pitchFamily="2" charset="2"/>
              </a:rPr>
              <a:t>Ocean passively responding to the atmospheric forcing (in terms of air-sea fluxes).</a:t>
            </a:r>
            <a:endParaRPr lang="es-FR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70C47B9-F9D8-E3E6-C634-DB902AA59F9A}"/>
              </a:ext>
            </a:extLst>
          </p:cNvPr>
          <p:cNvSpPr txBox="1"/>
          <p:nvPr/>
        </p:nvSpPr>
        <p:spPr>
          <a:xfrm>
            <a:off x="166598" y="1834536"/>
            <a:ext cx="25971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FR" b="1" dirty="0"/>
              <a:t>INTERACTION MECHANISMS PROPOSED</a:t>
            </a:r>
          </a:p>
        </p:txBody>
      </p:sp>
      <p:sp>
        <p:nvSpPr>
          <p:cNvPr id="6" name="Abrir llave 5">
            <a:extLst>
              <a:ext uri="{FF2B5EF4-FFF2-40B4-BE49-F238E27FC236}">
                <a16:creationId xmlns:a16="http://schemas.microsoft.com/office/drawing/2014/main" id="{3BF9D98E-D37F-6AAB-BE80-D6978AA2CBF1}"/>
              </a:ext>
            </a:extLst>
          </p:cNvPr>
          <p:cNvSpPr/>
          <p:nvPr/>
        </p:nvSpPr>
        <p:spPr>
          <a:xfrm>
            <a:off x="2756343" y="1547373"/>
            <a:ext cx="966651" cy="840774"/>
          </a:xfrm>
          <a:prstGeom prst="leftBrac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FR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7FA8875-B715-BDEE-BDC8-16E06FD5A9F8}"/>
              </a:ext>
            </a:extLst>
          </p:cNvPr>
          <p:cNvSpPr txBox="1"/>
          <p:nvPr/>
        </p:nvSpPr>
        <p:spPr>
          <a:xfrm>
            <a:off x="3469800" y="1522533"/>
            <a:ext cx="70236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FR" b="1" dirty="0"/>
              <a:t>DOWNWARD MOMENTUM MIXING (DMM) (wspd – SST relation)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3D8498F-71D4-5691-2DAB-62B13405481C}"/>
              </a:ext>
            </a:extLst>
          </p:cNvPr>
          <p:cNvSpPr txBox="1"/>
          <p:nvPr/>
        </p:nvSpPr>
        <p:spPr>
          <a:xfrm>
            <a:off x="3520660" y="2018815"/>
            <a:ext cx="5685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FR" b="1" dirty="0"/>
              <a:t>THICKENING OF THE MABL (qair – SST relation)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C950611F-E466-2513-0E27-340256003C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4616" y="2443500"/>
            <a:ext cx="3933570" cy="1942741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D0AC73F7-B1E3-7C10-45D1-27AE996AEEAA}"/>
              </a:ext>
            </a:extLst>
          </p:cNvPr>
          <p:cNvSpPr txBox="1"/>
          <p:nvPr/>
        </p:nvSpPr>
        <p:spPr>
          <a:xfrm>
            <a:off x="5901090" y="4453404"/>
            <a:ext cx="44657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FR" dirty="0"/>
              <a:t>Simplified schematics of the small-scale MABL-SST relation (Meroni et al., 2020)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CB0EFBC-6DF3-C5F7-8594-3FF120C62576}"/>
              </a:ext>
            </a:extLst>
          </p:cNvPr>
          <p:cNvSpPr txBox="1"/>
          <p:nvPr/>
        </p:nvSpPr>
        <p:spPr>
          <a:xfrm>
            <a:off x="131616" y="3038977"/>
            <a:ext cx="5685185" cy="1923604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b="1" dirty="0">
                <a:solidFill>
                  <a:schemeClr val="accent1"/>
                </a:solidFill>
                <a:sym typeface="Wingdings" pitchFamily="2" charset="2"/>
              </a:rPr>
              <a:t>SHORTCOMINGS AND ONGOING RESEARCH LINES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>
                <a:sym typeface="Wingdings" pitchFamily="2" charset="2"/>
              </a:rPr>
              <a:t>Linear </a:t>
            </a:r>
            <a:r>
              <a:rPr lang="es-ES" dirty="0" err="1">
                <a:sym typeface="Wingdings" pitchFamily="2" charset="2"/>
              </a:rPr>
              <a:t>upscaling</a:t>
            </a:r>
            <a:r>
              <a:rPr lang="es-ES" dirty="0">
                <a:sym typeface="Wingdings" pitchFamily="2" charset="2"/>
              </a:rPr>
              <a:t> </a:t>
            </a:r>
            <a:r>
              <a:rPr lang="es-ES" dirty="0" err="1">
                <a:sym typeface="Wingdings" pitchFamily="2" charset="2"/>
              </a:rPr>
              <a:t>algorithm</a:t>
            </a:r>
            <a:r>
              <a:rPr lang="es-ES" dirty="0">
                <a:sym typeface="Wingdings" pitchFamily="2" charset="2"/>
              </a:rPr>
              <a:t> </a:t>
            </a:r>
            <a:r>
              <a:rPr lang="es-ES" dirty="0" err="1">
                <a:sym typeface="Wingdings" pitchFamily="2" charset="2"/>
              </a:rPr>
              <a:t>disregarding</a:t>
            </a:r>
            <a:r>
              <a:rPr lang="es-ES" dirty="0">
                <a:sym typeface="Wingdings" pitchFamily="2" charset="2"/>
              </a:rPr>
              <a:t> </a:t>
            </a:r>
            <a:r>
              <a:rPr lang="es-ES" dirty="0" err="1">
                <a:sym typeface="Wingdings" pitchFamily="2" charset="2"/>
              </a:rPr>
              <a:t>the</a:t>
            </a:r>
            <a:r>
              <a:rPr lang="es-ES" dirty="0">
                <a:sym typeface="Wingdings" pitchFamily="2" charset="2"/>
              </a:rPr>
              <a:t> non-linear </a:t>
            </a:r>
            <a:r>
              <a:rPr lang="es-ES" dirty="0" err="1">
                <a:sym typeface="Wingdings" pitchFamily="2" charset="2"/>
              </a:rPr>
              <a:t>submesoscale</a:t>
            </a:r>
            <a:r>
              <a:rPr lang="es-ES" dirty="0">
                <a:sym typeface="Wingdings" pitchFamily="2" charset="2"/>
              </a:rPr>
              <a:t> </a:t>
            </a:r>
            <a:r>
              <a:rPr lang="es-ES" dirty="0" err="1">
                <a:sym typeface="Wingdings" pitchFamily="2" charset="2"/>
              </a:rPr>
              <a:t>processes</a:t>
            </a:r>
            <a:r>
              <a:rPr lang="es-ES" dirty="0">
                <a:sym typeface="Wingdings" pitchFamily="2" charset="2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>
                <a:sym typeface="Wingdings" pitchFamily="2" charset="2"/>
              </a:rPr>
              <a:t>Explore </a:t>
            </a:r>
            <a:r>
              <a:rPr lang="es-ES" dirty="0" err="1">
                <a:sym typeface="Wingdings" pitchFamily="2" charset="2"/>
              </a:rPr>
              <a:t>the</a:t>
            </a:r>
            <a:r>
              <a:rPr lang="es-ES" dirty="0">
                <a:sym typeface="Wingdings" pitchFamily="2" charset="2"/>
              </a:rPr>
              <a:t> </a:t>
            </a:r>
            <a:r>
              <a:rPr lang="es-ES" dirty="0" err="1">
                <a:sym typeface="Wingdings" pitchFamily="2" charset="2"/>
              </a:rPr>
              <a:t>influence</a:t>
            </a:r>
            <a:r>
              <a:rPr lang="es-ES" dirty="0">
                <a:sym typeface="Wingdings" pitchFamily="2" charset="2"/>
              </a:rPr>
              <a:t> </a:t>
            </a:r>
            <a:r>
              <a:rPr lang="es-ES" dirty="0" err="1">
                <a:sym typeface="Wingdings" pitchFamily="2" charset="2"/>
              </a:rPr>
              <a:t>of</a:t>
            </a:r>
            <a:r>
              <a:rPr lang="es-ES" dirty="0">
                <a:sym typeface="Wingdings" pitchFamily="2" charset="2"/>
              </a:rPr>
              <a:t> </a:t>
            </a:r>
            <a:r>
              <a:rPr lang="es-ES" dirty="0" err="1">
                <a:sym typeface="Wingdings" pitchFamily="2" charset="2"/>
              </a:rPr>
              <a:t>cean</a:t>
            </a:r>
            <a:r>
              <a:rPr lang="es-ES" dirty="0">
                <a:sym typeface="Wingdings" pitchFamily="2" charset="2"/>
              </a:rPr>
              <a:t> </a:t>
            </a:r>
            <a:r>
              <a:rPr lang="es-ES" dirty="0" err="1">
                <a:sym typeface="Wingdings" pitchFamily="2" charset="2"/>
              </a:rPr>
              <a:t>surface</a:t>
            </a:r>
            <a:r>
              <a:rPr lang="es-ES" dirty="0">
                <a:sym typeface="Wingdings" pitchFamily="2" charset="2"/>
              </a:rPr>
              <a:t> </a:t>
            </a:r>
            <a:r>
              <a:rPr lang="es-ES" dirty="0" err="1">
                <a:sym typeface="Wingdings" pitchFamily="2" charset="2"/>
              </a:rPr>
              <a:t>currents</a:t>
            </a:r>
            <a:r>
              <a:rPr lang="es-ES" dirty="0">
                <a:sym typeface="Wingdings" pitchFamily="2" charset="2"/>
              </a:rPr>
              <a:t> </a:t>
            </a:r>
            <a:r>
              <a:rPr lang="es-ES" dirty="0" err="1">
                <a:sym typeface="Wingdings" pitchFamily="2" charset="2"/>
              </a:rPr>
              <a:t>with</a:t>
            </a:r>
            <a:r>
              <a:rPr lang="es-ES" dirty="0">
                <a:sym typeface="Wingdings" pitchFamily="2" charset="2"/>
              </a:rPr>
              <a:t> </a:t>
            </a:r>
            <a:r>
              <a:rPr lang="es-ES" dirty="0" err="1">
                <a:sym typeface="Wingdings" pitchFamily="2" charset="2"/>
              </a:rPr>
              <a:t>saildrone</a:t>
            </a:r>
            <a:r>
              <a:rPr lang="es-ES" dirty="0">
                <a:sym typeface="Wingdings" pitchFamily="2" charset="2"/>
              </a:rPr>
              <a:t> </a:t>
            </a:r>
            <a:r>
              <a:rPr lang="es-ES" dirty="0" err="1">
                <a:sym typeface="Wingdings" pitchFamily="2" charset="2"/>
              </a:rPr>
              <a:t>fluxes</a:t>
            </a:r>
            <a:r>
              <a:rPr lang="es-ES" dirty="0">
                <a:sym typeface="Wingdings" pitchFamily="2" charset="2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 err="1">
                <a:sym typeface="Wingdings" pitchFamily="2" charset="2"/>
              </a:rPr>
              <a:t>Separation</a:t>
            </a:r>
            <a:r>
              <a:rPr lang="es-ES" dirty="0">
                <a:sym typeface="Wingdings" pitchFamily="2" charset="2"/>
              </a:rPr>
              <a:t> </a:t>
            </a:r>
            <a:r>
              <a:rPr lang="es-ES" dirty="0" err="1">
                <a:sym typeface="Wingdings" pitchFamily="2" charset="2"/>
              </a:rPr>
              <a:t>of</a:t>
            </a:r>
            <a:r>
              <a:rPr lang="es-ES" dirty="0">
                <a:sym typeface="Wingdings" pitchFamily="2" charset="2"/>
              </a:rPr>
              <a:t> </a:t>
            </a:r>
            <a:r>
              <a:rPr lang="es-ES" dirty="0" err="1">
                <a:sym typeface="Wingdings" pitchFamily="2" charset="2"/>
              </a:rPr>
              <a:t>the</a:t>
            </a:r>
            <a:r>
              <a:rPr lang="es-ES" dirty="0">
                <a:sym typeface="Wingdings" pitchFamily="2" charset="2"/>
              </a:rPr>
              <a:t> </a:t>
            </a:r>
            <a:r>
              <a:rPr lang="es-ES" dirty="0" err="1">
                <a:sym typeface="Wingdings" pitchFamily="2" charset="2"/>
              </a:rPr>
              <a:t>thermodynamic</a:t>
            </a:r>
            <a:r>
              <a:rPr lang="es-ES" dirty="0">
                <a:sym typeface="Wingdings" pitchFamily="2" charset="2"/>
              </a:rPr>
              <a:t> and </a:t>
            </a:r>
            <a:r>
              <a:rPr lang="es-ES" dirty="0" err="1">
                <a:sym typeface="Wingdings" pitchFamily="2" charset="2"/>
              </a:rPr>
              <a:t>dynamic</a:t>
            </a:r>
            <a:r>
              <a:rPr lang="es-ES" dirty="0">
                <a:sym typeface="Wingdings" pitchFamily="2" charset="2"/>
              </a:rPr>
              <a:t> </a:t>
            </a:r>
            <a:r>
              <a:rPr lang="es-ES" dirty="0" err="1">
                <a:sym typeface="Wingdings" pitchFamily="2" charset="2"/>
              </a:rPr>
              <a:t>contributions</a:t>
            </a:r>
            <a:r>
              <a:rPr lang="es-ES" dirty="0">
                <a:sym typeface="Wingdings" pitchFamily="2" charset="2"/>
              </a:rPr>
              <a:t> in </a:t>
            </a:r>
            <a:r>
              <a:rPr lang="es-ES" dirty="0" err="1">
                <a:sym typeface="Wingdings" pitchFamily="2" charset="2"/>
              </a:rPr>
              <a:t>the</a:t>
            </a:r>
            <a:r>
              <a:rPr lang="es-ES" dirty="0">
                <a:sym typeface="Wingdings" pitchFamily="2" charset="2"/>
              </a:rPr>
              <a:t> </a:t>
            </a:r>
            <a:r>
              <a:rPr lang="es-ES" dirty="0" err="1">
                <a:sym typeface="Wingdings" pitchFamily="2" charset="2"/>
              </a:rPr>
              <a:t>change</a:t>
            </a:r>
            <a:r>
              <a:rPr lang="es-ES" dirty="0">
                <a:sym typeface="Wingdings" pitchFamily="2" charset="2"/>
              </a:rPr>
              <a:t> </a:t>
            </a:r>
            <a:r>
              <a:rPr lang="es-ES" dirty="0" err="1">
                <a:sym typeface="Wingdings" pitchFamily="2" charset="2"/>
              </a:rPr>
              <a:t>of</a:t>
            </a:r>
            <a:r>
              <a:rPr lang="es-ES" dirty="0">
                <a:sym typeface="Wingdings" pitchFamily="2" charset="2"/>
              </a:rPr>
              <a:t> LHF </a:t>
            </a:r>
            <a:r>
              <a:rPr lang="es-ES" dirty="0" err="1">
                <a:sym typeface="Wingdings" pitchFamily="2" charset="2"/>
              </a:rPr>
              <a:t>with</a:t>
            </a:r>
            <a:r>
              <a:rPr lang="es-ES" dirty="0">
                <a:sym typeface="Wingdings" pitchFamily="2" charset="2"/>
              </a:rPr>
              <a:t> SST.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 err="1">
                <a:sym typeface="Wingdings" pitchFamily="2" charset="2"/>
              </a:rPr>
              <a:t>Separation</a:t>
            </a:r>
            <a:r>
              <a:rPr lang="es-ES" dirty="0">
                <a:sym typeface="Wingdings" pitchFamily="2" charset="2"/>
              </a:rPr>
              <a:t> </a:t>
            </a:r>
            <a:r>
              <a:rPr lang="es-ES" dirty="0" err="1">
                <a:sym typeface="Wingdings" pitchFamily="2" charset="2"/>
              </a:rPr>
              <a:t>between</a:t>
            </a:r>
            <a:r>
              <a:rPr lang="es-ES" dirty="0">
                <a:sym typeface="Wingdings" pitchFamily="2" charset="2"/>
              </a:rPr>
              <a:t> Eddy </a:t>
            </a:r>
            <a:r>
              <a:rPr lang="es-ES" dirty="0" err="1">
                <a:sym typeface="Wingdings" pitchFamily="2" charset="2"/>
              </a:rPr>
              <a:t>corridor</a:t>
            </a:r>
            <a:r>
              <a:rPr lang="es-ES" dirty="0">
                <a:sym typeface="Wingdings" pitchFamily="2" charset="2"/>
              </a:rPr>
              <a:t> </a:t>
            </a:r>
            <a:r>
              <a:rPr lang="es-ES" dirty="0" err="1">
                <a:sym typeface="Wingdings" pitchFamily="2" charset="2"/>
              </a:rPr>
              <a:t>region</a:t>
            </a:r>
            <a:r>
              <a:rPr lang="es-ES" dirty="0">
                <a:sym typeface="Wingdings" pitchFamily="2" charset="2"/>
              </a:rPr>
              <a:t> – Open </a:t>
            </a:r>
            <a:r>
              <a:rPr lang="es-ES" dirty="0" err="1">
                <a:sym typeface="Wingdings" pitchFamily="2" charset="2"/>
              </a:rPr>
              <a:t>Ocean</a:t>
            </a:r>
            <a:r>
              <a:rPr lang="es-ES" dirty="0">
                <a:sym typeface="Wingdings" pitchFamily="2" charset="2"/>
              </a:rPr>
              <a:t>.</a:t>
            </a:r>
            <a:r>
              <a:rPr lang="es-FR" dirty="0">
                <a:sym typeface="Wingdings" pitchFamily="2" charset="2"/>
              </a:rPr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539</Words>
  <Application>Microsoft Macintosh PowerPoint</Application>
  <PresentationFormat>Personalizado</PresentationFormat>
  <Paragraphs>45</Paragraphs>
  <Slides>4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Calibri</vt:lpstr>
      <vt:lpstr>Arial Black</vt:lpstr>
      <vt:lpstr>Arial</vt:lpstr>
      <vt:lpstr>Office Theme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Tosca Ballerini</dc:creator>
  <cp:lastModifiedBy>pablo.fdez.fdez.1998@gmail.com</cp:lastModifiedBy>
  <cp:revision>6</cp:revision>
  <dcterms:created xsi:type="dcterms:W3CDTF">2022-03-02T08:39:10Z</dcterms:created>
  <dcterms:modified xsi:type="dcterms:W3CDTF">2022-08-19T18:39:21Z</dcterms:modified>
</cp:coreProperties>
</file>