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
  </p:notesMasterIdLst>
  <p:sldIdLst>
    <p:sldId id="256" r:id="rId2"/>
    <p:sldId id="257" r:id="rId3"/>
    <p:sldId id="258" r:id="rId4"/>
    <p:sldId id="259" r:id="rId5"/>
  </p:sldIdLst>
  <p:sldSz cx="10922000" cy="5461000"/>
  <p:notesSz cx="6858000" cy="9144000"/>
  <p:embeddedFontLst>
    <p:embeddedFont>
      <p:font typeface="Arial Black" panose="020B0A04020102020204" pitchFamily="34" charset="0"/>
      <p:regular r:id="rId7"/>
      <p:bold r:id="rId8"/>
    </p:embeddedFont>
    <p:embeddedFont>
      <p:font typeface="Calibri" panose="020F0502020204030204" pitchFamily="34" charset="0"/>
      <p:regular r:id="rId9"/>
      <p:bold r:id="rId10"/>
      <p:italic r:id="rId11"/>
      <p:boldItalic r:id="rId12"/>
    </p:embeddedFont>
    <p:embeddedFont>
      <p:font typeface="Cambria Math" panose="02040503050406030204" pitchFamily="18" charset="0"/>
      <p:regular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97" userDrawn="1">
          <p15:clr>
            <a:srgbClr val="A4A3A4"/>
          </p15:clr>
        </p15:guide>
        <p15:guide id="2" pos="34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 roundtripDataSignature="AMtx7mhxrZMzR2OP793kDwPvle/XKwyS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28"/>
  </p:normalViewPr>
  <p:slideViewPr>
    <p:cSldViewPr snapToGrid="0" showGuides="1">
      <p:cViewPr varScale="1">
        <p:scale>
          <a:sx n="130" d="100"/>
          <a:sy n="130" d="100"/>
        </p:scale>
        <p:origin x="354" y="126"/>
      </p:cViewPr>
      <p:guideLst>
        <p:guide orient="horz" pos="1697"/>
        <p:guide pos="34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5621338" y="93663"/>
            <a:ext cx="18100676" cy="9050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2:notes"/>
          <p:cNvSpPr>
            <a:spLocks noGrp="1" noRot="1" noChangeAspect="1"/>
          </p:cNvSpPr>
          <p:nvPr>
            <p:ph type="sldImg" idx="2"/>
          </p:nvPr>
        </p:nvSpPr>
        <p:spPr>
          <a:xfrm>
            <a:off x="0" y="685800"/>
            <a:ext cx="6858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 name="Google Shape;103;p3:notes"/>
          <p:cNvSpPr>
            <a:spLocks noGrp="1" noRot="1" noChangeAspect="1"/>
          </p:cNvSpPr>
          <p:nvPr>
            <p:ph type="sldImg" idx="2"/>
          </p:nvPr>
        </p:nvSpPr>
        <p:spPr>
          <a:xfrm>
            <a:off x="0" y="685800"/>
            <a:ext cx="6858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2" name="Google Shape;112;p4:notes"/>
          <p:cNvSpPr>
            <a:spLocks noGrp="1" noRot="1" noChangeAspect="1"/>
          </p:cNvSpPr>
          <p:nvPr>
            <p:ph type="sldImg" idx="2"/>
          </p:nvPr>
        </p:nvSpPr>
        <p:spPr>
          <a:xfrm>
            <a:off x="0" y="685800"/>
            <a:ext cx="6858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7"/>
          <p:cNvSpPr txBox="1">
            <a:spLocks noGrp="1"/>
          </p:cNvSpPr>
          <p:nvPr>
            <p:ph type="title"/>
          </p:nvPr>
        </p:nvSpPr>
        <p:spPr>
          <a:xfrm>
            <a:off x="750888" y="290748"/>
            <a:ext cx="9420225" cy="10555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7"/>
          <p:cNvSpPr txBox="1">
            <a:spLocks noGrp="1"/>
          </p:cNvSpPr>
          <p:nvPr>
            <p:ph type="body" idx="1"/>
          </p:nvPr>
        </p:nvSpPr>
        <p:spPr>
          <a:xfrm>
            <a:off x="750888" y="1453739"/>
            <a:ext cx="9420225" cy="34649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14" name="Google Shape;14;p7"/>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7"/>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7"/>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750888" y="290748"/>
            <a:ext cx="9420225" cy="10555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728524" y="-1523896"/>
            <a:ext cx="3464954" cy="94202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6679611" y="1427193"/>
            <a:ext cx="4627945" cy="23550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901237" y="-859602"/>
            <a:ext cx="4627945" cy="69286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8"/>
          <p:cNvSpPr txBox="1">
            <a:spLocks noGrp="1"/>
          </p:cNvSpPr>
          <p:nvPr>
            <p:ph type="ctrTitle"/>
          </p:nvPr>
        </p:nvSpPr>
        <p:spPr>
          <a:xfrm>
            <a:off x="1365250" y="893734"/>
            <a:ext cx="8191500" cy="19012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778"/>
              <a:buFont typeface="Calibri"/>
              <a:buNone/>
              <a:defRPr sz="477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
          <p:cNvSpPr txBox="1">
            <a:spLocks noGrp="1"/>
          </p:cNvSpPr>
          <p:nvPr>
            <p:ph type="subTitle" idx="1"/>
          </p:nvPr>
        </p:nvSpPr>
        <p:spPr>
          <a:xfrm>
            <a:off x="1365250" y="2868290"/>
            <a:ext cx="8191500" cy="131847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96"/>
              </a:spcBef>
              <a:spcAft>
                <a:spcPts val="0"/>
              </a:spcAft>
              <a:buClr>
                <a:schemeClr val="dk1"/>
              </a:buClr>
              <a:buSzPts val="1911"/>
              <a:buNone/>
              <a:defRPr sz="1911"/>
            </a:lvl1pPr>
            <a:lvl2pPr lvl="1" algn="ctr">
              <a:lnSpc>
                <a:spcPct val="90000"/>
              </a:lnSpc>
              <a:spcBef>
                <a:spcPts val="398"/>
              </a:spcBef>
              <a:spcAft>
                <a:spcPts val="0"/>
              </a:spcAft>
              <a:buClr>
                <a:schemeClr val="dk1"/>
              </a:buClr>
              <a:buSzPts val="1593"/>
              <a:buNone/>
              <a:defRPr sz="1593"/>
            </a:lvl2pPr>
            <a:lvl3pPr lvl="2" algn="ctr">
              <a:lnSpc>
                <a:spcPct val="90000"/>
              </a:lnSpc>
              <a:spcBef>
                <a:spcPts val="398"/>
              </a:spcBef>
              <a:spcAft>
                <a:spcPts val="0"/>
              </a:spcAft>
              <a:buClr>
                <a:schemeClr val="dk1"/>
              </a:buClr>
              <a:buSzPts val="1433"/>
              <a:buNone/>
              <a:defRPr sz="1433"/>
            </a:lvl3pPr>
            <a:lvl4pPr lvl="3" algn="ctr">
              <a:lnSpc>
                <a:spcPct val="90000"/>
              </a:lnSpc>
              <a:spcBef>
                <a:spcPts val="398"/>
              </a:spcBef>
              <a:spcAft>
                <a:spcPts val="0"/>
              </a:spcAft>
              <a:buClr>
                <a:schemeClr val="dk1"/>
              </a:buClr>
              <a:buSzPts val="1274"/>
              <a:buNone/>
              <a:defRPr sz="1274"/>
            </a:lvl4pPr>
            <a:lvl5pPr lvl="4" algn="ctr">
              <a:lnSpc>
                <a:spcPct val="90000"/>
              </a:lnSpc>
              <a:spcBef>
                <a:spcPts val="398"/>
              </a:spcBef>
              <a:spcAft>
                <a:spcPts val="0"/>
              </a:spcAft>
              <a:buClr>
                <a:schemeClr val="dk1"/>
              </a:buClr>
              <a:buSzPts val="1274"/>
              <a:buNone/>
              <a:defRPr sz="1274"/>
            </a:lvl5pPr>
            <a:lvl6pPr lvl="5" algn="ctr">
              <a:lnSpc>
                <a:spcPct val="90000"/>
              </a:lnSpc>
              <a:spcBef>
                <a:spcPts val="398"/>
              </a:spcBef>
              <a:spcAft>
                <a:spcPts val="0"/>
              </a:spcAft>
              <a:buClr>
                <a:schemeClr val="dk1"/>
              </a:buClr>
              <a:buSzPts val="1274"/>
              <a:buNone/>
              <a:defRPr sz="1274"/>
            </a:lvl6pPr>
            <a:lvl7pPr lvl="6" algn="ctr">
              <a:lnSpc>
                <a:spcPct val="90000"/>
              </a:lnSpc>
              <a:spcBef>
                <a:spcPts val="398"/>
              </a:spcBef>
              <a:spcAft>
                <a:spcPts val="0"/>
              </a:spcAft>
              <a:buClr>
                <a:schemeClr val="dk1"/>
              </a:buClr>
              <a:buSzPts val="1274"/>
              <a:buNone/>
              <a:defRPr sz="1274"/>
            </a:lvl7pPr>
            <a:lvl8pPr lvl="7" algn="ctr">
              <a:lnSpc>
                <a:spcPct val="90000"/>
              </a:lnSpc>
              <a:spcBef>
                <a:spcPts val="398"/>
              </a:spcBef>
              <a:spcAft>
                <a:spcPts val="0"/>
              </a:spcAft>
              <a:buClr>
                <a:schemeClr val="dk1"/>
              </a:buClr>
              <a:buSzPts val="1274"/>
              <a:buNone/>
              <a:defRPr sz="1274"/>
            </a:lvl8pPr>
            <a:lvl9pPr lvl="8" algn="ctr">
              <a:lnSpc>
                <a:spcPct val="90000"/>
              </a:lnSpc>
              <a:spcBef>
                <a:spcPts val="398"/>
              </a:spcBef>
              <a:spcAft>
                <a:spcPts val="0"/>
              </a:spcAft>
              <a:buClr>
                <a:schemeClr val="dk1"/>
              </a:buClr>
              <a:buSzPts val="1274"/>
              <a:buNone/>
              <a:defRPr sz="1274"/>
            </a:lvl9pPr>
          </a:lstStyle>
          <a:p>
            <a:endParaRPr/>
          </a:p>
        </p:txBody>
      </p:sp>
      <p:sp>
        <p:nvSpPr>
          <p:cNvPr id="20" name="Google Shape;20;p8"/>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745199" y="1361458"/>
            <a:ext cx="9420225" cy="227162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778"/>
              <a:buFont typeface="Calibri"/>
              <a:buNone/>
              <a:defRPr sz="477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745199" y="3654573"/>
            <a:ext cx="9420225" cy="11945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96"/>
              </a:spcBef>
              <a:spcAft>
                <a:spcPts val="0"/>
              </a:spcAft>
              <a:buClr>
                <a:srgbClr val="888888"/>
              </a:buClr>
              <a:buSzPts val="1911"/>
              <a:buNone/>
              <a:defRPr sz="1911">
                <a:solidFill>
                  <a:srgbClr val="888888"/>
                </a:solidFill>
              </a:defRPr>
            </a:lvl1pPr>
            <a:lvl2pPr marL="914400" lvl="1" indent="-228600" algn="l">
              <a:lnSpc>
                <a:spcPct val="90000"/>
              </a:lnSpc>
              <a:spcBef>
                <a:spcPts val="398"/>
              </a:spcBef>
              <a:spcAft>
                <a:spcPts val="0"/>
              </a:spcAft>
              <a:buClr>
                <a:srgbClr val="888888"/>
              </a:buClr>
              <a:buSzPts val="1593"/>
              <a:buNone/>
              <a:defRPr sz="1593">
                <a:solidFill>
                  <a:srgbClr val="888888"/>
                </a:solidFill>
              </a:defRPr>
            </a:lvl2pPr>
            <a:lvl3pPr marL="1371600" lvl="2" indent="-228600" algn="l">
              <a:lnSpc>
                <a:spcPct val="90000"/>
              </a:lnSpc>
              <a:spcBef>
                <a:spcPts val="398"/>
              </a:spcBef>
              <a:spcAft>
                <a:spcPts val="0"/>
              </a:spcAft>
              <a:buClr>
                <a:srgbClr val="888888"/>
              </a:buClr>
              <a:buSzPts val="1433"/>
              <a:buNone/>
              <a:defRPr sz="1433">
                <a:solidFill>
                  <a:srgbClr val="888888"/>
                </a:solidFill>
              </a:defRPr>
            </a:lvl3pPr>
            <a:lvl4pPr marL="1828800" lvl="3" indent="-228600" algn="l">
              <a:lnSpc>
                <a:spcPct val="90000"/>
              </a:lnSpc>
              <a:spcBef>
                <a:spcPts val="398"/>
              </a:spcBef>
              <a:spcAft>
                <a:spcPts val="0"/>
              </a:spcAft>
              <a:buClr>
                <a:srgbClr val="888888"/>
              </a:buClr>
              <a:buSzPts val="1274"/>
              <a:buNone/>
              <a:defRPr sz="1274">
                <a:solidFill>
                  <a:srgbClr val="888888"/>
                </a:solidFill>
              </a:defRPr>
            </a:lvl4pPr>
            <a:lvl5pPr marL="2286000" lvl="4" indent="-228600" algn="l">
              <a:lnSpc>
                <a:spcPct val="90000"/>
              </a:lnSpc>
              <a:spcBef>
                <a:spcPts val="398"/>
              </a:spcBef>
              <a:spcAft>
                <a:spcPts val="0"/>
              </a:spcAft>
              <a:buClr>
                <a:srgbClr val="888888"/>
              </a:buClr>
              <a:buSzPts val="1274"/>
              <a:buNone/>
              <a:defRPr sz="1274">
                <a:solidFill>
                  <a:srgbClr val="888888"/>
                </a:solidFill>
              </a:defRPr>
            </a:lvl5pPr>
            <a:lvl6pPr marL="2743200" lvl="5" indent="-228600" algn="l">
              <a:lnSpc>
                <a:spcPct val="90000"/>
              </a:lnSpc>
              <a:spcBef>
                <a:spcPts val="398"/>
              </a:spcBef>
              <a:spcAft>
                <a:spcPts val="0"/>
              </a:spcAft>
              <a:buClr>
                <a:srgbClr val="888888"/>
              </a:buClr>
              <a:buSzPts val="1274"/>
              <a:buNone/>
              <a:defRPr sz="1274">
                <a:solidFill>
                  <a:srgbClr val="888888"/>
                </a:solidFill>
              </a:defRPr>
            </a:lvl6pPr>
            <a:lvl7pPr marL="3200400" lvl="6" indent="-228600" algn="l">
              <a:lnSpc>
                <a:spcPct val="90000"/>
              </a:lnSpc>
              <a:spcBef>
                <a:spcPts val="398"/>
              </a:spcBef>
              <a:spcAft>
                <a:spcPts val="0"/>
              </a:spcAft>
              <a:buClr>
                <a:srgbClr val="888888"/>
              </a:buClr>
              <a:buSzPts val="1274"/>
              <a:buNone/>
              <a:defRPr sz="1274">
                <a:solidFill>
                  <a:srgbClr val="888888"/>
                </a:solidFill>
              </a:defRPr>
            </a:lvl7pPr>
            <a:lvl8pPr marL="3657600" lvl="7" indent="-228600" algn="l">
              <a:lnSpc>
                <a:spcPct val="90000"/>
              </a:lnSpc>
              <a:spcBef>
                <a:spcPts val="398"/>
              </a:spcBef>
              <a:spcAft>
                <a:spcPts val="0"/>
              </a:spcAft>
              <a:buClr>
                <a:srgbClr val="888888"/>
              </a:buClr>
              <a:buSzPts val="1274"/>
              <a:buNone/>
              <a:defRPr sz="1274">
                <a:solidFill>
                  <a:srgbClr val="888888"/>
                </a:solidFill>
              </a:defRPr>
            </a:lvl8pPr>
            <a:lvl9pPr marL="4114800" lvl="8" indent="-228600" algn="l">
              <a:lnSpc>
                <a:spcPct val="90000"/>
              </a:lnSpc>
              <a:spcBef>
                <a:spcPts val="398"/>
              </a:spcBef>
              <a:spcAft>
                <a:spcPts val="0"/>
              </a:spcAft>
              <a:buClr>
                <a:srgbClr val="888888"/>
              </a:buClr>
              <a:buSzPts val="1274"/>
              <a:buNone/>
              <a:defRPr sz="1274">
                <a:solidFill>
                  <a:srgbClr val="888888"/>
                </a:solidFill>
              </a:defRPr>
            </a:lvl9pPr>
          </a:lstStyle>
          <a:p>
            <a:endParaRPr/>
          </a:p>
        </p:txBody>
      </p:sp>
      <p:sp>
        <p:nvSpPr>
          <p:cNvPr id="26" name="Google Shape;26;p9"/>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9"/>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750888" y="290748"/>
            <a:ext cx="9420225" cy="10555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750888" y="1453739"/>
            <a:ext cx="4641850" cy="34649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32" name="Google Shape;32;p10"/>
          <p:cNvSpPr txBox="1">
            <a:spLocks noGrp="1"/>
          </p:cNvSpPr>
          <p:nvPr>
            <p:ph type="body" idx="2"/>
          </p:nvPr>
        </p:nvSpPr>
        <p:spPr>
          <a:xfrm>
            <a:off x="5529263" y="1453739"/>
            <a:ext cx="4641850" cy="34649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33" name="Google Shape;33;p10"/>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0"/>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0"/>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752310" y="290748"/>
            <a:ext cx="9420225" cy="10555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1"/>
          <p:cNvSpPr txBox="1">
            <a:spLocks noGrp="1"/>
          </p:cNvSpPr>
          <p:nvPr>
            <p:ph type="body" idx="1"/>
          </p:nvPr>
        </p:nvSpPr>
        <p:spPr>
          <a:xfrm>
            <a:off x="752310" y="1338704"/>
            <a:ext cx="4620518" cy="65607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96"/>
              </a:spcBef>
              <a:spcAft>
                <a:spcPts val="0"/>
              </a:spcAft>
              <a:buClr>
                <a:schemeClr val="dk1"/>
              </a:buClr>
              <a:buSzPts val="1911"/>
              <a:buNone/>
              <a:defRPr sz="1911" b="1"/>
            </a:lvl1pPr>
            <a:lvl2pPr marL="914400" lvl="1" indent="-228600" algn="l">
              <a:lnSpc>
                <a:spcPct val="90000"/>
              </a:lnSpc>
              <a:spcBef>
                <a:spcPts val="398"/>
              </a:spcBef>
              <a:spcAft>
                <a:spcPts val="0"/>
              </a:spcAft>
              <a:buClr>
                <a:schemeClr val="dk1"/>
              </a:buClr>
              <a:buSzPts val="1593"/>
              <a:buNone/>
              <a:defRPr sz="1593" b="1"/>
            </a:lvl2pPr>
            <a:lvl3pPr marL="1371600" lvl="2" indent="-228600" algn="l">
              <a:lnSpc>
                <a:spcPct val="90000"/>
              </a:lnSpc>
              <a:spcBef>
                <a:spcPts val="398"/>
              </a:spcBef>
              <a:spcAft>
                <a:spcPts val="0"/>
              </a:spcAft>
              <a:buClr>
                <a:schemeClr val="dk1"/>
              </a:buClr>
              <a:buSzPts val="1433"/>
              <a:buNone/>
              <a:defRPr sz="1433" b="1"/>
            </a:lvl3pPr>
            <a:lvl4pPr marL="1828800" lvl="3" indent="-228600" algn="l">
              <a:lnSpc>
                <a:spcPct val="90000"/>
              </a:lnSpc>
              <a:spcBef>
                <a:spcPts val="398"/>
              </a:spcBef>
              <a:spcAft>
                <a:spcPts val="0"/>
              </a:spcAft>
              <a:buClr>
                <a:schemeClr val="dk1"/>
              </a:buClr>
              <a:buSzPts val="1274"/>
              <a:buNone/>
              <a:defRPr sz="1274" b="1"/>
            </a:lvl4pPr>
            <a:lvl5pPr marL="2286000" lvl="4" indent="-228600" algn="l">
              <a:lnSpc>
                <a:spcPct val="90000"/>
              </a:lnSpc>
              <a:spcBef>
                <a:spcPts val="398"/>
              </a:spcBef>
              <a:spcAft>
                <a:spcPts val="0"/>
              </a:spcAft>
              <a:buClr>
                <a:schemeClr val="dk1"/>
              </a:buClr>
              <a:buSzPts val="1274"/>
              <a:buNone/>
              <a:defRPr sz="1274" b="1"/>
            </a:lvl5pPr>
            <a:lvl6pPr marL="2743200" lvl="5" indent="-228600" algn="l">
              <a:lnSpc>
                <a:spcPct val="90000"/>
              </a:lnSpc>
              <a:spcBef>
                <a:spcPts val="398"/>
              </a:spcBef>
              <a:spcAft>
                <a:spcPts val="0"/>
              </a:spcAft>
              <a:buClr>
                <a:schemeClr val="dk1"/>
              </a:buClr>
              <a:buSzPts val="1274"/>
              <a:buNone/>
              <a:defRPr sz="1274" b="1"/>
            </a:lvl6pPr>
            <a:lvl7pPr marL="3200400" lvl="6" indent="-228600" algn="l">
              <a:lnSpc>
                <a:spcPct val="90000"/>
              </a:lnSpc>
              <a:spcBef>
                <a:spcPts val="398"/>
              </a:spcBef>
              <a:spcAft>
                <a:spcPts val="0"/>
              </a:spcAft>
              <a:buClr>
                <a:schemeClr val="dk1"/>
              </a:buClr>
              <a:buSzPts val="1274"/>
              <a:buNone/>
              <a:defRPr sz="1274" b="1"/>
            </a:lvl7pPr>
            <a:lvl8pPr marL="3657600" lvl="7" indent="-228600" algn="l">
              <a:lnSpc>
                <a:spcPct val="90000"/>
              </a:lnSpc>
              <a:spcBef>
                <a:spcPts val="398"/>
              </a:spcBef>
              <a:spcAft>
                <a:spcPts val="0"/>
              </a:spcAft>
              <a:buClr>
                <a:schemeClr val="dk1"/>
              </a:buClr>
              <a:buSzPts val="1274"/>
              <a:buNone/>
              <a:defRPr sz="1274" b="1"/>
            </a:lvl8pPr>
            <a:lvl9pPr marL="4114800" lvl="8" indent="-228600" algn="l">
              <a:lnSpc>
                <a:spcPct val="90000"/>
              </a:lnSpc>
              <a:spcBef>
                <a:spcPts val="398"/>
              </a:spcBef>
              <a:spcAft>
                <a:spcPts val="0"/>
              </a:spcAft>
              <a:buClr>
                <a:schemeClr val="dk1"/>
              </a:buClr>
              <a:buSzPts val="1274"/>
              <a:buNone/>
              <a:defRPr sz="1274" b="1"/>
            </a:lvl9pPr>
          </a:lstStyle>
          <a:p>
            <a:endParaRPr/>
          </a:p>
        </p:txBody>
      </p:sp>
      <p:sp>
        <p:nvSpPr>
          <p:cNvPr id="39" name="Google Shape;39;p11"/>
          <p:cNvSpPr txBox="1">
            <a:spLocks noGrp="1"/>
          </p:cNvSpPr>
          <p:nvPr>
            <p:ph type="body" idx="2"/>
          </p:nvPr>
        </p:nvSpPr>
        <p:spPr>
          <a:xfrm>
            <a:off x="752310" y="1994782"/>
            <a:ext cx="4620518" cy="29340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40" name="Google Shape;40;p11"/>
          <p:cNvSpPr txBox="1">
            <a:spLocks noGrp="1"/>
          </p:cNvSpPr>
          <p:nvPr>
            <p:ph type="body" idx="3"/>
          </p:nvPr>
        </p:nvSpPr>
        <p:spPr>
          <a:xfrm>
            <a:off x="5529262" y="1338704"/>
            <a:ext cx="4643273" cy="65607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96"/>
              </a:spcBef>
              <a:spcAft>
                <a:spcPts val="0"/>
              </a:spcAft>
              <a:buClr>
                <a:schemeClr val="dk1"/>
              </a:buClr>
              <a:buSzPts val="1911"/>
              <a:buNone/>
              <a:defRPr sz="1911" b="1"/>
            </a:lvl1pPr>
            <a:lvl2pPr marL="914400" lvl="1" indent="-228600" algn="l">
              <a:lnSpc>
                <a:spcPct val="90000"/>
              </a:lnSpc>
              <a:spcBef>
                <a:spcPts val="398"/>
              </a:spcBef>
              <a:spcAft>
                <a:spcPts val="0"/>
              </a:spcAft>
              <a:buClr>
                <a:schemeClr val="dk1"/>
              </a:buClr>
              <a:buSzPts val="1593"/>
              <a:buNone/>
              <a:defRPr sz="1593" b="1"/>
            </a:lvl2pPr>
            <a:lvl3pPr marL="1371600" lvl="2" indent="-228600" algn="l">
              <a:lnSpc>
                <a:spcPct val="90000"/>
              </a:lnSpc>
              <a:spcBef>
                <a:spcPts val="398"/>
              </a:spcBef>
              <a:spcAft>
                <a:spcPts val="0"/>
              </a:spcAft>
              <a:buClr>
                <a:schemeClr val="dk1"/>
              </a:buClr>
              <a:buSzPts val="1433"/>
              <a:buNone/>
              <a:defRPr sz="1433" b="1"/>
            </a:lvl3pPr>
            <a:lvl4pPr marL="1828800" lvl="3" indent="-228600" algn="l">
              <a:lnSpc>
                <a:spcPct val="90000"/>
              </a:lnSpc>
              <a:spcBef>
                <a:spcPts val="398"/>
              </a:spcBef>
              <a:spcAft>
                <a:spcPts val="0"/>
              </a:spcAft>
              <a:buClr>
                <a:schemeClr val="dk1"/>
              </a:buClr>
              <a:buSzPts val="1274"/>
              <a:buNone/>
              <a:defRPr sz="1274" b="1"/>
            </a:lvl4pPr>
            <a:lvl5pPr marL="2286000" lvl="4" indent="-228600" algn="l">
              <a:lnSpc>
                <a:spcPct val="90000"/>
              </a:lnSpc>
              <a:spcBef>
                <a:spcPts val="398"/>
              </a:spcBef>
              <a:spcAft>
                <a:spcPts val="0"/>
              </a:spcAft>
              <a:buClr>
                <a:schemeClr val="dk1"/>
              </a:buClr>
              <a:buSzPts val="1274"/>
              <a:buNone/>
              <a:defRPr sz="1274" b="1"/>
            </a:lvl5pPr>
            <a:lvl6pPr marL="2743200" lvl="5" indent="-228600" algn="l">
              <a:lnSpc>
                <a:spcPct val="90000"/>
              </a:lnSpc>
              <a:spcBef>
                <a:spcPts val="398"/>
              </a:spcBef>
              <a:spcAft>
                <a:spcPts val="0"/>
              </a:spcAft>
              <a:buClr>
                <a:schemeClr val="dk1"/>
              </a:buClr>
              <a:buSzPts val="1274"/>
              <a:buNone/>
              <a:defRPr sz="1274" b="1"/>
            </a:lvl6pPr>
            <a:lvl7pPr marL="3200400" lvl="6" indent="-228600" algn="l">
              <a:lnSpc>
                <a:spcPct val="90000"/>
              </a:lnSpc>
              <a:spcBef>
                <a:spcPts val="398"/>
              </a:spcBef>
              <a:spcAft>
                <a:spcPts val="0"/>
              </a:spcAft>
              <a:buClr>
                <a:schemeClr val="dk1"/>
              </a:buClr>
              <a:buSzPts val="1274"/>
              <a:buNone/>
              <a:defRPr sz="1274" b="1"/>
            </a:lvl7pPr>
            <a:lvl8pPr marL="3657600" lvl="7" indent="-228600" algn="l">
              <a:lnSpc>
                <a:spcPct val="90000"/>
              </a:lnSpc>
              <a:spcBef>
                <a:spcPts val="398"/>
              </a:spcBef>
              <a:spcAft>
                <a:spcPts val="0"/>
              </a:spcAft>
              <a:buClr>
                <a:schemeClr val="dk1"/>
              </a:buClr>
              <a:buSzPts val="1274"/>
              <a:buNone/>
              <a:defRPr sz="1274" b="1"/>
            </a:lvl8pPr>
            <a:lvl9pPr marL="4114800" lvl="8" indent="-228600" algn="l">
              <a:lnSpc>
                <a:spcPct val="90000"/>
              </a:lnSpc>
              <a:spcBef>
                <a:spcPts val="398"/>
              </a:spcBef>
              <a:spcAft>
                <a:spcPts val="0"/>
              </a:spcAft>
              <a:buClr>
                <a:schemeClr val="dk1"/>
              </a:buClr>
              <a:buSzPts val="1274"/>
              <a:buNone/>
              <a:defRPr sz="1274" b="1"/>
            </a:lvl9pPr>
          </a:lstStyle>
          <a:p>
            <a:endParaRPr/>
          </a:p>
        </p:txBody>
      </p:sp>
      <p:sp>
        <p:nvSpPr>
          <p:cNvPr id="41" name="Google Shape;41;p11"/>
          <p:cNvSpPr txBox="1">
            <a:spLocks noGrp="1"/>
          </p:cNvSpPr>
          <p:nvPr>
            <p:ph type="body" idx="4"/>
          </p:nvPr>
        </p:nvSpPr>
        <p:spPr>
          <a:xfrm>
            <a:off x="5529262" y="1994782"/>
            <a:ext cx="4643273" cy="29340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42" name="Google Shape;42;p11"/>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750888" y="290748"/>
            <a:ext cx="9420225" cy="10555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2"/>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752311" y="364067"/>
            <a:ext cx="3522629" cy="127423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548"/>
              <a:buFont typeface="Calibri"/>
              <a:buNone/>
              <a:defRPr sz="254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4643272" y="786283"/>
            <a:ext cx="5529263" cy="3880850"/>
          </a:xfrm>
          <a:prstGeom prst="rect">
            <a:avLst/>
          </a:prstGeom>
          <a:noFill/>
          <a:ln>
            <a:noFill/>
          </a:ln>
        </p:spPr>
        <p:txBody>
          <a:bodyPr spcFirstLastPara="1" wrap="square" lIns="91425" tIns="45700" rIns="91425" bIns="45700" anchor="t" anchorCtr="0">
            <a:normAutofit/>
          </a:bodyPr>
          <a:lstStyle>
            <a:lvl1pPr marL="457200" lvl="0" indent="-390398" algn="l">
              <a:lnSpc>
                <a:spcPct val="90000"/>
              </a:lnSpc>
              <a:spcBef>
                <a:spcPts val="796"/>
              </a:spcBef>
              <a:spcAft>
                <a:spcPts val="0"/>
              </a:spcAft>
              <a:buClr>
                <a:schemeClr val="dk1"/>
              </a:buClr>
              <a:buSzPts val="2548"/>
              <a:buChar char="•"/>
              <a:defRPr sz="2548"/>
            </a:lvl1pPr>
            <a:lvl2pPr marL="914400" lvl="1" indent="-370205" algn="l">
              <a:lnSpc>
                <a:spcPct val="90000"/>
              </a:lnSpc>
              <a:spcBef>
                <a:spcPts val="398"/>
              </a:spcBef>
              <a:spcAft>
                <a:spcPts val="0"/>
              </a:spcAft>
              <a:buClr>
                <a:schemeClr val="dk1"/>
              </a:buClr>
              <a:buSzPts val="2230"/>
              <a:buChar char="•"/>
              <a:defRPr sz="2230"/>
            </a:lvl2pPr>
            <a:lvl3pPr marL="1371600" lvl="2" indent="-349948" algn="l">
              <a:lnSpc>
                <a:spcPct val="90000"/>
              </a:lnSpc>
              <a:spcBef>
                <a:spcPts val="398"/>
              </a:spcBef>
              <a:spcAft>
                <a:spcPts val="0"/>
              </a:spcAft>
              <a:buClr>
                <a:schemeClr val="dk1"/>
              </a:buClr>
              <a:buSzPts val="1911"/>
              <a:buChar char="•"/>
              <a:defRPr sz="1911"/>
            </a:lvl3pPr>
            <a:lvl4pPr marL="1828800" lvl="3" indent="-329755" algn="l">
              <a:lnSpc>
                <a:spcPct val="90000"/>
              </a:lnSpc>
              <a:spcBef>
                <a:spcPts val="398"/>
              </a:spcBef>
              <a:spcAft>
                <a:spcPts val="0"/>
              </a:spcAft>
              <a:buClr>
                <a:schemeClr val="dk1"/>
              </a:buClr>
              <a:buSzPts val="1593"/>
              <a:buChar char="•"/>
              <a:defRPr sz="1593"/>
            </a:lvl4pPr>
            <a:lvl5pPr marL="2286000" lvl="4" indent="-329755" algn="l">
              <a:lnSpc>
                <a:spcPct val="90000"/>
              </a:lnSpc>
              <a:spcBef>
                <a:spcPts val="398"/>
              </a:spcBef>
              <a:spcAft>
                <a:spcPts val="0"/>
              </a:spcAft>
              <a:buClr>
                <a:schemeClr val="dk1"/>
              </a:buClr>
              <a:buSzPts val="1593"/>
              <a:buChar char="•"/>
              <a:defRPr sz="1593"/>
            </a:lvl5pPr>
            <a:lvl6pPr marL="2743200" lvl="5" indent="-329755" algn="l">
              <a:lnSpc>
                <a:spcPct val="90000"/>
              </a:lnSpc>
              <a:spcBef>
                <a:spcPts val="398"/>
              </a:spcBef>
              <a:spcAft>
                <a:spcPts val="0"/>
              </a:spcAft>
              <a:buClr>
                <a:schemeClr val="dk1"/>
              </a:buClr>
              <a:buSzPts val="1593"/>
              <a:buChar char="•"/>
              <a:defRPr sz="1593"/>
            </a:lvl6pPr>
            <a:lvl7pPr marL="3200400" lvl="6" indent="-329755" algn="l">
              <a:lnSpc>
                <a:spcPct val="90000"/>
              </a:lnSpc>
              <a:spcBef>
                <a:spcPts val="398"/>
              </a:spcBef>
              <a:spcAft>
                <a:spcPts val="0"/>
              </a:spcAft>
              <a:buClr>
                <a:schemeClr val="dk1"/>
              </a:buClr>
              <a:buSzPts val="1593"/>
              <a:buChar char="•"/>
              <a:defRPr sz="1593"/>
            </a:lvl7pPr>
            <a:lvl8pPr marL="3657600" lvl="7" indent="-329755" algn="l">
              <a:lnSpc>
                <a:spcPct val="90000"/>
              </a:lnSpc>
              <a:spcBef>
                <a:spcPts val="398"/>
              </a:spcBef>
              <a:spcAft>
                <a:spcPts val="0"/>
              </a:spcAft>
              <a:buClr>
                <a:schemeClr val="dk1"/>
              </a:buClr>
              <a:buSzPts val="1593"/>
              <a:buChar char="•"/>
              <a:defRPr sz="1593"/>
            </a:lvl8pPr>
            <a:lvl9pPr marL="4114800" lvl="8" indent="-329755" algn="l">
              <a:lnSpc>
                <a:spcPct val="90000"/>
              </a:lnSpc>
              <a:spcBef>
                <a:spcPts val="398"/>
              </a:spcBef>
              <a:spcAft>
                <a:spcPts val="0"/>
              </a:spcAft>
              <a:buClr>
                <a:schemeClr val="dk1"/>
              </a:buClr>
              <a:buSzPts val="1593"/>
              <a:buChar char="•"/>
              <a:defRPr sz="1593"/>
            </a:lvl9pPr>
          </a:lstStyle>
          <a:p>
            <a:endParaRPr/>
          </a:p>
        </p:txBody>
      </p:sp>
      <p:sp>
        <p:nvSpPr>
          <p:cNvPr id="57" name="Google Shape;57;p14"/>
          <p:cNvSpPr txBox="1">
            <a:spLocks noGrp="1"/>
          </p:cNvSpPr>
          <p:nvPr>
            <p:ph type="body" idx="2"/>
          </p:nvPr>
        </p:nvSpPr>
        <p:spPr>
          <a:xfrm>
            <a:off x="752311" y="1638300"/>
            <a:ext cx="3522629" cy="30351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96"/>
              </a:spcBef>
              <a:spcAft>
                <a:spcPts val="0"/>
              </a:spcAft>
              <a:buClr>
                <a:schemeClr val="dk1"/>
              </a:buClr>
              <a:buSzPts val="1274"/>
              <a:buNone/>
              <a:defRPr sz="1274"/>
            </a:lvl1pPr>
            <a:lvl2pPr marL="914400" lvl="1" indent="-228600" algn="l">
              <a:lnSpc>
                <a:spcPct val="90000"/>
              </a:lnSpc>
              <a:spcBef>
                <a:spcPts val="398"/>
              </a:spcBef>
              <a:spcAft>
                <a:spcPts val="0"/>
              </a:spcAft>
              <a:buClr>
                <a:schemeClr val="dk1"/>
              </a:buClr>
              <a:buSzPts val="1115"/>
              <a:buNone/>
              <a:defRPr sz="1115"/>
            </a:lvl2pPr>
            <a:lvl3pPr marL="1371600" lvl="2" indent="-228600" algn="l">
              <a:lnSpc>
                <a:spcPct val="90000"/>
              </a:lnSpc>
              <a:spcBef>
                <a:spcPts val="398"/>
              </a:spcBef>
              <a:spcAft>
                <a:spcPts val="0"/>
              </a:spcAft>
              <a:buClr>
                <a:schemeClr val="dk1"/>
              </a:buClr>
              <a:buSzPts val="956"/>
              <a:buNone/>
              <a:defRPr sz="956"/>
            </a:lvl3pPr>
            <a:lvl4pPr marL="1828800" lvl="3" indent="-228600" algn="l">
              <a:lnSpc>
                <a:spcPct val="90000"/>
              </a:lnSpc>
              <a:spcBef>
                <a:spcPts val="398"/>
              </a:spcBef>
              <a:spcAft>
                <a:spcPts val="0"/>
              </a:spcAft>
              <a:buClr>
                <a:schemeClr val="dk1"/>
              </a:buClr>
              <a:buSzPts val="796"/>
              <a:buNone/>
              <a:defRPr sz="796"/>
            </a:lvl4pPr>
            <a:lvl5pPr marL="2286000" lvl="4" indent="-228600" algn="l">
              <a:lnSpc>
                <a:spcPct val="90000"/>
              </a:lnSpc>
              <a:spcBef>
                <a:spcPts val="398"/>
              </a:spcBef>
              <a:spcAft>
                <a:spcPts val="0"/>
              </a:spcAft>
              <a:buClr>
                <a:schemeClr val="dk1"/>
              </a:buClr>
              <a:buSzPts val="796"/>
              <a:buNone/>
              <a:defRPr sz="796"/>
            </a:lvl5pPr>
            <a:lvl6pPr marL="2743200" lvl="5" indent="-228600" algn="l">
              <a:lnSpc>
                <a:spcPct val="90000"/>
              </a:lnSpc>
              <a:spcBef>
                <a:spcPts val="398"/>
              </a:spcBef>
              <a:spcAft>
                <a:spcPts val="0"/>
              </a:spcAft>
              <a:buClr>
                <a:schemeClr val="dk1"/>
              </a:buClr>
              <a:buSzPts val="796"/>
              <a:buNone/>
              <a:defRPr sz="796"/>
            </a:lvl6pPr>
            <a:lvl7pPr marL="3200400" lvl="6" indent="-228600" algn="l">
              <a:lnSpc>
                <a:spcPct val="90000"/>
              </a:lnSpc>
              <a:spcBef>
                <a:spcPts val="398"/>
              </a:spcBef>
              <a:spcAft>
                <a:spcPts val="0"/>
              </a:spcAft>
              <a:buClr>
                <a:schemeClr val="dk1"/>
              </a:buClr>
              <a:buSzPts val="796"/>
              <a:buNone/>
              <a:defRPr sz="796"/>
            </a:lvl7pPr>
            <a:lvl8pPr marL="3657600" lvl="7" indent="-228600" algn="l">
              <a:lnSpc>
                <a:spcPct val="90000"/>
              </a:lnSpc>
              <a:spcBef>
                <a:spcPts val="398"/>
              </a:spcBef>
              <a:spcAft>
                <a:spcPts val="0"/>
              </a:spcAft>
              <a:buClr>
                <a:schemeClr val="dk1"/>
              </a:buClr>
              <a:buSzPts val="796"/>
              <a:buNone/>
              <a:defRPr sz="796"/>
            </a:lvl8pPr>
            <a:lvl9pPr marL="4114800" lvl="8" indent="-228600" algn="l">
              <a:lnSpc>
                <a:spcPct val="90000"/>
              </a:lnSpc>
              <a:spcBef>
                <a:spcPts val="398"/>
              </a:spcBef>
              <a:spcAft>
                <a:spcPts val="0"/>
              </a:spcAft>
              <a:buClr>
                <a:schemeClr val="dk1"/>
              </a:buClr>
              <a:buSzPts val="796"/>
              <a:buNone/>
              <a:defRPr sz="796"/>
            </a:lvl9pPr>
          </a:lstStyle>
          <a:p>
            <a:endParaRPr/>
          </a:p>
        </p:txBody>
      </p:sp>
      <p:sp>
        <p:nvSpPr>
          <p:cNvPr id="58" name="Google Shape;58;p14"/>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752311" y="364067"/>
            <a:ext cx="3522629" cy="127423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548"/>
              <a:buFont typeface="Calibri"/>
              <a:buNone/>
              <a:defRPr sz="254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5"/>
          <p:cNvSpPr>
            <a:spLocks noGrp="1"/>
          </p:cNvSpPr>
          <p:nvPr>
            <p:ph type="pic" idx="2"/>
          </p:nvPr>
        </p:nvSpPr>
        <p:spPr>
          <a:xfrm>
            <a:off x="4643272" y="786283"/>
            <a:ext cx="5529263" cy="3880850"/>
          </a:xfrm>
          <a:prstGeom prst="rect">
            <a:avLst/>
          </a:prstGeom>
          <a:noFill/>
          <a:ln>
            <a:noFill/>
          </a:ln>
        </p:spPr>
      </p:sp>
      <p:sp>
        <p:nvSpPr>
          <p:cNvPr id="64" name="Google Shape;64;p15"/>
          <p:cNvSpPr txBox="1">
            <a:spLocks noGrp="1"/>
          </p:cNvSpPr>
          <p:nvPr>
            <p:ph type="body" idx="1"/>
          </p:nvPr>
        </p:nvSpPr>
        <p:spPr>
          <a:xfrm>
            <a:off x="752311" y="1638300"/>
            <a:ext cx="3522629" cy="30351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96"/>
              </a:spcBef>
              <a:spcAft>
                <a:spcPts val="0"/>
              </a:spcAft>
              <a:buClr>
                <a:schemeClr val="dk1"/>
              </a:buClr>
              <a:buSzPts val="1274"/>
              <a:buNone/>
              <a:defRPr sz="1274"/>
            </a:lvl1pPr>
            <a:lvl2pPr marL="914400" lvl="1" indent="-228600" algn="l">
              <a:lnSpc>
                <a:spcPct val="90000"/>
              </a:lnSpc>
              <a:spcBef>
                <a:spcPts val="398"/>
              </a:spcBef>
              <a:spcAft>
                <a:spcPts val="0"/>
              </a:spcAft>
              <a:buClr>
                <a:schemeClr val="dk1"/>
              </a:buClr>
              <a:buSzPts val="1115"/>
              <a:buNone/>
              <a:defRPr sz="1115"/>
            </a:lvl2pPr>
            <a:lvl3pPr marL="1371600" lvl="2" indent="-228600" algn="l">
              <a:lnSpc>
                <a:spcPct val="90000"/>
              </a:lnSpc>
              <a:spcBef>
                <a:spcPts val="398"/>
              </a:spcBef>
              <a:spcAft>
                <a:spcPts val="0"/>
              </a:spcAft>
              <a:buClr>
                <a:schemeClr val="dk1"/>
              </a:buClr>
              <a:buSzPts val="956"/>
              <a:buNone/>
              <a:defRPr sz="956"/>
            </a:lvl3pPr>
            <a:lvl4pPr marL="1828800" lvl="3" indent="-228600" algn="l">
              <a:lnSpc>
                <a:spcPct val="90000"/>
              </a:lnSpc>
              <a:spcBef>
                <a:spcPts val="398"/>
              </a:spcBef>
              <a:spcAft>
                <a:spcPts val="0"/>
              </a:spcAft>
              <a:buClr>
                <a:schemeClr val="dk1"/>
              </a:buClr>
              <a:buSzPts val="796"/>
              <a:buNone/>
              <a:defRPr sz="796"/>
            </a:lvl4pPr>
            <a:lvl5pPr marL="2286000" lvl="4" indent="-228600" algn="l">
              <a:lnSpc>
                <a:spcPct val="90000"/>
              </a:lnSpc>
              <a:spcBef>
                <a:spcPts val="398"/>
              </a:spcBef>
              <a:spcAft>
                <a:spcPts val="0"/>
              </a:spcAft>
              <a:buClr>
                <a:schemeClr val="dk1"/>
              </a:buClr>
              <a:buSzPts val="796"/>
              <a:buNone/>
              <a:defRPr sz="796"/>
            </a:lvl5pPr>
            <a:lvl6pPr marL="2743200" lvl="5" indent="-228600" algn="l">
              <a:lnSpc>
                <a:spcPct val="90000"/>
              </a:lnSpc>
              <a:spcBef>
                <a:spcPts val="398"/>
              </a:spcBef>
              <a:spcAft>
                <a:spcPts val="0"/>
              </a:spcAft>
              <a:buClr>
                <a:schemeClr val="dk1"/>
              </a:buClr>
              <a:buSzPts val="796"/>
              <a:buNone/>
              <a:defRPr sz="796"/>
            </a:lvl6pPr>
            <a:lvl7pPr marL="3200400" lvl="6" indent="-228600" algn="l">
              <a:lnSpc>
                <a:spcPct val="90000"/>
              </a:lnSpc>
              <a:spcBef>
                <a:spcPts val="398"/>
              </a:spcBef>
              <a:spcAft>
                <a:spcPts val="0"/>
              </a:spcAft>
              <a:buClr>
                <a:schemeClr val="dk1"/>
              </a:buClr>
              <a:buSzPts val="796"/>
              <a:buNone/>
              <a:defRPr sz="796"/>
            </a:lvl7pPr>
            <a:lvl8pPr marL="3657600" lvl="7" indent="-228600" algn="l">
              <a:lnSpc>
                <a:spcPct val="90000"/>
              </a:lnSpc>
              <a:spcBef>
                <a:spcPts val="398"/>
              </a:spcBef>
              <a:spcAft>
                <a:spcPts val="0"/>
              </a:spcAft>
              <a:buClr>
                <a:schemeClr val="dk1"/>
              </a:buClr>
              <a:buSzPts val="796"/>
              <a:buNone/>
              <a:defRPr sz="796"/>
            </a:lvl8pPr>
            <a:lvl9pPr marL="4114800" lvl="8" indent="-228600" algn="l">
              <a:lnSpc>
                <a:spcPct val="90000"/>
              </a:lnSpc>
              <a:spcBef>
                <a:spcPts val="398"/>
              </a:spcBef>
              <a:spcAft>
                <a:spcPts val="0"/>
              </a:spcAft>
              <a:buClr>
                <a:schemeClr val="dk1"/>
              </a:buClr>
              <a:buSzPts val="796"/>
              <a:buNone/>
              <a:defRPr sz="796"/>
            </a:lvl9pPr>
          </a:lstStyle>
          <a:p>
            <a:endParaRPr/>
          </a:p>
        </p:txBody>
      </p:sp>
      <p:sp>
        <p:nvSpPr>
          <p:cNvPr id="65" name="Google Shape;65;p15"/>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750888" y="290748"/>
            <a:ext cx="9420225" cy="105554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504"/>
              <a:buFont typeface="Calibri"/>
              <a:buNone/>
              <a:defRPr sz="3504"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6"/>
          <p:cNvSpPr txBox="1">
            <a:spLocks noGrp="1"/>
          </p:cNvSpPr>
          <p:nvPr>
            <p:ph type="body" idx="1"/>
          </p:nvPr>
        </p:nvSpPr>
        <p:spPr>
          <a:xfrm>
            <a:off x="750888" y="1453739"/>
            <a:ext cx="9420225" cy="3464954"/>
          </a:xfrm>
          <a:prstGeom prst="rect">
            <a:avLst/>
          </a:prstGeom>
          <a:noFill/>
          <a:ln>
            <a:noFill/>
          </a:ln>
        </p:spPr>
        <p:txBody>
          <a:bodyPr spcFirstLastPara="1" wrap="square" lIns="91425" tIns="45700" rIns="91425" bIns="45700" anchor="t" anchorCtr="0">
            <a:normAutofit/>
          </a:bodyPr>
          <a:lstStyle>
            <a:lvl1pPr marL="457200" marR="0" lvl="0" indent="-370205" algn="l" rtl="0">
              <a:lnSpc>
                <a:spcPct val="90000"/>
              </a:lnSpc>
              <a:spcBef>
                <a:spcPts val="796"/>
              </a:spcBef>
              <a:spcAft>
                <a:spcPts val="0"/>
              </a:spcAft>
              <a:buClr>
                <a:schemeClr val="dk1"/>
              </a:buClr>
              <a:buSzPts val="2230"/>
              <a:buFont typeface="Arial"/>
              <a:buChar char="•"/>
              <a:defRPr sz="2230" b="0" i="0" u="none" strike="noStrike" cap="none">
                <a:solidFill>
                  <a:schemeClr val="dk1"/>
                </a:solidFill>
                <a:latin typeface="Calibri"/>
                <a:ea typeface="Calibri"/>
                <a:cs typeface="Calibri"/>
                <a:sym typeface="Calibri"/>
              </a:defRPr>
            </a:lvl1pPr>
            <a:lvl2pPr marL="914400" marR="0" lvl="1" indent="-349948" algn="l" rtl="0">
              <a:lnSpc>
                <a:spcPct val="90000"/>
              </a:lnSpc>
              <a:spcBef>
                <a:spcPts val="398"/>
              </a:spcBef>
              <a:spcAft>
                <a:spcPts val="0"/>
              </a:spcAft>
              <a:buClr>
                <a:schemeClr val="dk1"/>
              </a:buClr>
              <a:buSzPts val="1911"/>
              <a:buFont typeface="Arial"/>
              <a:buChar char="•"/>
              <a:defRPr sz="1911" b="0" i="0" u="none" strike="noStrike" cap="none">
                <a:solidFill>
                  <a:schemeClr val="dk1"/>
                </a:solidFill>
                <a:latin typeface="Calibri"/>
                <a:ea typeface="Calibri"/>
                <a:cs typeface="Calibri"/>
                <a:sym typeface="Calibri"/>
              </a:defRPr>
            </a:lvl2pPr>
            <a:lvl3pPr marL="1371600" marR="0" lvl="2" indent="-329755" algn="l" rtl="0">
              <a:lnSpc>
                <a:spcPct val="90000"/>
              </a:lnSpc>
              <a:spcBef>
                <a:spcPts val="398"/>
              </a:spcBef>
              <a:spcAft>
                <a:spcPts val="0"/>
              </a:spcAft>
              <a:buClr>
                <a:schemeClr val="dk1"/>
              </a:buClr>
              <a:buSzPts val="1593"/>
              <a:buFont typeface="Arial"/>
              <a:buChar char="•"/>
              <a:defRPr sz="1593" b="0" i="0" u="none" strike="noStrike" cap="none">
                <a:solidFill>
                  <a:schemeClr val="dk1"/>
                </a:solidFill>
                <a:latin typeface="Calibri"/>
                <a:ea typeface="Calibri"/>
                <a:cs typeface="Calibri"/>
                <a:sym typeface="Calibri"/>
              </a:defRPr>
            </a:lvl3pPr>
            <a:lvl4pPr marL="1828800" marR="0" lvl="3"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4pPr>
            <a:lvl5pPr marL="2286000" marR="0" lvl="4"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5pPr>
            <a:lvl6pPr marL="2743200" marR="0" lvl="5"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6pPr>
            <a:lvl7pPr marL="3200400" marR="0" lvl="6"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7pPr>
            <a:lvl8pPr marL="3657600" marR="0" lvl="7"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8pPr>
            <a:lvl9pPr marL="4114800" marR="0" lvl="8"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56"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56"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hyperlink" Target="https://doi.org/10.1029/2021JC018045" TargetMode="Externa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5.jp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png"/><Relationship Id="rId7"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0.png"/><Relationship Id="rId9"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Google Shape;84;p1"/>
          <p:cNvGrpSpPr/>
          <p:nvPr/>
        </p:nvGrpSpPr>
        <p:grpSpPr>
          <a:xfrm>
            <a:off x="0" y="-9008"/>
            <a:ext cx="10922100" cy="5460900"/>
            <a:chOff x="0" y="0"/>
            <a:chExt cx="10922100" cy="5460900"/>
          </a:xfrm>
        </p:grpSpPr>
        <p:grpSp>
          <p:nvGrpSpPr>
            <p:cNvPr id="85" name="Google Shape;85;p1"/>
            <p:cNvGrpSpPr/>
            <p:nvPr/>
          </p:nvGrpSpPr>
          <p:grpSpPr>
            <a:xfrm>
              <a:off x="0" y="0"/>
              <a:ext cx="10922100" cy="5460900"/>
              <a:chOff x="0" y="0"/>
              <a:chExt cx="10922100" cy="5460900"/>
            </a:xfrm>
          </p:grpSpPr>
          <p:sp>
            <p:nvSpPr>
              <p:cNvPr id="86" name="Google Shape;86;p1"/>
              <p:cNvSpPr/>
              <p:nvPr/>
            </p:nvSpPr>
            <p:spPr>
              <a:xfrm>
                <a:off x="0" y="0"/>
                <a:ext cx="10922100" cy="54609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87" name="Google Shape;87;p1"/>
              <p:cNvPicPr preferRelativeResize="0"/>
              <p:nvPr/>
            </p:nvPicPr>
            <p:blipFill rotWithShape="1">
              <a:blip r:embed="rId3">
                <a:alphaModFix/>
              </a:blip>
              <a:srcRect/>
              <a:stretch/>
            </p:blipFill>
            <p:spPr>
              <a:xfrm>
                <a:off x="10179877" y="4721629"/>
                <a:ext cx="734866" cy="734866"/>
              </a:xfrm>
              <a:prstGeom prst="rect">
                <a:avLst/>
              </a:prstGeom>
              <a:noFill/>
              <a:ln w="9525" cap="flat" cmpd="sng">
                <a:solidFill>
                  <a:schemeClr val="dk1"/>
                </a:solidFill>
                <a:prstDash val="solid"/>
                <a:round/>
                <a:headEnd type="none" w="sm" len="sm"/>
                <a:tailEnd type="none" w="sm" len="sm"/>
              </a:ln>
            </p:spPr>
          </p:pic>
        </p:grpSp>
        <p:sp>
          <p:nvSpPr>
            <p:cNvPr id="88" name="Google Shape;88;p1"/>
            <p:cNvSpPr txBox="1"/>
            <p:nvPr/>
          </p:nvSpPr>
          <p:spPr>
            <a:xfrm>
              <a:off x="76200" y="41769"/>
              <a:ext cx="1069350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dirty="0">
                  <a:solidFill>
                    <a:srgbClr val="EA1D2D"/>
                  </a:solidFill>
                  <a:latin typeface="Arial Black"/>
                  <a:ea typeface="Arial Black"/>
                  <a:cs typeface="Arial Black"/>
                  <a:sym typeface="Arial Black"/>
                </a:rPr>
                <a:t>Submesoscale drivers of upper ocean mixed layer variability in the Gulf of Oman</a:t>
              </a:r>
              <a:endParaRPr lang="en-SE" sz="3000" b="1" i="0" u="none" strike="noStrike" cap="none" dirty="0">
                <a:solidFill>
                  <a:srgbClr val="EA1D2D"/>
                </a:solidFill>
                <a:latin typeface="Arial Black"/>
                <a:ea typeface="Arial Black"/>
                <a:cs typeface="Arial Black"/>
                <a:sym typeface="Arial Black"/>
              </a:endParaRPr>
            </a:p>
          </p:txBody>
        </p:sp>
        <p:sp>
          <p:nvSpPr>
            <p:cNvPr id="89" name="Google Shape;89;p1"/>
            <p:cNvSpPr txBox="1"/>
            <p:nvPr/>
          </p:nvSpPr>
          <p:spPr>
            <a:xfrm>
              <a:off x="76200" y="3873033"/>
              <a:ext cx="10608270" cy="76940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600" b="1" i="0" u="none" strike="noStrike" cap="none" dirty="0">
                  <a:solidFill>
                    <a:srgbClr val="00A7D9"/>
                  </a:solidFill>
                  <a:latin typeface="Arial"/>
                  <a:ea typeface="Arial"/>
                  <a:cs typeface="Arial"/>
                  <a:sym typeface="Arial"/>
                </a:rPr>
                <a:t>Related publications: </a:t>
              </a:r>
              <a:endParaRPr lang="en-GB" dirty="0">
                <a:solidFill>
                  <a:srgbClr val="025C6D"/>
                </a:solidFill>
                <a:latin typeface="Arial" panose="020B0604020202020204" pitchFamily="34" charset="0"/>
                <a:cs typeface="Arial" panose="020B0604020202020204" pitchFamily="34" charset="0"/>
              </a:endParaRPr>
            </a:p>
            <a:p>
              <a:pPr lvl="0" algn="just">
                <a:buClr>
                  <a:srgbClr val="025C6D"/>
                </a:buClr>
                <a:buSzPts val="1800"/>
              </a:pPr>
              <a:r>
                <a:rPr lang="en-GB" dirty="0">
                  <a:solidFill>
                    <a:srgbClr val="025C6D"/>
                  </a:solidFill>
                  <a:latin typeface="Arial" panose="020B0604020202020204" pitchFamily="34" charset="0"/>
                  <a:cs typeface="Arial" panose="020B0604020202020204" pitchFamily="34" charset="0"/>
                </a:rPr>
                <a:t>Font, E., Queste, B. Y., &amp; Swart, S. (2022). Seasonal to </a:t>
              </a:r>
              <a:r>
                <a:rPr lang="en-GB" dirty="0" err="1">
                  <a:solidFill>
                    <a:srgbClr val="025C6D"/>
                  </a:solidFill>
                  <a:latin typeface="Arial" panose="020B0604020202020204" pitchFamily="34" charset="0"/>
                  <a:cs typeface="Arial" panose="020B0604020202020204" pitchFamily="34" charset="0"/>
                </a:rPr>
                <a:t>intraseasonal</a:t>
              </a:r>
              <a:r>
                <a:rPr lang="en-GB" dirty="0">
                  <a:solidFill>
                    <a:srgbClr val="025C6D"/>
                  </a:solidFill>
                  <a:latin typeface="Arial" panose="020B0604020202020204" pitchFamily="34" charset="0"/>
                  <a:cs typeface="Arial" panose="020B0604020202020204" pitchFamily="34" charset="0"/>
                </a:rPr>
                <a:t> variability of the upper ocean mixed layer in the Gulf of Oman. Journal of Geophysical Research: Oceans, 127, e2021JC018045 </a:t>
              </a:r>
              <a:r>
                <a:rPr lang="en-GB" dirty="0">
                  <a:solidFill>
                    <a:srgbClr val="025C6D"/>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https://doi.org/10.1029/2021JC018045</a:t>
              </a:r>
              <a:endParaRPr lang="en-US" dirty="0">
                <a:solidFill>
                  <a:srgbClr val="025C6D"/>
                </a:solidFill>
                <a:latin typeface="Arial" panose="020B0604020202020204" pitchFamily="34" charset="0"/>
                <a:cs typeface="Arial" panose="020B0604020202020204" pitchFamily="34" charset="0"/>
              </a:endParaRPr>
            </a:p>
          </p:txBody>
        </p:sp>
        <p:sp>
          <p:nvSpPr>
            <p:cNvPr id="90" name="Google Shape;90;p1"/>
            <p:cNvSpPr txBox="1"/>
            <p:nvPr/>
          </p:nvSpPr>
          <p:spPr>
            <a:xfrm>
              <a:off x="76200" y="1933916"/>
              <a:ext cx="6941820" cy="2308284"/>
            </a:xfrm>
            <a:prstGeom prst="rect">
              <a:avLst/>
            </a:prstGeom>
            <a:noFill/>
            <a:ln>
              <a:noFill/>
            </a:ln>
          </p:spPr>
          <p:txBody>
            <a:bodyPr spcFirstLastPara="1" wrap="square" lIns="91425" tIns="45700" rIns="91425" bIns="45700" anchor="t" anchorCtr="0">
              <a:spAutoFit/>
            </a:bodyPr>
            <a:lstStyle/>
            <a:p>
              <a:pPr algn="just">
                <a:buSzPts val="1800"/>
              </a:pPr>
              <a:r>
                <a:rPr lang="en-US" sz="1600" b="1" i="0" u="none" strike="noStrike" cap="none" dirty="0">
                  <a:solidFill>
                    <a:srgbClr val="00A7D9"/>
                  </a:solidFill>
                  <a:latin typeface="Arial"/>
                  <a:ea typeface="Arial"/>
                  <a:cs typeface="Arial"/>
                  <a:sym typeface="Arial"/>
                </a:rPr>
                <a:t>Abstract: </a:t>
              </a:r>
              <a:r>
                <a:rPr lang="en-GB" dirty="0">
                  <a:solidFill>
                    <a:srgbClr val="025C6D"/>
                  </a:solidFill>
                  <a:latin typeface="Arial" panose="020B0604020202020204" pitchFamily="34" charset="0"/>
                  <a:cs typeface="Arial" panose="020B0604020202020204" pitchFamily="34" charset="0"/>
                </a:rPr>
                <a:t>High-resolution glider data collected in the Gulf of Oman (2015-16) are used to assess the effect of surface forcing and submesoscale processes on upper ocean stratification. Episodic wind events (Shamals) drive rapid latent heat loss which leads to deepening of the mixed layer, whereas submesoscale instabilities act mainly to </a:t>
              </a:r>
              <a:r>
                <a:rPr lang="en-GB" dirty="0" err="1">
                  <a:solidFill>
                    <a:srgbClr val="025C6D"/>
                  </a:solidFill>
                  <a:latin typeface="Arial" panose="020B0604020202020204" pitchFamily="34" charset="0"/>
                  <a:cs typeface="Arial" panose="020B0604020202020204" pitchFamily="34" charset="0"/>
                </a:rPr>
                <a:t>restratify</a:t>
              </a:r>
              <a:r>
                <a:rPr lang="en-GB" dirty="0">
                  <a:solidFill>
                    <a:srgbClr val="025C6D"/>
                  </a:solidFill>
                  <a:latin typeface="Arial" panose="020B0604020202020204" pitchFamily="34" charset="0"/>
                  <a:cs typeface="Arial" panose="020B0604020202020204" pitchFamily="34" charset="0"/>
                </a:rPr>
                <a:t> the upper ocean via mixed layer eddies. </a:t>
              </a:r>
              <a:r>
                <a:rPr lang="en-GB" dirty="0" err="1">
                  <a:solidFill>
                    <a:srgbClr val="025C6D"/>
                  </a:solidFill>
                  <a:latin typeface="Arial" panose="020B0604020202020204" pitchFamily="34" charset="0"/>
                  <a:cs typeface="Arial" panose="020B0604020202020204" pitchFamily="34" charset="0"/>
                </a:rPr>
                <a:t>Intraseasonal</a:t>
              </a:r>
              <a:r>
                <a:rPr lang="en-GB" dirty="0">
                  <a:solidFill>
                    <a:srgbClr val="025C6D"/>
                  </a:solidFill>
                  <a:latin typeface="Arial" panose="020B0604020202020204" pitchFamily="34" charset="0"/>
                  <a:cs typeface="Arial" panose="020B0604020202020204" pitchFamily="34" charset="0"/>
                </a:rPr>
                <a:t> upper ocean variability has downstream effects on phytoplankton bloom dynamics and ventilation. Further work using ADCP glider data (2021-22) determines regional hotspots and drivers of EKE and their ventilation potential.</a:t>
              </a:r>
              <a:endParaRPr lang="en-ZA" dirty="0">
                <a:solidFill>
                  <a:srgbClr val="025C6D"/>
                </a:solidFill>
                <a:latin typeface="Arial" panose="020B0604020202020204" pitchFamily="34" charset="0"/>
                <a:cs typeface="Arial" panose="020B0604020202020204" pitchFamily="34" charset="0"/>
              </a:endParaRPr>
            </a:p>
            <a:p>
              <a:pPr algn="just">
                <a:buSzPts val="1800"/>
              </a:pPr>
              <a:endParaRPr lang="en-GB" dirty="0">
                <a:solidFill>
                  <a:srgbClr val="025C6D"/>
                </a:solidFill>
                <a:latin typeface="Arial" panose="020B0604020202020204" pitchFamily="34" charset="0"/>
                <a:cs typeface="Arial" panose="020B0604020202020204" pitchFamily="34" charset="0"/>
                <a:sym typeface="Calibri"/>
              </a:endParaRPr>
            </a:p>
            <a:p>
              <a:pPr lvl="0" algn="just">
                <a:buSzPts val="1800"/>
              </a:pPr>
              <a:r>
                <a:rPr lang="en-US" sz="1600" dirty="0">
                  <a:solidFill>
                    <a:srgbClr val="025C6D"/>
                  </a:solidFill>
                  <a:latin typeface="Arial" panose="020B0604020202020204" pitchFamily="34" charset="0"/>
                  <a:cs typeface="Arial" panose="020B0604020202020204" pitchFamily="34" charset="0"/>
                </a:rPr>
                <a:t> </a:t>
              </a:r>
              <a:r>
                <a:rPr lang="en-US" sz="1600" b="1" i="0" u="none" strike="noStrike" cap="none" dirty="0">
                  <a:solidFill>
                    <a:srgbClr val="00A7D9"/>
                  </a:solidFill>
                  <a:latin typeface="Arial"/>
                  <a:ea typeface="Arial"/>
                  <a:cs typeface="Arial"/>
                  <a:sym typeface="Arial"/>
                </a:rPr>
                <a:t> </a:t>
              </a:r>
              <a:endParaRPr sz="1600" b="0" i="0" u="none" strike="noStrike" cap="none" dirty="0">
                <a:solidFill>
                  <a:srgbClr val="025C6D"/>
                </a:solidFill>
                <a:latin typeface="Arial"/>
                <a:ea typeface="Arial"/>
                <a:cs typeface="Arial"/>
                <a:sym typeface="Arial"/>
              </a:endParaRPr>
            </a:p>
          </p:txBody>
        </p:sp>
        <p:sp>
          <p:nvSpPr>
            <p:cNvPr id="91" name="Google Shape;91;p1"/>
            <p:cNvSpPr txBox="1"/>
            <p:nvPr/>
          </p:nvSpPr>
          <p:spPr>
            <a:xfrm>
              <a:off x="76200" y="1039660"/>
              <a:ext cx="99588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i="1" dirty="0">
                  <a:solidFill>
                    <a:srgbClr val="025C6D"/>
                  </a:solidFill>
                  <a:latin typeface="Calibri"/>
                  <a:ea typeface="Calibri"/>
                  <a:cs typeface="Calibri"/>
                  <a:sym typeface="Calibri"/>
                </a:rPr>
                <a:t>Estel Font, Bastien Y. Queste and Sebastiaan Swart</a:t>
              </a:r>
            </a:p>
            <a:p>
              <a:pPr marL="0" marR="0" lvl="0" indent="0" algn="l" rtl="0">
                <a:lnSpc>
                  <a:spcPct val="100000"/>
                </a:lnSpc>
                <a:spcBef>
                  <a:spcPts val="0"/>
                </a:spcBef>
                <a:spcAft>
                  <a:spcPts val="0"/>
                </a:spcAft>
                <a:buClr>
                  <a:srgbClr val="000000"/>
                </a:buClr>
                <a:buSzPts val="2200"/>
                <a:buFont typeface="Arial"/>
                <a:buNone/>
              </a:pPr>
              <a:r>
                <a:rPr lang="en-US" sz="2200" b="0" i="1" u="none" strike="noStrike" cap="none" dirty="0">
                  <a:solidFill>
                    <a:srgbClr val="025C6D"/>
                  </a:solidFill>
                  <a:latin typeface="Calibri"/>
                  <a:cs typeface="Calibri"/>
                  <a:sym typeface="Calibri"/>
                </a:rPr>
                <a:t>@esteelfont        	      estel.font.felez@gu.se</a:t>
              </a:r>
              <a:endParaRPr sz="1400" b="0" i="0" u="none" strike="noStrike" cap="none" dirty="0">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144EF2FE-9A51-E1A8-A0A6-A6D001616938}"/>
              </a:ext>
            </a:extLst>
          </p:cNvPr>
          <p:cNvSpPr txBox="1"/>
          <p:nvPr/>
        </p:nvSpPr>
        <p:spPr>
          <a:xfrm>
            <a:off x="4727466" y="5077023"/>
            <a:ext cx="800219" cy="307777"/>
          </a:xfrm>
          <a:prstGeom prst="rect">
            <a:avLst/>
          </a:prstGeom>
          <a:noFill/>
        </p:spPr>
        <p:txBody>
          <a:bodyPr wrap="none" rtlCol="0">
            <a:spAutoFit/>
          </a:bodyPr>
          <a:lstStyle/>
          <a:p>
            <a:r>
              <a:rPr lang="en-GB" dirty="0">
                <a:solidFill>
                  <a:srgbClr val="025C6D"/>
                </a:solidFill>
              </a:rPr>
              <a:t>Font</a:t>
            </a:r>
            <a:r>
              <a:rPr lang="en-IT" dirty="0">
                <a:solidFill>
                  <a:srgbClr val="025C6D"/>
                </a:solidFill>
              </a:rPr>
              <a:t> - 1</a:t>
            </a:r>
          </a:p>
        </p:txBody>
      </p:sp>
      <p:pic>
        <p:nvPicPr>
          <p:cNvPr id="14" name="Picture 13" descr="Qr code&#10;&#10;Description automatically generated">
            <a:extLst>
              <a:ext uri="{FF2B5EF4-FFF2-40B4-BE49-F238E27FC236}">
                <a16:creationId xmlns:a16="http://schemas.microsoft.com/office/drawing/2014/main" id="{500874A2-D458-AFDE-DD7F-3DEEF3AED285}"/>
              </a:ext>
            </a:extLst>
          </p:cNvPr>
          <p:cNvPicPr>
            <a:picLocks noChangeAspect="1"/>
          </p:cNvPicPr>
          <p:nvPr/>
        </p:nvPicPr>
        <p:blipFill>
          <a:blip r:embed="rId5"/>
          <a:stretch>
            <a:fillRect/>
          </a:stretch>
        </p:blipFill>
        <p:spPr>
          <a:xfrm>
            <a:off x="9729937" y="2966776"/>
            <a:ext cx="899879" cy="899879"/>
          </a:xfrm>
          <a:prstGeom prst="rect">
            <a:avLst/>
          </a:prstGeom>
        </p:spPr>
      </p:pic>
      <p:pic>
        <p:nvPicPr>
          <p:cNvPr id="16" name="Picture 15" descr="A picture containing nature, painting, ocean floor&#10;&#10;Description automatically generated">
            <a:extLst>
              <a:ext uri="{FF2B5EF4-FFF2-40B4-BE49-F238E27FC236}">
                <a16:creationId xmlns:a16="http://schemas.microsoft.com/office/drawing/2014/main" id="{D656029B-5430-4CA4-2608-3167176B48AF}"/>
              </a:ext>
            </a:extLst>
          </p:cNvPr>
          <p:cNvPicPr>
            <a:picLocks noChangeAspect="1"/>
          </p:cNvPicPr>
          <p:nvPr/>
        </p:nvPicPr>
        <p:blipFill>
          <a:blip r:embed="rId6"/>
          <a:stretch>
            <a:fillRect/>
          </a:stretch>
        </p:blipFill>
        <p:spPr>
          <a:xfrm>
            <a:off x="7257496" y="851083"/>
            <a:ext cx="3426974" cy="2055410"/>
          </a:xfrm>
          <a:prstGeom prst="rect">
            <a:avLst/>
          </a:prstGeom>
        </p:spPr>
      </p:pic>
      <p:pic>
        <p:nvPicPr>
          <p:cNvPr id="18" name="Picture 17" descr="Icon&#10;&#10;Description automatically generated">
            <a:extLst>
              <a:ext uri="{FF2B5EF4-FFF2-40B4-BE49-F238E27FC236}">
                <a16:creationId xmlns:a16="http://schemas.microsoft.com/office/drawing/2014/main" id="{19AFB16C-A077-B3D5-0CED-52FA429C5EE7}"/>
              </a:ext>
            </a:extLst>
          </p:cNvPr>
          <p:cNvPicPr>
            <a:picLocks noChangeAspect="1"/>
          </p:cNvPicPr>
          <p:nvPr/>
        </p:nvPicPr>
        <p:blipFill>
          <a:blip r:embed="rId7"/>
          <a:stretch>
            <a:fillRect/>
          </a:stretch>
        </p:blipFill>
        <p:spPr>
          <a:xfrm>
            <a:off x="7193860" y="2757585"/>
            <a:ext cx="2519827" cy="849709"/>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5991CA95-53A2-C1E4-8C08-25213136B599}"/>
              </a:ext>
            </a:extLst>
          </p:cNvPr>
          <p:cNvPicPr>
            <a:picLocks noChangeAspect="1"/>
          </p:cNvPicPr>
          <p:nvPr/>
        </p:nvPicPr>
        <p:blipFill>
          <a:blip r:embed="rId8"/>
          <a:stretch>
            <a:fillRect/>
          </a:stretch>
        </p:blipFill>
        <p:spPr>
          <a:xfrm>
            <a:off x="8250723" y="4824187"/>
            <a:ext cx="1691524" cy="505672"/>
          </a:xfrm>
          <a:prstGeom prst="rect">
            <a:avLst/>
          </a:prstGeom>
        </p:spPr>
      </p:pic>
      <p:pic>
        <p:nvPicPr>
          <p:cNvPr id="6" name="Graphic 5" descr="Envelope outline">
            <a:extLst>
              <a:ext uri="{FF2B5EF4-FFF2-40B4-BE49-F238E27FC236}">
                <a16:creationId xmlns:a16="http://schemas.microsoft.com/office/drawing/2014/main" id="{E4D8C14C-B4E0-F26B-A3E9-0B51EF1656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1652" y="1461811"/>
            <a:ext cx="308365" cy="308365"/>
          </a:xfrm>
          <a:prstGeom prst="rect">
            <a:avLst/>
          </a:prstGeom>
        </p:spPr>
      </p:pic>
      <p:pic>
        <p:nvPicPr>
          <p:cNvPr id="10" name="Graphic 9" descr="Back with solid fill">
            <a:extLst>
              <a:ext uri="{FF2B5EF4-FFF2-40B4-BE49-F238E27FC236}">
                <a16:creationId xmlns:a16="http://schemas.microsoft.com/office/drawing/2014/main" id="{6F7DB0C3-E0C2-A9E3-2442-F43B2DD25C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899664">
            <a:off x="9132015" y="3459671"/>
            <a:ext cx="688142" cy="68814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grpSp>
        <p:nvGrpSpPr>
          <p:cNvPr id="96" name="Google Shape;96;p2"/>
          <p:cNvGrpSpPr/>
          <p:nvPr/>
        </p:nvGrpSpPr>
        <p:grpSpPr>
          <a:xfrm>
            <a:off x="0" y="0"/>
            <a:ext cx="10922100" cy="5460900"/>
            <a:chOff x="0" y="0"/>
            <a:chExt cx="10922100" cy="5460900"/>
          </a:xfrm>
        </p:grpSpPr>
        <p:grpSp>
          <p:nvGrpSpPr>
            <p:cNvPr id="97" name="Google Shape;97;p2"/>
            <p:cNvGrpSpPr/>
            <p:nvPr/>
          </p:nvGrpSpPr>
          <p:grpSpPr>
            <a:xfrm>
              <a:off x="0" y="0"/>
              <a:ext cx="10922100" cy="5460900"/>
              <a:chOff x="0" y="0"/>
              <a:chExt cx="10922100" cy="5460900"/>
            </a:xfrm>
          </p:grpSpPr>
          <p:sp>
            <p:nvSpPr>
              <p:cNvPr id="98" name="Google Shape;98;p2"/>
              <p:cNvSpPr/>
              <p:nvPr/>
            </p:nvSpPr>
            <p:spPr>
              <a:xfrm>
                <a:off x="0" y="0"/>
                <a:ext cx="10922100" cy="54609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0179877" y="4721629"/>
                <a:ext cx="734866" cy="734866"/>
              </a:xfrm>
              <a:prstGeom prst="rect">
                <a:avLst/>
              </a:prstGeom>
              <a:noFill/>
              <a:ln w="9525" cap="flat" cmpd="sng">
                <a:solidFill>
                  <a:schemeClr val="dk1"/>
                </a:solidFill>
                <a:prstDash val="solid"/>
                <a:round/>
                <a:headEnd type="none" w="sm" len="sm"/>
                <a:tailEnd type="none" w="sm" len="sm"/>
              </a:ln>
            </p:spPr>
          </p:pic>
        </p:grpSp>
        <p:sp>
          <p:nvSpPr>
            <p:cNvPr id="100" name="Google Shape;100;p2"/>
            <p:cNvSpPr txBox="1"/>
            <p:nvPr/>
          </p:nvSpPr>
          <p:spPr>
            <a:xfrm>
              <a:off x="76200" y="41769"/>
              <a:ext cx="106935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EA1D2D"/>
                  </a:solidFill>
                  <a:latin typeface="Arial"/>
                  <a:ea typeface="Arial"/>
                  <a:cs typeface="Arial"/>
                  <a:sym typeface="Arial"/>
                </a:rPr>
                <a:t>Data and methods</a:t>
              </a:r>
              <a:endParaRPr sz="3000" b="1" i="0" u="none" strike="noStrike" cap="none">
                <a:solidFill>
                  <a:srgbClr val="EA1D2D"/>
                </a:solidFill>
                <a:latin typeface="Arial"/>
                <a:ea typeface="Arial"/>
                <a:cs typeface="Arial"/>
                <a:sym typeface="Arial"/>
              </a:endParaRPr>
            </a:p>
          </p:txBody>
        </p:sp>
      </p:grpSp>
      <p:sp>
        <p:nvSpPr>
          <p:cNvPr id="2" name="TextBox 1">
            <a:extLst>
              <a:ext uri="{FF2B5EF4-FFF2-40B4-BE49-F238E27FC236}">
                <a16:creationId xmlns:a16="http://schemas.microsoft.com/office/drawing/2014/main" id="{5686FFA1-C1AF-CBC2-454A-244820E606A1}"/>
              </a:ext>
            </a:extLst>
          </p:cNvPr>
          <p:cNvSpPr txBox="1"/>
          <p:nvPr/>
        </p:nvSpPr>
        <p:spPr>
          <a:xfrm>
            <a:off x="4727466" y="5077023"/>
            <a:ext cx="800219" cy="307777"/>
          </a:xfrm>
          <a:prstGeom prst="rect">
            <a:avLst/>
          </a:prstGeom>
          <a:noFill/>
        </p:spPr>
        <p:txBody>
          <a:bodyPr wrap="none" rtlCol="0">
            <a:spAutoFit/>
          </a:bodyPr>
          <a:lstStyle/>
          <a:p>
            <a:r>
              <a:rPr lang="en-IT" dirty="0">
                <a:solidFill>
                  <a:srgbClr val="025C6D"/>
                </a:solidFill>
              </a:rPr>
              <a:t>F</a:t>
            </a:r>
            <a:r>
              <a:rPr lang="en-GB" dirty="0" err="1">
                <a:solidFill>
                  <a:srgbClr val="025C6D"/>
                </a:solidFill>
              </a:rPr>
              <a:t>ont</a:t>
            </a:r>
            <a:r>
              <a:rPr lang="en-GB" dirty="0">
                <a:solidFill>
                  <a:srgbClr val="025C6D"/>
                </a:solidFill>
              </a:rPr>
              <a:t> </a:t>
            </a:r>
            <a:r>
              <a:rPr lang="en-IT" dirty="0">
                <a:solidFill>
                  <a:srgbClr val="025C6D"/>
                </a:solidFill>
              </a:rPr>
              <a:t>- 2</a:t>
            </a:r>
          </a:p>
        </p:txBody>
      </p:sp>
      <p:sp>
        <p:nvSpPr>
          <p:cNvPr id="3" name="Google Shape;90;p1">
            <a:extLst>
              <a:ext uri="{FF2B5EF4-FFF2-40B4-BE49-F238E27FC236}">
                <a16:creationId xmlns:a16="http://schemas.microsoft.com/office/drawing/2014/main" id="{81DD0E66-1628-4915-B6AE-AE34FEC17473}"/>
              </a:ext>
            </a:extLst>
          </p:cNvPr>
          <p:cNvSpPr txBox="1"/>
          <p:nvPr/>
        </p:nvSpPr>
        <p:spPr>
          <a:xfrm>
            <a:off x="186628" y="838480"/>
            <a:ext cx="5046822" cy="1600398"/>
          </a:xfrm>
          <a:prstGeom prst="rect">
            <a:avLst/>
          </a:prstGeom>
          <a:noFill/>
          <a:ln>
            <a:noFill/>
          </a:ln>
        </p:spPr>
        <p:txBody>
          <a:bodyPr spcFirstLastPara="1" wrap="square" lIns="91425" tIns="45700" rIns="91425" bIns="45700" anchor="t" anchorCtr="0">
            <a:spAutoFit/>
          </a:bodyPr>
          <a:lstStyle/>
          <a:p>
            <a:pPr marL="342900" indent="-342900" algn="just">
              <a:buBlip>
                <a:blip r:embed="rId4"/>
              </a:buBlip>
            </a:pPr>
            <a:r>
              <a:rPr lang="en-GB" i="0" u="none" strike="noStrike" baseline="0" dirty="0">
                <a:solidFill>
                  <a:schemeClr val="tx1">
                    <a:lumMod val="50000"/>
                    <a:lumOff val="50000"/>
                  </a:schemeClr>
                </a:solidFill>
              </a:rPr>
              <a:t> Ocean glider observations </a:t>
            </a:r>
            <a:r>
              <a:rPr lang="en-GB" b="1" i="0" u="none" strike="noStrike" baseline="0" dirty="0"/>
              <a:t>reveal ML variability that cannot be explained by seasonal warming alone</a:t>
            </a:r>
            <a:r>
              <a:rPr lang="en-GB" b="0" i="0" u="none" strike="noStrike" baseline="0" dirty="0"/>
              <a:t> </a:t>
            </a:r>
            <a:r>
              <a:rPr lang="en-GB" b="0" i="0" u="none" strike="noStrike" baseline="0" dirty="0">
                <a:solidFill>
                  <a:schemeClr val="tx1">
                    <a:lumMod val="50000"/>
                    <a:lumOff val="50000"/>
                  </a:schemeClr>
                </a:solidFill>
              </a:rPr>
              <a:t>in the Gulf of Oman during winter and spring.</a:t>
            </a:r>
          </a:p>
          <a:p>
            <a:pPr algn="just"/>
            <a:endParaRPr lang="en-GB" dirty="0">
              <a:solidFill>
                <a:schemeClr val="tx1">
                  <a:lumMod val="50000"/>
                  <a:lumOff val="50000"/>
                </a:schemeClr>
              </a:solidFill>
            </a:endParaRPr>
          </a:p>
          <a:p>
            <a:pPr marL="342900" indent="-342900" algn="just">
              <a:buBlip>
                <a:blip r:embed="rId4"/>
              </a:buBlip>
            </a:pPr>
            <a:r>
              <a:rPr lang="en-GB" b="1" i="0" u="none" strike="noStrike" baseline="0" dirty="0"/>
              <a:t> Buoyancy flux </a:t>
            </a:r>
            <a:r>
              <a:rPr lang="en-GB" b="0" i="0" u="none" strike="noStrike" baseline="0" dirty="0">
                <a:solidFill>
                  <a:schemeClr val="tx1">
                    <a:lumMod val="50000"/>
                    <a:lumOff val="50000"/>
                  </a:schemeClr>
                </a:solidFill>
              </a:rPr>
              <a:t>is used to determine the stability of the upper ocean: </a:t>
            </a:r>
          </a:p>
          <a:p>
            <a:pPr lvl="0" algn="just">
              <a:buSzPts val="1800"/>
            </a:pPr>
            <a:r>
              <a:rPr lang="en-US" dirty="0">
                <a:solidFill>
                  <a:srgbClr val="025C6D"/>
                </a:solidFill>
                <a:latin typeface="Arial" panose="020B0604020202020204" pitchFamily="34" charset="0"/>
                <a:cs typeface="Arial" panose="020B0604020202020204" pitchFamily="34" charset="0"/>
              </a:rPr>
              <a:t> </a:t>
            </a:r>
            <a:r>
              <a:rPr lang="en-US" b="1" i="0" u="none" strike="noStrike" cap="none" dirty="0">
                <a:solidFill>
                  <a:srgbClr val="00A7D9"/>
                </a:solidFill>
                <a:latin typeface="Arial"/>
                <a:ea typeface="Arial"/>
                <a:cs typeface="Arial"/>
                <a:sym typeface="Arial"/>
              </a:rPr>
              <a:t> </a:t>
            </a:r>
            <a:endParaRPr b="0" i="0" u="none" strike="noStrike" cap="none" dirty="0">
              <a:solidFill>
                <a:srgbClr val="025C6D"/>
              </a:solidFill>
              <a:latin typeface="Arial"/>
              <a:ea typeface="Arial"/>
              <a:cs typeface="Arial"/>
              <a:sym typeface="Arial"/>
            </a:endParaRPr>
          </a:p>
        </p:txBody>
      </p:sp>
      <p:pic>
        <p:nvPicPr>
          <p:cNvPr id="5" name="Picture 4" descr="Map&#10;&#10;Description automatically generated">
            <a:extLst>
              <a:ext uri="{FF2B5EF4-FFF2-40B4-BE49-F238E27FC236}">
                <a16:creationId xmlns:a16="http://schemas.microsoft.com/office/drawing/2014/main" id="{EC9E7C54-1C6F-B876-07E5-936B416DDE8B}"/>
              </a:ext>
            </a:extLst>
          </p:cNvPr>
          <p:cNvPicPr>
            <a:picLocks noChangeAspect="1"/>
          </p:cNvPicPr>
          <p:nvPr/>
        </p:nvPicPr>
        <p:blipFill>
          <a:blip r:embed="rId5"/>
          <a:stretch>
            <a:fillRect/>
          </a:stretch>
        </p:blipFill>
        <p:spPr>
          <a:xfrm>
            <a:off x="5790447" y="118187"/>
            <a:ext cx="3447978" cy="2873314"/>
          </a:xfrm>
          <a:prstGeom prst="rect">
            <a:avLst/>
          </a:prstGeom>
        </p:spPr>
      </p:pic>
      <p:pic>
        <p:nvPicPr>
          <p:cNvPr id="7" name="Picture 6" descr="A picture containing water, person, outdoor, boat&#10;&#10;Description automatically generated">
            <a:extLst>
              <a:ext uri="{FF2B5EF4-FFF2-40B4-BE49-F238E27FC236}">
                <a16:creationId xmlns:a16="http://schemas.microsoft.com/office/drawing/2014/main" id="{674DBA7E-ADD2-410F-FF94-CE8238FE0F64}"/>
              </a:ext>
            </a:extLst>
          </p:cNvPr>
          <p:cNvPicPr>
            <a:picLocks noChangeAspect="1"/>
          </p:cNvPicPr>
          <p:nvPr/>
        </p:nvPicPr>
        <p:blipFill rotWithShape="1">
          <a:blip r:embed="rId6"/>
          <a:srcRect l="25443"/>
          <a:stretch/>
        </p:blipFill>
        <p:spPr>
          <a:xfrm>
            <a:off x="9425153" y="110955"/>
            <a:ext cx="1310219" cy="3125728"/>
          </a:xfrm>
          <a:prstGeom prst="rect">
            <a:avLst/>
          </a:prstGeom>
          <a:ln w="76200">
            <a:noFill/>
          </a:ln>
          <a:effectLst>
            <a:softEdge rad="12700"/>
          </a:effectLst>
        </p:spPr>
      </p:pic>
      <p:sp>
        <p:nvSpPr>
          <p:cNvPr id="9" name="TextBox 8">
            <a:extLst>
              <a:ext uri="{FF2B5EF4-FFF2-40B4-BE49-F238E27FC236}">
                <a16:creationId xmlns:a16="http://schemas.microsoft.com/office/drawing/2014/main" id="{3081E3A3-326A-1A19-C5F8-E22B492EF0FA}"/>
              </a:ext>
            </a:extLst>
          </p:cNvPr>
          <p:cNvSpPr txBox="1"/>
          <p:nvPr/>
        </p:nvSpPr>
        <p:spPr>
          <a:xfrm>
            <a:off x="127096" y="2513819"/>
            <a:ext cx="10642604" cy="4145815"/>
          </a:xfrm>
          <a:prstGeom prst="rect">
            <a:avLst/>
          </a:prstGeom>
          <a:noFill/>
        </p:spPr>
        <p:txBody>
          <a:bodyPr wrap="square" numCol="2" spcCol="540000">
            <a:spAutoFit/>
          </a:bodyPr>
          <a:lstStyle/>
          <a:p>
            <a:pPr algn="just"/>
            <a:endParaRPr lang="en-GB" b="1" u="none" strike="noStrike" baseline="0" dirty="0"/>
          </a:p>
          <a:p>
            <a:pPr algn="just"/>
            <a:endParaRPr lang="en-GB" b="1" u="none" strike="noStrike" baseline="0" dirty="0"/>
          </a:p>
          <a:p>
            <a:pPr marL="342900" lvl="1" indent="-342900" algn="just">
              <a:buBlip>
                <a:blip r:embed="rId4"/>
              </a:buBlip>
            </a:pPr>
            <a:r>
              <a:rPr lang="en-GB" i="0" u="none" strike="noStrike" baseline="0" dirty="0">
                <a:solidFill>
                  <a:schemeClr val="tx1">
                    <a:lumMod val="50000"/>
                    <a:lumOff val="50000"/>
                  </a:schemeClr>
                </a:solidFill>
              </a:rPr>
              <a:t>The glider observations revealed submesoscale buoyancy fronts within the ML. </a:t>
            </a:r>
            <a:r>
              <a:rPr lang="en-GB" dirty="0">
                <a:solidFill>
                  <a:schemeClr val="tx1">
                    <a:lumMod val="65000"/>
                    <a:lumOff val="35000"/>
                  </a:schemeClr>
                </a:solidFill>
              </a:rPr>
              <a:t>Submesoscale processes </a:t>
            </a:r>
            <a:r>
              <a:rPr lang="en-GB" i="0" u="none" strike="noStrike" baseline="0" dirty="0">
                <a:solidFill>
                  <a:schemeClr val="tx1">
                    <a:lumMod val="65000"/>
                    <a:lumOff val="35000"/>
                  </a:schemeClr>
                </a:solidFill>
              </a:rPr>
              <a:t>are parametrized as equivalent heat fluxes:</a:t>
            </a:r>
          </a:p>
          <a:p>
            <a:pPr marL="342900" indent="-342900" algn="just">
              <a:buBlip>
                <a:blip r:embed="rId4"/>
              </a:buBlip>
            </a:pPr>
            <a:endParaRPr lang="en-GB" i="0" u="none" strike="noStrike" baseline="0" dirty="0">
              <a:solidFill>
                <a:schemeClr val="tx1">
                  <a:lumMod val="50000"/>
                  <a:lumOff val="50000"/>
                </a:schemeClr>
              </a:solidFill>
            </a:endParaRPr>
          </a:p>
          <a:p>
            <a:pPr algn="just"/>
            <a:endParaRPr lang="en-GB" i="0" u="none" strike="noStrike" baseline="0" dirty="0">
              <a:solidFill>
                <a:schemeClr val="tx1">
                  <a:lumMod val="50000"/>
                  <a:lumOff val="50000"/>
                </a:schemeClr>
              </a:solidFill>
            </a:endParaRPr>
          </a:p>
          <a:p>
            <a:pPr algn="ctr">
              <a:lnSpc>
                <a:spcPct val="150000"/>
              </a:lnSpc>
            </a:pPr>
            <a:endParaRPr lang="en-GB" b="1" dirty="0">
              <a:solidFill>
                <a:schemeClr val="tx1">
                  <a:lumMod val="50000"/>
                  <a:lumOff val="50000"/>
                </a:schemeClr>
              </a:solidFill>
            </a:endParaRPr>
          </a:p>
          <a:p>
            <a:pPr algn="ctr">
              <a:lnSpc>
                <a:spcPct val="150000"/>
              </a:lnSpc>
            </a:pPr>
            <a:endParaRPr lang="en-GB" b="1" dirty="0">
              <a:solidFill>
                <a:schemeClr val="tx1">
                  <a:lumMod val="50000"/>
                  <a:lumOff val="50000"/>
                </a:schemeClr>
              </a:solidFill>
            </a:endParaRPr>
          </a:p>
          <a:p>
            <a:pPr algn="ctr">
              <a:lnSpc>
                <a:spcPct val="150000"/>
              </a:lnSpc>
            </a:pPr>
            <a:endParaRPr lang="en-GB" b="1" dirty="0">
              <a:solidFill>
                <a:schemeClr val="tx1">
                  <a:lumMod val="50000"/>
                  <a:lumOff val="50000"/>
                </a:schemeClr>
              </a:solidFill>
            </a:endParaRPr>
          </a:p>
          <a:p>
            <a:pPr algn="ctr">
              <a:lnSpc>
                <a:spcPct val="150000"/>
              </a:lnSpc>
            </a:pPr>
            <a:endParaRPr lang="en-GB" b="1" dirty="0">
              <a:solidFill>
                <a:schemeClr val="tx1">
                  <a:lumMod val="50000"/>
                  <a:lumOff val="50000"/>
                </a:schemeClr>
              </a:solidFill>
            </a:endParaRPr>
          </a:p>
          <a:p>
            <a:pPr algn="ctr">
              <a:lnSpc>
                <a:spcPct val="150000"/>
              </a:lnSpc>
            </a:pPr>
            <a:endParaRPr lang="en-GB" b="1" dirty="0">
              <a:solidFill>
                <a:schemeClr val="tx1">
                  <a:lumMod val="50000"/>
                  <a:lumOff val="50000"/>
                </a:schemeClr>
              </a:solidFill>
            </a:endParaRPr>
          </a:p>
          <a:p>
            <a:pPr algn="ctr">
              <a:lnSpc>
                <a:spcPct val="150000"/>
              </a:lnSpc>
            </a:pPr>
            <a:endParaRPr lang="en-GB" b="1" dirty="0">
              <a:solidFill>
                <a:schemeClr val="tx1">
                  <a:lumMod val="50000"/>
                  <a:lumOff val="50000"/>
                </a:schemeClr>
              </a:solidFill>
            </a:endParaRPr>
          </a:p>
          <a:p>
            <a:pPr algn="ctr">
              <a:lnSpc>
                <a:spcPct val="150000"/>
              </a:lnSpc>
            </a:pPr>
            <a:endParaRPr lang="en-GB" b="1" dirty="0">
              <a:solidFill>
                <a:schemeClr val="tx1">
                  <a:lumMod val="50000"/>
                  <a:lumOff val="50000"/>
                </a:schemeClr>
              </a:solidFill>
            </a:endParaRPr>
          </a:p>
          <a:p>
            <a:pPr algn="ctr">
              <a:lnSpc>
                <a:spcPct val="150000"/>
              </a:lnSpc>
            </a:pPr>
            <a:endParaRPr lang="en-GB" b="1" dirty="0">
              <a:solidFill>
                <a:schemeClr val="tx1">
                  <a:lumMod val="50000"/>
                  <a:lumOff val="50000"/>
                </a:schemeClr>
              </a:solidFill>
            </a:endParaRPr>
          </a:p>
          <a:p>
            <a:pPr algn="ctr">
              <a:lnSpc>
                <a:spcPct val="150000"/>
              </a:lnSpc>
            </a:pPr>
            <a:endParaRPr lang="en-GB" b="1" dirty="0">
              <a:solidFill>
                <a:schemeClr val="tx1">
                  <a:lumMod val="50000"/>
                  <a:lumOff val="50000"/>
                </a:schemeClr>
              </a:solidFill>
            </a:endParaRPr>
          </a:p>
          <a:p>
            <a:pPr>
              <a:lnSpc>
                <a:spcPct val="150000"/>
              </a:lnSpc>
            </a:pPr>
            <a:endParaRPr lang="en-GB" b="1" u="none" strike="noStrike" baseline="0" dirty="0">
              <a:solidFill>
                <a:srgbClr val="0070C0"/>
              </a:solidFill>
            </a:endParaRPr>
          </a:p>
          <a:p>
            <a:pPr>
              <a:lnSpc>
                <a:spcPct val="150000"/>
              </a:lnSpc>
            </a:pPr>
            <a:endParaRPr lang="en-GB" b="1" dirty="0">
              <a:solidFill>
                <a:srgbClr val="0070C0"/>
              </a:solidFill>
            </a:endParaRPr>
          </a:p>
          <a:p>
            <a:pPr>
              <a:lnSpc>
                <a:spcPct val="150000"/>
              </a:lnSpc>
            </a:pPr>
            <a:r>
              <a:rPr lang="en-SE" b="1" u="none" strike="noStrike" baseline="0" dirty="0">
                <a:solidFill>
                  <a:srgbClr val="0070C0"/>
                </a:solidFill>
              </a:rPr>
              <a:t>𝑄</a:t>
            </a:r>
            <a:r>
              <a:rPr lang="en-GB" b="1" u="none" strike="noStrike" baseline="-25000" dirty="0">
                <a:solidFill>
                  <a:srgbClr val="0070C0"/>
                </a:solidFill>
              </a:rPr>
              <a:t>ML</a:t>
            </a:r>
            <a:r>
              <a:rPr lang="en-GB" b="1" baseline="-25000" dirty="0">
                <a:solidFill>
                  <a:srgbClr val="0070C0"/>
                </a:solidFill>
              </a:rPr>
              <a:t>E</a:t>
            </a:r>
            <a:r>
              <a:rPr lang="en-GB" b="1" dirty="0">
                <a:solidFill>
                  <a:srgbClr val="0070C0"/>
                </a:solidFill>
              </a:rPr>
              <a:t>: Mixed layer eddies</a:t>
            </a:r>
            <a:endParaRPr lang="en-GB" b="0" i="0" u="none" strike="noStrike" baseline="0" dirty="0">
              <a:solidFill>
                <a:schemeClr val="tx1">
                  <a:lumMod val="50000"/>
                  <a:lumOff val="50000"/>
                </a:schemeClr>
              </a:solidFill>
            </a:endParaRPr>
          </a:p>
          <a:p>
            <a:pPr algn="just"/>
            <a:endParaRPr lang="en-GB" b="0" i="0" u="none" strike="noStrike" baseline="0" dirty="0">
              <a:solidFill>
                <a:schemeClr val="tx1">
                  <a:lumMod val="50000"/>
                  <a:lumOff val="50000"/>
                </a:schemeClr>
              </a:solidFill>
            </a:endParaRPr>
          </a:p>
          <a:p>
            <a:pPr algn="just"/>
            <a:endParaRPr lang="en-GB" sz="1000" b="0" i="0" u="none" strike="noStrike" baseline="0" dirty="0">
              <a:solidFill>
                <a:schemeClr val="tx1">
                  <a:lumMod val="50000"/>
                  <a:lumOff val="50000"/>
                </a:schemeClr>
              </a:solidFill>
            </a:endParaRPr>
          </a:p>
          <a:p>
            <a:pPr>
              <a:lnSpc>
                <a:spcPct val="150000"/>
              </a:lnSpc>
            </a:pPr>
            <a:r>
              <a:rPr lang="en-SE" b="1" u="none" strike="noStrike" baseline="0" dirty="0">
                <a:solidFill>
                  <a:srgbClr val="FFC000"/>
                </a:solidFill>
              </a:rPr>
              <a:t>𝑄</a:t>
            </a:r>
            <a:r>
              <a:rPr lang="en-GB" b="1" u="none" strike="noStrike" baseline="-25000" dirty="0">
                <a:solidFill>
                  <a:srgbClr val="FFC000"/>
                </a:solidFill>
              </a:rPr>
              <a:t>EBF</a:t>
            </a:r>
            <a:r>
              <a:rPr lang="en-GB" b="1" i="0" u="none" strike="noStrike" baseline="0" dirty="0">
                <a:solidFill>
                  <a:srgbClr val="FFC000"/>
                </a:solidFill>
              </a:rPr>
              <a:t> : Ekman buoyancy flux</a:t>
            </a:r>
            <a:endParaRPr lang="en-GB" baseline="0" dirty="0">
              <a:solidFill>
                <a:schemeClr val="tx1">
                  <a:lumMod val="50000"/>
                  <a:lumOff val="50000"/>
                </a:schemeClr>
              </a:solidFill>
            </a:endParaRPr>
          </a:p>
          <a:p>
            <a:pPr marL="737100" lvl="1" algn="just"/>
            <a:endParaRPr lang="en-GB" dirty="0">
              <a:solidFill>
                <a:schemeClr val="tx1">
                  <a:lumMod val="50000"/>
                  <a:lumOff val="50000"/>
                </a:schemeClr>
              </a:solidFill>
            </a:endParaRPr>
          </a:p>
          <a:p>
            <a:pPr marL="737100" lvl="1" algn="just"/>
            <a:endParaRPr lang="en-GB" baseline="0" dirty="0">
              <a:solidFill>
                <a:schemeClr val="tx1">
                  <a:lumMod val="50000"/>
                  <a:lumOff val="50000"/>
                </a:schemeClr>
              </a:solidFill>
            </a:endParaRPr>
          </a:p>
          <a:p>
            <a:pPr marL="737100" lvl="1" algn="just"/>
            <a:endParaRPr lang="en-GB" dirty="0">
              <a:solidFill>
                <a:schemeClr val="tx1">
                  <a:lumMod val="50000"/>
                  <a:lumOff val="50000"/>
                </a:schemeClr>
              </a:solidFill>
            </a:endParaRPr>
          </a:p>
          <a:p>
            <a:pPr marL="737100" lvl="1" algn="just"/>
            <a:endParaRPr lang="en-GB" baseline="0" dirty="0">
              <a:solidFill>
                <a:schemeClr val="tx1">
                  <a:lumMod val="50000"/>
                  <a:lumOff val="50000"/>
                </a:schemeClr>
              </a:solidFill>
            </a:endParaRPr>
          </a:p>
          <a:p>
            <a:pPr marL="737100" lvl="1" algn="just"/>
            <a:endParaRPr lang="en-GB" b="0" i="0" u="none" strike="noStrike" baseline="0" dirty="0">
              <a:solidFill>
                <a:schemeClr val="tx1">
                  <a:lumMod val="50000"/>
                  <a:lumOff val="50000"/>
                </a:schemeClr>
              </a:solidFill>
            </a:endParaRPr>
          </a:p>
          <a:p>
            <a:pPr algn="just"/>
            <a:endParaRPr lang="en-GB" dirty="0">
              <a:solidFill>
                <a:schemeClr val="tx1">
                  <a:lumMod val="50000"/>
                  <a:lumOff val="50000"/>
                </a:schemeClr>
              </a:solidFill>
            </a:endParaRPr>
          </a:p>
          <a:p>
            <a:pPr marL="342900" indent="-342900" algn="just">
              <a:buBlip>
                <a:blip r:embed="rId4"/>
              </a:buBlip>
            </a:pPr>
            <a:endParaRPr lang="en-GB" i="0" u="none" strike="noStrike" baseline="0" dirty="0">
              <a:solidFill>
                <a:schemeClr val="tx1">
                  <a:lumMod val="50000"/>
                  <a:lumOff val="50000"/>
                </a:schemeClr>
              </a:solidFill>
            </a:endParaRPr>
          </a:p>
          <a:p>
            <a:pPr algn="just"/>
            <a:endParaRPr lang="en-GB" dirty="0">
              <a:solidFill>
                <a:schemeClr val="tx1">
                  <a:lumMod val="50000"/>
                  <a:lumOff val="50000"/>
                </a:schemeClr>
              </a:solidFill>
            </a:endParaRPr>
          </a:p>
        </p:txBody>
      </p:sp>
      <mc:AlternateContent xmlns:mc="http://schemas.openxmlformats.org/markup-compatibility/2006">
        <mc:Choice xmlns:a14="http://schemas.microsoft.com/office/drawing/2010/main" Requires="a14">
          <p:sp>
            <p:nvSpPr>
              <p:cNvPr id="11" name="Rectangle: Rounded Corners 10">
                <a:extLst>
                  <a:ext uri="{FF2B5EF4-FFF2-40B4-BE49-F238E27FC236}">
                    <a16:creationId xmlns:a16="http://schemas.microsoft.com/office/drawing/2014/main" id="{23CEEBC7-8DBC-1A76-3A8D-16ED9657B6F8}"/>
                  </a:ext>
                </a:extLst>
              </p:cNvPr>
              <p:cNvSpPr/>
              <p:nvPr/>
            </p:nvSpPr>
            <p:spPr>
              <a:xfrm>
                <a:off x="7993626" y="3313353"/>
                <a:ext cx="2826462" cy="685486"/>
              </a:xfrm>
              <a:prstGeom prst="roundRect">
                <a:avLst>
                  <a:gd name="adj" fmla="val 25933"/>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just"/>
                <a14:m>
                  <m:oMathPara xmlns:m="http://schemas.openxmlformats.org/officeDocument/2006/math">
                    <m:oMathParaPr>
                      <m:jc m:val="center"/>
                    </m:oMathParaPr>
                    <m:oMath xmlns:m="http://schemas.openxmlformats.org/officeDocument/2006/math">
                      <m:r>
                        <a:rPr lang="en-SE" i="1" u="none" strike="noStrike" baseline="0" dirty="0" smtClean="0">
                          <a:solidFill>
                            <a:schemeClr val="tx1"/>
                          </a:solidFill>
                          <a:latin typeface="Cambria Math" panose="02040503050406030204" pitchFamily="18" charset="0"/>
                        </a:rPr>
                        <m:t>𝑄</m:t>
                      </m:r>
                      <m:r>
                        <m:rPr>
                          <m:sty m:val="p"/>
                        </m:rPr>
                        <a:rPr lang="en-GB" i="1" baseline="-25000" dirty="0" smtClean="0">
                          <a:solidFill>
                            <a:schemeClr val="tx1"/>
                          </a:solidFill>
                          <a:latin typeface="Cambria Math" panose="02040503050406030204" pitchFamily="18" charset="0"/>
                        </a:rPr>
                        <m:t>MLE</m:t>
                      </m:r>
                      <m:r>
                        <a:rPr lang="en-SE" i="1" u="none" strike="noStrike" baseline="0" dirty="0" smtClean="0">
                          <a:solidFill>
                            <a:schemeClr val="tx1"/>
                          </a:solidFill>
                          <a:latin typeface="Cambria Math" panose="02040503050406030204" pitchFamily="18" charset="0"/>
                        </a:rPr>
                        <m:t>=</m:t>
                      </m:r>
                      <m:r>
                        <a:rPr lang="en-GB" i="1" u="none" strike="noStrike" baseline="0" dirty="0" smtClean="0">
                          <a:solidFill>
                            <a:schemeClr val="tx1"/>
                          </a:solidFill>
                          <a:latin typeface="Cambria Math" panose="02040503050406030204" pitchFamily="18" charset="0"/>
                        </a:rPr>
                        <m:t>0.06</m:t>
                      </m:r>
                      <m:r>
                        <a:rPr lang="en-SE" i="1" u="none" strike="noStrike" baseline="0" dirty="0" smtClean="0">
                          <a:solidFill>
                            <a:schemeClr val="tx1"/>
                          </a:solidFill>
                          <a:latin typeface="Cambria Math" panose="02040503050406030204" pitchFamily="18" charset="0"/>
                        </a:rPr>
                        <m:t>⋅</m:t>
                      </m:r>
                      <m:f>
                        <m:fPr>
                          <m:ctrlPr>
                            <a:rPr lang="en-SE" i="1" baseline="-25000" dirty="0" smtClean="0">
                              <a:solidFill>
                                <a:schemeClr val="tx1"/>
                              </a:solidFill>
                              <a:latin typeface="Cambria Math" panose="02040503050406030204" pitchFamily="18" charset="0"/>
                            </a:rPr>
                          </m:ctrlPr>
                        </m:fPr>
                        <m:num>
                          <m:r>
                            <a:rPr lang="en-GB" i="1" dirty="0">
                              <a:solidFill>
                                <a:schemeClr val="tx1"/>
                              </a:solidFill>
                              <a:latin typeface="Cambria Math" panose="02040503050406030204" pitchFamily="18" charset="0"/>
                            </a:rPr>
                            <m:t>𝑏</m:t>
                          </m:r>
                          <m:r>
                            <a:rPr lang="en-GB" i="1" baseline="-25000" dirty="0">
                              <a:solidFill>
                                <a:schemeClr val="tx1"/>
                              </a:solidFill>
                              <a:latin typeface="Cambria Math" panose="02040503050406030204" pitchFamily="18" charset="0"/>
                            </a:rPr>
                            <m:t>𝑥</m:t>
                          </m:r>
                          <m:r>
                            <a:rPr lang="en-GB" i="1" baseline="30000" dirty="0">
                              <a:solidFill>
                                <a:schemeClr val="tx1"/>
                              </a:solidFill>
                              <a:latin typeface="Cambria Math" panose="02040503050406030204" pitchFamily="18" charset="0"/>
                            </a:rPr>
                            <m:t>2</m:t>
                          </m:r>
                          <m:r>
                            <a:rPr lang="en-SE" i="1" dirty="0">
                              <a:solidFill>
                                <a:schemeClr val="tx1"/>
                              </a:solidFill>
                              <a:latin typeface="Cambria Math" panose="02040503050406030204" pitchFamily="18" charset="0"/>
                            </a:rPr>
                            <m:t>⋅</m:t>
                          </m:r>
                          <m:r>
                            <a:rPr lang="en-GB" i="1" dirty="0">
                              <a:solidFill>
                                <a:schemeClr val="tx1"/>
                              </a:solidFill>
                              <a:latin typeface="Cambria Math" panose="02040503050406030204" pitchFamily="18" charset="0"/>
                            </a:rPr>
                            <m:t>𝑀𝐿𝐷</m:t>
                          </m:r>
                          <m:r>
                            <a:rPr lang="en-GB" i="1" baseline="30000" dirty="0">
                              <a:solidFill>
                                <a:schemeClr val="tx1"/>
                              </a:solidFill>
                              <a:latin typeface="Cambria Math" panose="02040503050406030204" pitchFamily="18" charset="0"/>
                            </a:rPr>
                            <m:t>2</m:t>
                          </m:r>
                          <m:r>
                            <a:rPr lang="en-SE" i="1" dirty="0">
                              <a:solidFill>
                                <a:schemeClr val="tx1"/>
                              </a:solidFill>
                              <a:latin typeface="Cambria Math" panose="02040503050406030204" pitchFamily="18" charset="0"/>
                            </a:rPr>
                            <m:t>⋅</m:t>
                          </m:r>
                          <m:r>
                            <a:rPr lang="en-SE" i="1" dirty="0">
                              <a:solidFill>
                                <a:schemeClr val="tx1"/>
                              </a:solidFill>
                              <a:latin typeface="Cambria Math" panose="02040503050406030204" pitchFamily="18" charset="0"/>
                            </a:rPr>
                            <m:t>𝜌</m:t>
                          </m:r>
                          <m:r>
                            <a:rPr lang="en-GB" i="1" baseline="-25000" dirty="0">
                              <a:solidFill>
                                <a:schemeClr val="tx1"/>
                              </a:solidFill>
                              <a:latin typeface="Cambria Math" panose="02040503050406030204" pitchFamily="18" charset="0"/>
                            </a:rPr>
                            <m:t>0</m:t>
                          </m:r>
                          <m:r>
                            <a:rPr lang="en-SE" i="1" dirty="0">
                              <a:solidFill>
                                <a:schemeClr val="tx1"/>
                              </a:solidFill>
                              <a:latin typeface="Cambria Math" panose="02040503050406030204" pitchFamily="18" charset="0"/>
                            </a:rPr>
                            <m:t>⋅</m:t>
                          </m:r>
                          <m:r>
                            <a:rPr lang="en-SE" i="1" dirty="0">
                              <a:solidFill>
                                <a:schemeClr val="tx1"/>
                              </a:solidFill>
                              <a:latin typeface="Cambria Math" panose="02040503050406030204" pitchFamily="18" charset="0"/>
                            </a:rPr>
                            <m:t>𝑐</m:t>
                          </m:r>
                          <m:r>
                            <m:rPr>
                              <m:sty m:val="p"/>
                            </m:rPr>
                            <a:rPr lang="en-GB" i="1" baseline="-25000" dirty="0">
                              <a:solidFill>
                                <a:schemeClr val="tx1"/>
                              </a:solidFill>
                              <a:latin typeface="Cambria Math" panose="02040503050406030204" pitchFamily="18" charset="0"/>
                            </a:rPr>
                            <m:t>p</m:t>
                          </m:r>
                        </m:num>
                        <m:den>
                          <m:r>
                            <a:rPr lang="en-GB" i="1" dirty="0">
                              <a:solidFill>
                                <a:schemeClr val="tx1"/>
                              </a:solidFill>
                              <a:latin typeface="Cambria Math" panose="02040503050406030204" pitchFamily="18" charset="0"/>
                            </a:rPr>
                            <m:t>𝑓</m:t>
                          </m:r>
                          <m:r>
                            <a:rPr lang="en-SE" i="1" dirty="0">
                              <a:solidFill>
                                <a:schemeClr val="tx1"/>
                              </a:solidFill>
                              <a:latin typeface="Cambria Math" panose="02040503050406030204" pitchFamily="18" charset="0"/>
                            </a:rPr>
                            <m:t>⋅</m:t>
                          </m:r>
                          <m:r>
                            <a:rPr lang="en-SE" i="1" dirty="0">
                              <a:solidFill>
                                <a:schemeClr val="tx1"/>
                              </a:solidFill>
                              <a:latin typeface="Cambria Math" panose="02040503050406030204" pitchFamily="18" charset="0"/>
                            </a:rPr>
                            <m:t>𝑔</m:t>
                          </m:r>
                          <m:r>
                            <a:rPr lang="en-SE" i="1" dirty="0">
                              <a:solidFill>
                                <a:schemeClr val="tx1"/>
                              </a:solidFill>
                              <a:latin typeface="Cambria Math" panose="02040503050406030204" pitchFamily="18" charset="0"/>
                            </a:rPr>
                            <m:t>⋅</m:t>
                          </m:r>
                          <m:r>
                            <a:rPr lang="en-SE" i="1" dirty="0">
                              <a:solidFill>
                                <a:schemeClr val="tx1"/>
                              </a:solidFill>
                              <a:latin typeface="Cambria Math" panose="02040503050406030204" pitchFamily="18" charset="0"/>
                            </a:rPr>
                            <m:t>𝛼</m:t>
                          </m:r>
                        </m:den>
                      </m:f>
                    </m:oMath>
                  </m:oMathPara>
                </a14:m>
                <a:endParaRPr lang="en-ZA" dirty="0">
                  <a:solidFill>
                    <a:schemeClr val="tx1"/>
                  </a:solidFill>
                </a:endParaRPr>
              </a:p>
            </p:txBody>
          </p:sp>
        </mc:Choice>
        <mc:Fallback>
          <p:sp>
            <p:nvSpPr>
              <p:cNvPr id="11" name="Rectangle: Rounded Corners 10">
                <a:extLst>
                  <a:ext uri="{FF2B5EF4-FFF2-40B4-BE49-F238E27FC236}">
                    <a16:creationId xmlns:a16="http://schemas.microsoft.com/office/drawing/2014/main" id="{23CEEBC7-8DBC-1A76-3A8D-16ED9657B6F8}"/>
                  </a:ext>
                </a:extLst>
              </p:cNvPr>
              <p:cNvSpPr>
                <a:spLocks noRot="1" noChangeAspect="1" noMove="1" noResize="1" noEditPoints="1" noAdjustHandles="1" noChangeArrowheads="1" noChangeShapeType="1" noTextEdit="1"/>
              </p:cNvSpPr>
              <p:nvPr/>
            </p:nvSpPr>
            <p:spPr>
              <a:xfrm>
                <a:off x="7993626" y="3313353"/>
                <a:ext cx="2826462" cy="685486"/>
              </a:xfrm>
              <a:prstGeom prst="roundRect">
                <a:avLst>
                  <a:gd name="adj" fmla="val 25933"/>
                </a:avLst>
              </a:prstGeom>
              <a:blipFill>
                <a:blip r:embed="rId7"/>
                <a:stretch>
                  <a:fillRect/>
                </a:stretch>
              </a:blipFill>
              <a:ln>
                <a:noFill/>
              </a:ln>
            </p:spPr>
            <p:txBody>
              <a:bodyPr/>
              <a:lstStyle/>
              <a:p>
                <a:r>
                  <a:rPr lang="en-SE">
                    <a:noFill/>
                  </a:rPr>
                  <a:t> </a:t>
                </a:r>
              </a:p>
            </p:txBody>
          </p:sp>
        </mc:Fallback>
      </mc:AlternateContent>
      <mc:AlternateContent xmlns:mc="http://schemas.openxmlformats.org/markup-compatibility/2006">
        <mc:Choice xmlns:a14="http://schemas.microsoft.com/office/drawing/2010/main" Requires="a14">
          <p:sp>
            <p:nvSpPr>
              <p:cNvPr id="13" name="Rectangle: Rounded Corners 12">
                <a:extLst>
                  <a:ext uri="{FF2B5EF4-FFF2-40B4-BE49-F238E27FC236}">
                    <a16:creationId xmlns:a16="http://schemas.microsoft.com/office/drawing/2014/main" id="{29A8F2DB-80F1-3C23-CCF1-2EC2187C6F6F}"/>
                  </a:ext>
                </a:extLst>
              </p:cNvPr>
              <p:cNvSpPr/>
              <p:nvPr/>
            </p:nvSpPr>
            <p:spPr>
              <a:xfrm>
                <a:off x="8455903" y="4071924"/>
                <a:ext cx="1938499" cy="576619"/>
              </a:xfrm>
              <a:prstGeom prst="roundRect">
                <a:avLst>
                  <a:gd name="adj" fmla="val 21426"/>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a:rPr lang="en-SE" i="1" u="none" strike="noStrike" baseline="0" dirty="0" smtClean="0">
                          <a:solidFill>
                            <a:schemeClr val="tx1"/>
                          </a:solidFill>
                          <a:latin typeface="Cambria Math" panose="02040503050406030204" pitchFamily="18" charset="0"/>
                        </a:rPr>
                        <m:t>𝑄</m:t>
                      </m:r>
                      <m:r>
                        <m:rPr>
                          <m:sty m:val="p"/>
                        </m:rPr>
                        <a:rPr lang="en-GB" i="1" baseline="-25000" dirty="0" smtClean="0">
                          <a:solidFill>
                            <a:schemeClr val="tx1"/>
                          </a:solidFill>
                          <a:latin typeface="Cambria Math" panose="02040503050406030204" pitchFamily="18" charset="0"/>
                        </a:rPr>
                        <m:t>EBF</m:t>
                      </m:r>
                      <m:r>
                        <a:rPr lang="en-SE" i="1" u="none" strike="noStrike" baseline="0" dirty="0" smtClean="0">
                          <a:solidFill>
                            <a:schemeClr val="tx1"/>
                          </a:solidFill>
                          <a:latin typeface="Cambria Math" panose="02040503050406030204" pitchFamily="18" charset="0"/>
                        </a:rPr>
                        <m:t>=</m:t>
                      </m:r>
                      <m:f>
                        <m:fPr>
                          <m:ctrlPr>
                            <a:rPr lang="en-SE" i="1" u="none" strike="noStrike" baseline="0" dirty="0" smtClean="0">
                              <a:solidFill>
                                <a:schemeClr val="tx1"/>
                              </a:solidFill>
                              <a:latin typeface="Cambria Math" panose="02040503050406030204" pitchFamily="18" charset="0"/>
                            </a:rPr>
                          </m:ctrlPr>
                        </m:fPr>
                        <m:num>
                          <m:r>
                            <a:rPr lang="en-GB" i="1" dirty="0">
                              <a:solidFill>
                                <a:schemeClr val="tx1"/>
                              </a:solidFill>
                              <a:latin typeface="Cambria Math" panose="02040503050406030204" pitchFamily="18" charset="0"/>
                            </a:rPr>
                            <m:t>𝑏</m:t>
                          </m:r>
                          <m:r>
                            <a:rPr lang="en-GB" i="1" baseline="-25000" dirty="0" err="1">
                              <a:solidFill>
                                <a:schemeClr val="tx1"/>
                              </a:solidFill>
                              <a:latin typeface="Cambria Math" panose="02040503050406030204" pitchFamily="18" charset="0"/>
                            </a:rPr>
                            <m:t>𝑥</m:t>
                          </m:r>
                          <m:r>
                            <a:rPr lang="en-SE" i="1" dirty="0">
                              <a:solidFill>
                                <a:schemeClr val="tx1"/>
                              </a:solidFill>
                              <a:latin typeface="Cambria Math" panose="02040503050406030204" pitchFamily="18" charset="0"/>
                            </a:rPr>
                            <m:t>⋅</m:t>
                          </m:r>
                          <m:r>
                            <a:rPr lang="el-GR" i="1" dirty="0">
                              <a:solidFill>
                                <a:srgbClr val="202122"/>
                              </a:solidFill>
                              <a:latin typeface="Cambria Math" panose="02040503050406030204" pitchFamily="18" charset="0"/>
                            </a:rPr>
                            <m:t>𝜏</m:t>
                          </m:r>
                          <m:r>
                            <a:rPr lang="en-GB" i="1" baseline="-25000" dirty="0">
                              <a:solidFill>
                                <a:schemeClr val="tx1"/>
                              </a:solidFill>
                              <a:latin typeface="Cambria Math" panose="02040503050406030204" pitchFamily="18" charset="0"/>
                            </a:rPr>
                            <m:t>𝑦</m:t>
                          </m:r>
                          <m:r>
                            <a:rPr lang="en-SE" i="1" dirty="0">
                              <a:solidFill>
                                <a:schemeClr val="tx1"/>
                              </a:solidFill>
                              <a:latin typeface="Cambria Math" panose="02040503050406030204" pitchFamily="18" charset="0"/>
                            </a:rPr>
                            <m:t>⋅</m:t>
                          </m:r>
                          <m:r>
                            <a:rPr lang="en-SE" i="1" dirty="0">
                              <a:solidFill>
                                <a:schemeClr val="tx1"/>
                              </a:solidFill>
                              <a:latin typeface="Cambria Math" panose="02040503050406030204" pitchFamily="18" charset="0"/>
                            </a:rPr>
                            <m:t>𝑐</m:t>
                          </m:r>
                          <m:r>
                            <m:rPr>
                              <m:sty m:val="p"/>
                            </m:rPr>
                            <a:rPr lang="en-GB" i="1" baseline="-25000" dirty="0">
                              <a:solidFill>
                                <a:schemeClr val="tx1"/>
                              </a:solidFill>
                              <a:latin typeface="Cambria Math" panose="02040503050406030204" pitchFamily="18" charset="0"/>
                            </a:rPr>
                            <m:t>p</m:t>
                          </m:r>
                        </m:num>
                        <m:den>
                          <m:r>
                            <a:rPr lang="en-GB" i="1" dirty="0">
                              <a:solidFill>
                                <a:schemeClr val="tx1"/>
                              </a:solidFill>
                              <a:latin typeface="Cambria Math" panose="02040503050406030204" pitchFamily="18" charset="0"/>
                            </a:rPr>
                            <m:t>𝑓</m:t>
                          </m:r>
                          <m:r>
                            <a:rPr lang="en-SE" i="1" dirty="0">
                              <a:solidFill>
                                <a:schemeClr val="tx1"/>
                              </a:solidFill>
                              <a:latin typeface="Cambria Math" panose="02040503050406030204" pitchFamily="18" charset="0"/>
                            </a:rPr>
                            <m:t>⋅</m:t>
                          </m:r>
                          <m:r>
                            <a:rPr lang="en-SE" i="1" dirty="0">
                              <a:solidFill>
                                <a:schemeClr val="tx1"/>
                              </a:solidFill>
                              <a:latin typeface="Cambria Math" panose="02040503050406030204" pitchFamily="18" charset="0"/>
                            </a:rPr>
                            <m:t>𝑔</m:t>
                          </m:r>
                          <m:r>
                            <a:rPr lang="en-SE" i="1" dirty="0">
                              <a:solidFill>
                                <a:schemeClr val="tx1"/>
                              </a:solidFill>
                              <a:latin typeface="Cambria Math" panose="02040503050406030204" pitchFamily="18" charset="0"/>
                            </a:rPr>
                            <m:t>⋅</m:t>
                          </m:r>
                          <m:r>
                            <a:rPr lang="en-SE" i="1" dirty="0">
                              <a:solidFill>
                                <a:schemeClr val="tx1"/>
                              </a:solidFill>
                              <a:latin typeface="Cambria Math" panose="02040503050406030204" pitchFamily="18" charset="0"/>
                            </a:rPr>
                            <m:t>𝛼</m:t>
                          </m:r>
                        </m:den>
                      </m:f>
                    </m:oMath>
                  </m:oMathPara>
                </a14:m>
                <a:endParaRPr lang="en-ZA" dirty="0">
                  <a:solidFill>
                    <a:schemeClr val="tx1"/>
                  </a:solidFill>
                </a:endParaRPr>
              </a:p>
            </p:txBody>
          </p:sp>
        </mc:Choice>
        <mc:Fallback>
          <p:sp>
            <p:nvSpPr>
              <p:cNvPr id="13" name="Rectangle: Rounded Corners 12">
                <a:extLst>
                  <a:ext uri="{FF2B5EF4-FFF2-40B4-BE49-F238E27FC236}">
                    <a16:creationId xmlns:a16="http://schemas.microsoft.com/office/drawing/2014/main" id="{29A8F2DB-80F1-3C23-CCF1-2EC2187C6F6F}"/>
                  </a:ext>
                </a:extLst>
              </p:cNvPr>
              <p:cNvSpPr>
                <a:spLocks noRot="1" noChangeAspect="1" noMove="1" noResize="1" noEditPoints="1" noAdjustHandles="1" noChangeArrowheads="1" noChangeShapeType="1" noTextEdit="1"/>
              </p:cNvSpPr>
              <p:nvPr/>
            </p:nvSpPr>
            <p:spPr>
              <a:xfrm>
                <a:off x="8455903" y="4071924"/>
                <a:ext cx="1938499" cy="576619"/>
              </a:xfrm>
              <a:prstGeom prst="roundRect">
                <a:avLst>
                  <a:gd name="adj" fmla="val 21426"/>
                </a:avLst>
              </a:prstGeom>
              <a:blipFill>
                <a:blip r:embed="rId8"/>
                <a:stretch>
                  <a:fillRect b="-1053"/>
                </a:stretch>
              </a:blipFill>
              <a:ln>
                <a:noFill/>
              </a:ln>
            </p:spPr>
            <p:txBody>
              <a:bodyPr/>
              <a:lstStyle/>
              <a:p>
                <a:r>
                  <a:rPr lang="en-SE">
                    <a:noFill/>
                  </a:rPr>
                  <a:t> </a:t>
                </a:r>
              </a:p>
            </p:txBody>
          </p:sp>
        </mc:Fallback>
      </mc:AlternateContent>
      <mc:AlternateContent xmlns:mc="http://schemas.openxmlformats.org/markup-compatibility/2006">
        <mc:Choice xmlns:a14="http://schemas.microsoft.com/office/drawing/2010/main" Requires="a14">
          <p:sp>
            <p:nvSpPr>
              <p:cNvPr id="15" name="Rectangle: Rounded Corners 14">
                <a:extLst>
                  <a:ext uri="{FF2B5EF4-FFF2-40B4-BE49-F238E27FC236}">
                    <a16:creationId xmlns:a16="http://schemas.microsoft.com/office/drawing/2014/main" id="{4475B9AD-21CD-81A2-D4AA-DDEC7A96AB67}"/>
                  </a:ext>
                </a:extLst>
              </p:cNvPr>
              <p:cNvSpPr/>
              <p:nvPr/>
            </p:nvSpPr>
            <p:spPr>
              <a:xfrm>
                <a:off x="2549409" y="3845815"/>
                <a:ext cx="2643154" cy="370193"/>
              </a:xfrm>
              <a:prstGeom prst="roundRect">
                <a:avLst>
                  <a:gd name="adj" fmla="val 25904"/>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14:m>
                  <m:oMath xmlns:m="http://schemas.openxmlformats.org/officeDocument/2006/math">
                    <m:r>
                      <a:rPr lang="en-SE" i="1" dirty="0" smtClean="0">
                        <a:solidFill>
                          <a:schemeClr val="tx1"/>
                        </a:solidFill>
                        <a:latin typeface="Cambria Math" panose="02040503050406030204" pitchFamily="18" charset="0"/>
                      </a:rPr>
                      <m:t>𝑄</m:t>
                    </m:r>
                    <m:r>
                      <a:rPr lang="en-GB" b="0" i="1" baseline="-25000" dirty="0" smtClean="0">
                        <a:solidFill>
                          <a:schemeClr val="tx1"/>
                        </a:solidFill>
                        <a:latin typeface="Cambria Math" panose="02040503050406030204" pitchFamily="18" charset="0"/>
                      </a:rPr>
                      <m:t>𝑆𝑀𝑆</m:t>
                    </m:r>
                    <m:r>
                      <a:rPr lang="en-GB" b="0" i="1" u="none" strike="noStrike" baseline="0" smtClean="0">
                        <a:solidFill>
                          <a:schemeClr val="tx1"/>
                        </a:solidFill>
                        <a:latin typeface="Cambria Math" panose="02040503050406030204" pitchFamily="18" charset="0"/>
                      </a:rPr>
                      <m:t>=</m:t>
                    </m:r>
                    <m:r>
                      <a:rPr lang="en-SE" i="1" dirty="0">
                        <a:solidFill>
                          <a:schemeClr val="tx1"/>
                        </a:solidFill>
                        <a:latin typeface="Cambria Math" panose="02040503050406030204" pitchFamily="18" charset="0"/>
                      </a:rPr>
                      <m:t>𝑄</m:t>
                    </m:r>
                    <m:r>
                      <a:rPr lang="en-GB" i="1" baseline="-25000" dirty="0">
                        <a:solidFill>
                          <a:schemeClr val="tx1"/>
                        </a:solidFill>
                        <a:latin typeface="Cambria Math" panose="02040503050406030204" pitchFamily="18" charset="0"/>
                      </a:rPr>
                      <m:t>𝑀</m:t>
                    </m:r>
                    <m:r>
                      <a:rPr lang="en-GB" b="0" i="1" baseline="-25000" dirty="0" smtClean="0">
                        <a:solidFill>
                          <a:schemeClr val="tx1"/>
                        </a:solidFill>
                        <a:latin typeface="Cambria Math" panose="02040503050406030204" pitchFamily="18" charset="0"/>
                      </a:rPr>
                      <m:t>𝐿𝐸</m:t>
                    </m:r>
                  </m:oMath>
                </a14:m>
                <a:r>
                  <a:rPr lang="en-ZA" dirty="0">
                    <a:solidFill>
                      <a:schemeClr val="tx1"/>
                    </a:solidFill>
                  </a:rPr>
                  <a:t> +</a:t>
                </a:r>
                <a:r>
                  <a:rPr lang="en-SE" dirty="0">
                    <a:solidFill>
                      <a:schemeClr val="tx1"/>
                    </a:solidFill>
                  </a:rPr>
                  <a:t> </a:t>
                </a:r>
                <a14:m>
                  <m:oMath xmlns:m="http://schemas.openxmlformats.org/officeDocument/2006/math">
                    <m:r>
                      <a:rPr lang="en-SE" i="1" dirty="0">
                        <a:solidFill>
                          <a:schemeClr val="tx1"/>
                        </a:solidFill>
                        <a:latin typeface="Cambria Math" panose="02040503050406030204" pitchFamily="18" charset="0"/>
                      </a:rPr>
                      <m:t>𝑄</m:t>
                    </m:r>
                    <m:r>
                      <a:rPr lang="en-GB" b="0" i="1" baseline="-25000" dirty="0" smtClean="0">
                        <a:solidFill>
                          <a:schemeClr val="tx1"/>
                        </a:solidFill>
                        <a:latin typeface="Cambria Math" panose="02040503050406030204" pitchFamily="18" charset="0"/>
                      </a:rPr>
                      <m:t>𝐸𝐵𝐹</m:t>
                    </m:r>
                  </m:oMath>
                </a14:m>
                <a:endParaRPr lang="en-ZA" dirty="0">
                  <a:solidFill>
                    <a:schemeClr val="tx1"/>
                  </a:solidFill>
                </a:endParaRPr>
              </a:p>
            </p:txBody>
          </p:sp>
        </mc:Choice>
        <mc:Fallback>
          <p:sp>
            <p:nvSpPr>
              <p:cNvPr id="15" name="Rectangle: Rounded Corners 14">
                <a:extLst>
                  <a:ext uri="{FF2B5EF4-FFF2-40B4-BE49-F238E27FC236}">
                    <a16:creationId xmlns:a16="http://schemas.microsoft.com/office/drawing/2014/main" id="{4475B9AD-21CD-81A2-D4AA-DDEC7A96AB67}"/>
                  </a:ext>
                </a:extLst>
              </p:cNvPr>
              <p:cNvSpPr>
                <a:spLocks noRot="1" noChangeAspect="1" noMove="1" noResize="1" noEditPoints="1" noAdjustHandles="1" noChangeArrowheads="1" noChangeShapeType="1" noTextEdit="1"/>
              </p:cNvSpPr>
              <p:nvPr/>
            </p:nvSpPr>
            <p:spPr>
              <a:xfrm>
                <a:off x="2549409" y="3845815"/>
                <a:ext cx="2643154" cy="370193"/>
              </a:xfrm>
              <a:prstGeom prst="roundRect">
                <a:avLst>
                  <a:gd name="adj" fmla="val 25904"/>
                </a:avLst>
              </a:prstGeom>
              <a:blipFill>
                <a:blip r:embed="rId9"/>
                <a:stretch>
                  <a:fillRect b="-6557"/>
                </a:stretch>
              </a:blipFill>
              <a:ln>
                <a:noFill/>
              </a:ln>
            </p:spPr>
            <p:txBody>
              <a:bodyPr/>
              <a:lstStyle/>
              <a:p>
                <a:r>
                  <a:rPr lang="en-SE">
                    <a:noFill/>
                  </a:rPr>
                  <a:t> </a:t>
                </a:r>
              </a:p>
            </p:txBody>
          </p:sp>
        </mc:Fallback>
      </mc:AlternateContent>
      <mc:AlternateContent xmlns:mc="http://schemas.openxmlformats.org/markup-compatibility/2006">
        <mc:Choice xmlns:a14="http://schemas.microsoft.com/office/drawing/2010/main" Requires="a14">
          <p:sp>
            <p:nvSpPr>
              <p:cNvPr id="17" name="Rectangle: Rounded Corners 16">
                <a:extLst>
                  <a:ext uri="{FF2B5EF4-FFF2-40B4-BE49-F238E27FC236}">
                    <a16:creationId xmlns:a16="http://schemas.microsoft.com/office/drawing/2014/main" id="{0A2F8AEB-3CE4-6804-3310-EA794FC5FE41}"/>
                  </a:ext>
                </a:extLst>
              </p:cNvPr>
              <p:cNvSpPr/>
              <p:nvPr/>
            </p:nvSpPr>
            <p:spPr>
              <a:xfrm>
                <a:off x="1785471" y="2179586"/>
                <a:ext cx="3407092" cy="554100"/>
              </a:xfrm>
              <a:prstGeom prst="roundRect">
                <a:avLst>
                  <a:gd name="adj" fmla="val 25904"/>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14:m>
                  <m:oMath xmlns:m="http://schemas.openxmlformats.org/officeDocument/2006/math">
                    <m:r>
                      <m:rPr>
                        <m:sty m:val="p"/>
                      </m:rPr>
                      <a:rPr lang="en-GB" sz="1500" b="0" i="0" u="none" strike="noStrike" baseline="0" dirty="0" smtClean="0">
                        <a:solidFill>
                          <a:schemeClr val="tx1"/>
                        </a:solidFill>
                        <a:latin typeface="Cambria Math" panose="02040503050406030204" pitchFamily="18" charset="0"/>
                      </a:rPr>
                      <m:t>B</m:t>
                    </m:r>
                    <m:r>
                      <a:rPr lang="en-SE" sz="1500" b="0" i="1" u="none" strike="noStrike" baseline="0" dirty="0" smtClean="0">
                        <a:solidFill>
                          <a:schemeClr val="tx1"/>
                        </a:solidFill>
                        <a:latin typeface="Cambria Math" panose="02040503050406030204" pitchFamily="18" charset="0"/>
                      </a:rPr>
                      <m:t>= </m:t>
                    </m:r>
                    <m:r>
                      <a:rPr lang="en-SE" sz="1500" b="0" i="1" u="none" strike="noStrike" baseline="0" dirty="0" smtClean="0">
                        <a:solidFill>
                          <a:schemeClr val="tx1"/>
                        </a:solidFill>
                        <a:latin typeface="Cambria Math" panose="02040503050406030204" pitchFamily="18" charset="0"/>
                      </a:rPr>
                      <m:t>𝑔</m:t>
                    </m:r>
                    <m:r>
                      <a:rPr lang="en-SE" sz="1500" b="0" i="1" u="none" strike="noStrike" baseline="0" dirty="0" smtClean="0">
                        <a:solidFill>
                          <a:schemeClr val="tx1"/>
                        </a:solidFill>
                        <a:latin typeface="Cambria Math" panose="02040503050406030204" pitchFamily="18" charset="0"/>
                      </a:rPr>
                      <m:t>⋅[ </m:t>
                    </m:r>
                    <m:f>
                      <m:fPr>
                        <m:ctrlPr>
                          <a:rPr lang="en-SE" sz="1500" b="1" i="1" u="none" strike="noStrike" baseline="0" dirty="0" smtClean="0">
                            <a:solidFill>
                              <a:schemeClr val="tx1"/>
                            </a:solidFill>
                            <a:latin typeface="Cambria Math" panose="02040503050406030204" pitchFamily="18" charset="0"/>
                          </a:rPr>
                        </m:ctrlPr>
                      </m:fPr>
                      <m:num>
                        <m:r>
                          <a:rPr lang="en-SE" sz="1500" b="1" i="0" dirty="0">
                            <a:solidFill>
                              <a:schemeClr val="tx1"/>
                            </a:solidFill>
                            <a:latin typeface="Cambria Math" panose="02040503050406030204" pitchFamily="18" charset="0"/>
                          </a:rPr>
                          <m:t>𝛂</m:t>
                        </m:r>
                        <m:r>
                          <a:rPr lang="en-GB" sz="1500" b="1" i="0" dirty="0" smtClean="0">
                            <a:solidFill>
                              <a:schemeClr val="tx1"/>
                            </a:solidFill>
                            <a:latin typeface="Cambria Math" panose="02040503050406030204" pitchFamily="18" charset="0"/>
                          </a:rPr>
                          <m:t> </m:t>
                        </m:r>
                        <m:r>
                          <a:rPr lang="en-SE" sz="1500" b="1" i="0" dirty="0">
                            <a:solidFill>
                              <a:schemeClr val="tx1"/>
                            </a:solidFill>
                            <a:latin typeface="Cambria Math" panose="02040503050406030204" pitchFamily="18" charset="0"/>
                          </a:rPr>
                          <m:t>⋅</m:t>
                        </m:r>
                        <m:r>
                          <a:rPr lang="en-SE" sz="1500" b="1" i="1" dirty="0">
                            <a:solidFill>
                              <a:schemeClr val="tx1"/>
                            </a:solidFill>
                            <a:latin typeface="Cambria Math" panose="02040503050406030204" pitchFamily="18" charset="0"/>
                          </a:rPr>
                          <m:t>𝑸</m:t>
                        </m:r>
                        <m:r>
                          <a:rPr lang="en-GB" sz="1500" b="1" i="0" baseline="-25000" dirty="0">
                            <a:solidFill>
                              <a:schemeClr val="tx1"/>
                            </a:solidFill>
                            <a:latin typeface="Cambria Math" panose="02040503050406030204" pitchFamily="18" charset="0"/>
                          </a:rPr>
                          <m:t>𝐍𝐞𝐭</m:t>
                        </m:r>
                      </m:num>
                      <m:den>
                        <m:r>
                          <a:rPr lang="en-SE" sz="1500" b="1" i="0" dirty="0">
                            <a:solidFill>
                              <a:schemeClr val="tx1"/>
                            </a:solidFill>
                            <a:latin typeface="Cambria Math" panose="02040503050406030204" pitchFamily="18" charset="0"/>
                          </a:rPr>
                          <m:t>𝛒</m:t>
                        </m:r>
                        <m:r>
                          <a:rPr lang="en-GB" sz="1500" b="1" i="0" baseline="-25000" dirty="0">
                            <a:solidFill>
                              <a:schemeClr val="tx1"/>
                            </a:solidFill>
                            <a:latin typeface="Cambria Math" panose="02040503050406030204" pitchFamily="18" charset="0"/>
                          </a:rPr>
                          <m:t>𝟎</m:t>
                        </m:r>
                        <m:r>
                          <a:rPr lang="en-SE" sz="1500" b="1" i="0" dirty="0">
                            <a:solidFill>
                              <a:schemeClr val="tx1"/>
                            </a:solidFill>
                            <a:latin typeface="Cambria Math" panose="02040503050406030204" pitchFamily="18" charset="0"/>
                          </a:rPr>
                          <m:t>⋅</m:t>
                        </m:r>
                        <m:r>
                          <a:rPr lang="en-SE" sz="1500" b="1" i="0" dirty="0">
                            <a:solidFill>
                              <a:schemeClr val="tx1"/>
                            </a:solidFill>
                            <a:latin typeface="Cambria Math" panose="02040503050406030204" pitchFamily="18" charset="0"/>
                          </a:rPr>
                          <m:t>𝐜𝐩</m:t>
                        </m:r>
                        <m:r>
                          <m:rPr>
                            <m:nor/>
                          </m:rPr>
                          <a:rPr lang="en-SE" sz="1500" b="1" dirty="0">
                            <a:solidFill>
                              <a:schemeClr val="tx1"/>
                            </a:solidFill>
                          </a:rPr>
                          <m:t> </m:t>
                        </m:r>
                      </m:den>
                    </m:f>
                  </m:oMath>
                </a14:m>
                <a:r>
                  <a:rPr lang="en-GB" sz="1500" b="1" u="none" strike="noStrike" baseline="0" dirty="0">
                    <a:solidFill>
                      <a:schemeClr val="tx1"/>
                    </a:solidFill>
                    <a:latin typeface="Cambria Math" panose="02040503050406030204" pitchFamily="18" charset="0"/>
                  </a:rPr>
                  <a:t> </a:t>
                </a:r>
                <a14:m>
                  <m:oMath xmlns:m="http://schemas.openxmlformats.org/officeDocument/2006/math">
                    <m:r>
                      <a:rPr lang="en-GB" sz="1500" i="1" dirty="0" smtClean="0">
                        <a:solidFill>
                          <a:schemeClr val="tx1"/>
                        </a:solidFill>
                        <a:latin typeface="Cambria Math" panose="02040503050406030204" pitchFamily="18" charset="0"/>
                      </a:rPr>
                      <m:t> </m:t>
                    </m:r>
                    <m:r>
                      <a:rPr lang="en-SE" sz="1500" b="0" i="1" u="none" strike="noStrike" baseline="0" dirty="0" smtClean="0">
                        <a:solidFill>
                          <a:schemeClr val="tx1"/>
                        </a:solidFill>
                        <a:latin typeface="Cambria Math" panose="02040503050406030204" pitchFamily="18" charset="0"/>
                      </a:rPr>
                      <m:t>− </m:t>
                    </m:r>
                    <m:r>
                      <a:rPr lang="en-SE" sz="1500" b="0" i="1" u="none" strike="noStrike" baseline="0" dirty="0" smtClean="0">
                        <a:solidFill>
                          <a:schemeClr val="tx1"/>
                        </a:solidFill>
                        <a:latin typeface="Cambria Math" panose="02040503050406030204" pitchFamily="18" charset="0"/>
                      </a:rPr>
                      <m:t>𝛽</m:t>
                    </m:r>
                    <m:r>
                      <a:rPr lang="en-SE" sz="1500" b="0" i="1" u="none" strike="noStrike" baseline="0" dirty="0" smtClean="0">
                        <a:solidFill>
                          <a:schemeClr val="tx1"/>
                        </a:solidFill>
                        <a:latin typeface="Cambria Math" panose="02040503050406030204" pitchFamily="18" charset="0"/>
                      </a:rPr>
                      <m:t>⋅</m:t>
                    </m:r>
                    <m:r>
                      <a:rPr lang="en-SE" sz="1500" b="0" i="1" u="none" strike="noStrike" baseline="0" dirty="0" smtClean="0">
                        <a:solidFill>
                          <a:schemeClr val="tx1"/>
                        </a:solidFill>
                        <a:latin typeface="Cambria Math" panose="02040503050406030204" pitchFamily="18" charset="0"/>
                      </a:rPr>
                      <m:t>𝑆</m:t>
                    </m:r>
                    <m:r>
                      <m:rPr>
                        <m:sty m:val="p"/>
                      </m:rPr>
                      <a:rPr lang="en-GB" sz="1500" b="0" i="1" u="none" strike="noStrike" baseline="-25000" dirty="0" smtClean="0">
                        <a:solidFill>
                          <a:schemeClr val="tx1"/>
                        </a:solidFill>
                        <a:latin typeface="Cambria Math" panose="02040503050406030204" pitchFamily="18" charset="0"/>
                      </a:rPr>
                      <m:t>A</m:t>
                    </m:r>
                    <m:r>
                      <a:rPr lang="en-SE" sz="1500" b="0" i="1" u="none" strike="noStrike" baseline="0" dirty="0" smtClean="0">
                        <a:solidFill>
                          <a:schemeClr val="tx1"/>
                        </a:solidFill>
                        <a:latin typeface="Cambria Math" panose="02040503050406030204" pitchFamily="18" charset="0"/>
                      </a:rPr>
                      <m:t>⋅(</m:t>
                    </m:r>
                    <m:r>
                      <a:rPr lang="en-SE" sz="1500" b="0" i="1" u="none" strike="noStrike" baseline="0" dirty="0" smtClean="0">
                        <a:solidFill>
                          <a:schemeClr val="tx1"/>
                        </a:solidFill>
                        <a:latin typeface="Cambria Math" panose="02040503050406030204" pitchFamily="18" charset="0"/>
                      </a:rPr>
                      <m:t>𝐸</m:t>
                    </m:r>
                    <m:r>
                      <a:rPr lang="en-SE" sz="1500" b="0" i="1" u="none" strike="noStrike" baseline="0" dirty="0" smtClean="0">
                        <a:solidFill>
                          <a:schemeClr val="tx1"/>
                        </a:solidFill>
                        <a:latin typeface="Cambria Math" panose="02040503050406030204" pitchFamily="18" charset="0"/>
                        <a:ea typeface="Cambria Math" panose="02040503050406030204" pitchFamily="18" charset="0"/>
                      </a:rPr>
                      <m:t>−</m:t>
                    </m:r>
                    <m:r>
                      <a:rPr lang="en-SE" sz="1500" b="0" i="1" u="none" strike="noStrike" baseline="0" dirty="0" smtClean="0">
                        <a:solidFill>
                          <a:schemeClr val="tx1"/>
                        </a:solidFill>
                        <a:latin typeface="Cambria Math" panose="02040503050406030204" pitchFamily="18" charset="0"/>
                      </a:rPr>
                      <m:t>𝑃</m:t>
                    </m:r>
                    <m:r>
                      <a:rPr lang="en-SE" sz="1500" b="0" i="1" u="none" strike="noStrike" baseline="0" dirty="0" smtClean="0">
                        <a:solidFill>
                          <a:schemeClr val="tx1"/>
                        </a:solidFill>
                        <a:latin typeface="Cambria Math" panose="02040503050406030204" pitchFamily="18" charset="0"/>
                      </a:rPr>
                      <m:t>)] </m:t>
                    </m:r>
                  </m:oMath>
                </a14:m>
                <a:endParaRPr lang="en-ZA" sz="1500" dirty="0">
                  <a:solidFill>
                    <a:schemeClr val="tx1"/>
                  </a:solidFill>
                </a:endParaRPr>
              </a:p>
            </p:txBody>
          </p:sp>
        </mc:Choice>
        <mc:Fallback>
          <p:sp>
            <p:nvSpPr>
              <p:cNvPr id="17" name="Rectangle: Rounded Corners 16">
                <a:extLst>
                  <a:ext uri="{FF2B5EF4-FFF2-40B4-BE49-F238E27FC236}">
                    <a16:creationId xmlns:a16="http://schemas.microsoft.com/office/drawing/2014/main" id="{0A2F8AEB-3CE4-6804-3310-EA794FC5FE41}"/>
                  </a:ext>
                </a:extLst>
              </p:cNvPr>
              <p:cNvSpPr>
                <a:spLocks noRot="1" noChangeAspect="1" noMove="1" noResize="1" noEditPoints="1" noAdjustHandles="1" noChangeArrowheads="1" noChangeShapeType="1" noTextEdit="1"/>
              </p:cNvSpPr>
              <p:nvPr/>
            </p:nvSpPr>
            <p:spPr>
              <a:xfrm>
                <a:off x="1785471" y="2179586"/>
                <a:ext cx="3407092" cy="554100"/>
              </a:xfrm>
              <a:prstGeom prst="roundRect">
                <a:avLst>
                  <a:gd name="adj" fmla="val 25904"/>
                </a:avLst>
              </a:prstGeom>
              <a:blipFill>
                <a:blip r:embed="rId10"/>
                <a:stretch>
                  <a:fillRect/>
                </a:stretch>
              </a:blipFill>
              <a:ln>
                <a:noFill/>
              </a:ln>
            </p:spPr>
            <p:txBody>
              <a:bodyPr/>
              <a:lstStyle/>
              <a:p>
                <a:r>
                  <a:rPr lang="en-SE">
                    <a:noFill/>
                  </a:rPr>
                  <a:t> </a:t>
                </a:r>
              </a:p>
            </p:txBody>
          </p:sp>
        </mc:Fallback>
      </mc:AlternateContent>
      <p:pic>
        <p:nvPicPr>
          <p:cNvPr id="10" name="Picture 9" descr="Logo&#10;&#10;Description automatically generated with low confidence">
            <a:extLst>
              <a:ext uri="{FF2B5EF4-FFF2-40B4-BE49-F238E27FC236}">
                <a16:creationId xmlns:a16="http://schemas.microsoft.com/office/drawing/2014/main" id="{6B6DD4FD-E112-B025-90F5-023EB8BCE724}"/>
              </a:ext>
            </a:extLst>
          </p:cNvPr>
          <p:cNvPicPr>
            <a:picLocks noChangeAspect="1"/>
          </p:cNvPicPr>
          <p:nvPr/>
        </p:nvPicPr>
        <p:blipFill>
          <a:blip r:embed="rId11"/>
          <a:stretch>
            <a:fillRect/>
          </a:stretch>
        </p:blipFill>
        <p:spPr>
          <a:xfrm>
            <a:off x="8250723" y="4824187"/>
            <a:ext cx="1691524" cy="50567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pSp>
        <p:nvGrpSpPr>
          <p:cNvPr id="105" name="Google Shape;105;p3"/>
          <p:cNvGrpSpPr/>
          <p:nvPr/>
        </p:nvGrpSpPr>
        <p:grpSpPr>
          <a:xfrm>
            <a:off x="0" y="0"/>
            <a:ext cx="10922000" cy="5461000"/>
            <a:chOff x="0" y="0"/>
            <a:chExt cx="10922000" cy="5461000"/>
          </a:xfrm>
        </p:grpSpPr>
        <p:grpSp>
          <p:nvGrpSpPr>
            <p:cNvPr id="106" name="Google Shape;106;p3"/>
            <p:cNvGrpSpPr/>
            <p:nvPr/>
          </p:nvGrpSpPr>
          <p:grpSpPr>
            <a:xfrm>
              <a:off x="0" y="0"/>
              <a:ext cx="10922000" cy="5461000"/>
              <a:chOff x="0" y="0"/>
              <a:chExt cx="10922000" cy="5461000"/>
            </a:xfrm>
          </p:grpSpPr>
          <p:sp>
            <p:nvSpPr>
              <p:cNvPr id="107" name="Google Shape;107;p3"/>
              <p:cNvSpPr/>
              <p:nvPr/>
            </p:nvSpPr>
            <p:spPr>
              <a:xfrm>
                <a:off x="0" y="0"/>
                <a:ext cx="10922000" cy="54610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8" name="Google Shape;108;p3"/>
              <p:cNvPicPr preferRelativeResize="0"/>
              <p:nvPr/>
            </p:nvPicPr>
            <p:blipFill rotWithShape="1">
              <a:blip r:embed="rId3">
                <a:alphaModFix/>
              </a:blip>
              <a:srcRect/>
              <a:stretch/>
            </p:blipFill>
            <p:spPr>
              <a:xfrm>
                <a:off x="10179877" y="4721629"/>
                <a:ext cx="734866" cy="734866"/>
              </a:xfrm>
              <a:prstGeom prst="rect">
                <a:avLst/>
              </a:prstGeom>
              <a:noFill/>
              <a:ln w="9525" cap="flat" cmpd="sng">
                <a:solidFill>
                  <a:schemeClr val="dk1"/>
                </a:solidFill>
                <a:prstDash val="solid"/>
                <a:round/>
                <a:headEnd type="none" w="sm" len="sm"/>
                <a:tailEnd type="none" w="sm" len="sm"/>
              </a:ln>
            </p:spPr>
          </p:pic>
        </p:grpSp>
        <p:sp>
          <p:nvSpPr>
            <p:cNvPr id="109" name="Google Shape;109;p3"/>
            <p:cNvSpPr txBox="1"/>
            <p:nvPr/>
          </p:nvSpPr>
          <p:spPr>
            <a:xfrm>
              <a:off x="76200" y="41769"/>
              <a:ext cx="1069340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EA1D2D"/>
                  </a:solidFill>
                  <a:latin typeface="Arial"/>
                  <a:ea typeface="Arial"/>
                  <a:cs typeface="Arial"/>
                  <a:sym typeface="Arial"/>
                </a:rPr>
                <a:t>Results</a:t>
              </a:r>
              <a:endParaRPr sz="3000" b="1" i="0" u="none" strike="noStrike" cap="none">
                <a:solidFill>
                  <a:srgbClr val="EA1D2D"/>
                </a:solidFill>
                <a:latin typeface="Arial"/>
                <a:ea typeface="Arial"/>
                <a:cs typeface="Arial"/>
                <a:sym typeface="Arial"/>
              </a:endParaRPr>
            </a:p>
          </p:txBody>
        </p:sp>
      </p:grpSp>
      <p:sp>
        <p:nvSpPr>
          <p:cNvPr id="2" name="TextBox 1">
            <a:extLst>
              <a:ext uri="{FF2B5EF4-FFF2-40B4-BE49-F238E27FC236}">
                <a16:creationId xmlns:a16="http://schemas.microsoft.com/office/drawing/2014/main" id="{82A88471-08A5-755E-4EE6-4F56CB23BB4B}"/>
              </a:ext>
            </a:extLst>
          </p:cNvPr>
          <p:cNvSpPr txBox="1"/>
          <p:nvPr/>
        </p:nvSpPr>
        <p:spPr>
          <a:xfrm>
            <a:off x="4727466" y="5077023"/>
            <a:ext cx="800219" cy="307777"/>
          </a:xfrm>
          <a:prstGeom prst="rect">
            <a:avLst/>
          </a:prstGeom>
          <a:noFill/>
        </p:spPr>
        <p:txBody>
          <a:bodyPr wrap="none" rtlCol="0">
            <a:spAutoFit/>
          </a:bodyPr>
          <a:lstStyle/>
          <a:p>
            <a:r>
              <a:rPr lang="en-GB" dirty="0">
                <a:solidFill>
                  <a:srgbClr val="025C6D"/>
                </a:solidFill>
              </a:rPr>
              <a:t>Font</a:t>
            </a:r>
            <a:r>
              <a:rPr lang="en-IT" dirty="0">
                <a:solidFill>
                  <a:srgbClr val="025C6D"/>
                </a:solidFill>
              </a:rPr>
              <a:t> - 3</a:t>
            </a:r>
          </a:p>
        </p:txBody>
      </p:sp>
      <p:sp>
        <p:nvSpPr>
          <p:cNvPr id="3" name="Google Shape;90;p1">
            <a:extLst>
              <a:ext uri="{FF2B5EF4-FFF2-40B4-BE49-F238E27FC236}">
                <a16:creationId xmlns:a16="http://schemas.microsoft.com/office/drawing/2014/main" id="{3BE0CC1C-3578-2FC8-B461-6254380FF4A5}"/>
              </a:ext>
            </a:extLst>
          </p:cNvPr>
          <p:cNvSpPr txBox="1"/>
          <p:nvPr/>
        </p:nvSpPr>
        <p:spPr>
          <a:xfrm>
            <a:off x="5516857" y="3209581"/>
            <a:ext cx="5252743" cy="1661953"/>
          </a:xfrm>
          <a:prstGeom prst="rect">
            <a:avLst/>
          </a:prstGeom>
          <a:noFill/>
          <a:ln>
            <a:noFill/>
          </a:ln>
        </p:spPr>
        <p:txBody>
          <a:bodyPr spcFirstLastPara="1" wrap="square" lIns="91425" tIns="45700" rIns="91425" bIns="45700" anchor="t" anchorCtr="0">
            <a:spAutoFit/>
          </a:bodyPr>
          <a:lstStyle/>
          <a:p>
            <a:pPr marL="342900" indent="-342900" algn="just">
              <a:buBlip>
                <a:blip r:embed="rId4"/>
              </a:buBlip>
            </a:pPr>
            <a:r>
              <a:rPr lang="en-GB" dirty="0">
                <a:solidFill>
                  <a:schemeClr val="tx1">
                    <a:lumMod val="50000"/>
                    <a:lumOff val="50000"/>
                  </a:schemeClr>
                </a:solidFill>
              </a:rPr>
              <a:t> </a:t>
            </a:r>
            <a:r>
              <a:rPr lang="en-SE" b="1" u="none" strike="noStrike" baseline="0" dirty="0"/>
              <a:t>𝑄</a:t>
            </a:r>
            <a:r>
              <a:rPr lang="en-GB" b="1" baseline="-25000" dirty="0"/>
              <a:t>SMS</a:t>
            </a:r>
            <a:r>
              <a:rPr lang="en-GB" b="1" i="0" u="none" strike="noStrike" baseline="0" dirty="0">
                <a:solidFill>
                  <a:schemeClr val="tx1">
                    <a:lumMod val="50000"/>
                    <a:lumOff val="50000"/>
                  </a:schemeClr>
                </a:solidFill>
              </a:rPr>
              <a:t> </a:t>
            </a:r>
            <a:r>
              <a:rPr lang="en-GB" i="0" u="none" strike="noStrike" baseline="0" dirty="0">
                <a:solidFill>
                  <a:schemeClr val="tx1">
                    <a:lumMod val="50000"/>
                    <a:lumOff val="50000"/>
                  </a:schemeClr>
                </a:solidFill>
              </a:rPr>
              <a:t>primarily contribute to stratify the winter ML through both </a:t>
            </a:r>
            <a:r>
              <a:rPr lang="en-GB" i="0" u="none" strike="noStrike" baseline="0" dirty="0">
                <a:solidFill>
                  <a:srgbClr val="0070C0"/>
                </a:solidFill>
              </a:rPr>
              <a:t>MLEs</a:t>
            </a:r>
            <a:r>
              <a:rPr lang="en-GB" i="0" u="none" strike="noStrike" baseline="0" dirty="0">
                <a:solidFill>
                  <a:schemeClr val="tx1">
                    <a:lumMod val="50000"/>
                    <a:lumOff val="50000"/>
                  </a:schemeClr>
                </a:solidFill>
              </a:rPr>
              <a:t> and </a:t>
            </a:r>
            <a:r>
              <a:rPr lang="en-GB" i="0" u="none" strike="noStrike" baseline="0" dirty="0">
                <a:solidFill>
                  <a:srgbClr val="FFC000"/>
                </a:solidFill>
              </a:rPr>
              <a:t>EBF</a:t>
            </a:r>
            <a:r>
              <a:rPr lang="en-GB" i="0" u="none" strike="noStrike" baseline="0" dirty="0">
                <a:solidFill>
                  <a:schemeClr val="tx1">
                    <a:lumMod val="50000"/>
                    <a:lumOff val="50000"/>
                  </a:schemeClr>
                </a:solidFill>
              </a:rPr>
              <a:t>, accounting for :</a:t>
            </a:r>
            <a:r>
              <a:rPr lang="en-GB" b="1" dirty="0">
                <a:solidFill>
                  <a:schemeClr val="tx1">
                    <a:lumMod val="50000"/>
                    <a:lumOff val="50000"/>
                  </a:schemeClr>
                </a:solidFill>
              </a:rPr>
              <a:t> </a:t>
            </a:r>
            <a:r>
              <a:rPr lang="en-GB" b="1" i="0" u="none" strike="noStrike" baseline="0" dirty="0"/>
              <a:t>68%</a:t>
            </a:r>
            <a:r>
              <a:rPr lang="en-GB" i="0" u="none" strike="noStrike" baseline="0" dirty="0">
                <a:solidFill>
                  <a:schemeClr val="tx1">
                    <a:lumMod val="50000"/>
                    <a:lumOff val="50000"/>
                  </a:schemeClr>
                </a:solidFill>
              </a:rPr>
              <a:t> of the total positive heat budget</a:t>
            </a:r>
            <a:r>
              <a:rPr lang="en-GB" dirty="0">
                <a:solidFill>
                  <a:schemeClr val="tx1">
                    <a:lumMod val="50000"/>
                    <a:lumOff val="50000"/>
                  </a:schemeClr>
                </a:solidFill>
              </a:rPr>
              <a:t> and </a:t>
            </a:r>
            <a:r>
              <a:rPr lang="en-GB" i="0" u="none" strike="noStrike" baseline="0" dirty="0">
                <a:solidFill>
                  <a:schemeClr val="tx1">
                    <a:lumMod val="50000"/>
                    <a:lumOff val="50000"/>
                  </a:schemeClr>
                </a:solidFill>
              </a:rPr>
              <a:t>opposing surface cooling </a:t>
            </a:r>
            <a:r>
              <a:rPr lang="en-GB" b="1" i="0" u="none" strike="noStrike" baseline="0" dirty="0"/>
              <a:t>11% of the time</a:t>
            </a:r>
            <a:r>
              <a:rPr lang="en-GB" i="0" u="none" strike="noStrike" baseline="0" dirty="0">
                <a:solidFill>
                  <a:schemeClr val="tx1">
                    <a:lumMod val="50000"/>
                    <a:lumOff val="50000"/>
                  </a:schemeClr>
                </a:solidFill>
              </a:rPr>
              <a:t>. </a:t>
            </a:r>
            <a:r>
              <a:rPr lang="en-SE" b="1" u="none" strike="noStrike" baseline="0" dirty="0">
                <a:solidFill>
                  <a:srgbClr val="0070C0"/>
                </a:solidFill>
              </a:rPr>
              <a:t>𝑄</a:t>
            </a:r>
            <a:r>
              <a:rPr lang="en-GB" b="1" baseline="-25000" dirty="0">
                <a:solidFill>
                  <a:srgbClr val="0070C0"/>
                </a:solidFill>
              </a:rPr>
              <a:t>MLE</a:t>
            </a:r>
            <a:r>
              <a:rPr lang="en-GB" b="1" u="none" strike="noStrike" baseline="0" dirty="0">
                <a:solidFill>
                  <a:srgbClr val="0070C0"/>
                </a:solidFill>
              </a:rPr>
              <a:t> </a:t>
            </a:r>
            <a:r>
              <a:rPr lang="en-GB" u="none" strike="noStrike" baseline="0" dirty="0">
                <a:solidFill>
                  <a:schemeClr val="tx1">
                    <a:lumMod val="50000"/>
                    <a:lumOff val="50000"/>
                  </a:schemeClr>
                </a:solidFill>
              </a:rPr>
              <a:t>account for </a:t>
            </a:r>
            <a:r>
              <a:rPr lang="en-GB" b="1" u="none" strike="noStrike" baseline="0" dirty="0"/>
              <a:t>85%</a:t>
            </a:r>
            <a:r>
              <a:rPr lang="en-GB" u="none" strike="noStrike" baseline="0" dirty="0">
                <a:solidFill>
                  <a:schemeClr val="tx1">
                    <a:lumMod val="50000"/>
                    <a:lumOff val="50000"/>
                  </a:schemeClr>
                </a:solidFill>
              </a:rPr>
              <a:t> of the positive </a:t>
            </a:r>
            <a:r>
              <a:rPr lang="en-SE" u="none" strike="noStrike" baseline="0" dirty="0">
                <a:solidFill>
                  <a:schemeClr val="tx1">
                    <a:lumMod val="50000"/>
                    <a:lumOff val="50000"/>
                  </a:schemeClr>
                </a:solidFill>
              </a:rPr>
              <a:t>𝑄</a:t>
            </a:r>
            <a:r>
              <a:rPr lang="en-GB" baseline="-25000" dirty="0">
                <a:solidFill>
                  <a:schemeClr val="tx1">
                    <a:lumMod val="50000"/>
                    <a:lumOff val="50000"/>
                  </a:schemeClr>
                </a:solidFill>
              </a:rPr>
              <a:t>SMS</a:t>
            </a:r>
            <a:r>
              <a:rPr lang="en-GB" u="none" strike="noStrike" baseline="0" dirty="0">
                <a:solidFill>
                  <a:schemeClr val="tx1">
                    <a:lumMod val="50000"/>
                    <a:lumOff val="50000"/>
                  </a:schemeClr>
                </a:solidFill>
              </a:rPr>
              <a:t>. </a:t>
            </a:r>
            <a:endParaRPr lang="en-GB" dirty="0">
              <a:solidFill>
                <a:schemeClr val="tx1">
                  <a:lumMod val="50000"/>
                  <a:lumOff val="50000"/>
                </a:schemeClr>
              </a:solidFill>
            </a:endParaRPr>
          </a:p>
          <a:p>
            <a:pPr algn="just"/>
            <a:endParaRPr lang="en-GB" u="none" strike="noStrike" baseline="0" dirty="0">
              <a:solidFill>
                <a:schemeClr val="tx1">
                  <a:lumMod val="50000"/>
                  <a:lumOff val="50000"/>
                </a:schemeClr>
              </a:solidFill>
            </a:endParaRPr>
          </a:p>
          <a:p>
            <a:pPr marL="342900" indent="-342900" algn="just">
              <a:buBlip>
                <a:blip r:embed="rId4"/>
              </a:buBlip>
            </a:pPr>
            <a:r>
              <a:rPr lang="en-GB" u="none" strike="noStrike" baseline="0" dirty="0">
                <a:solidFill>
                  <a:schemeClr val="tx1">
                    <a:lumMod val="50000"/>
                    <a:lumOff val="50000"/>
                  </a:schemeClr>
                </a:solidFill>
              </a:rPr>
              <a:t> Spring </a:t>
            </a:r>
            <a:r>
              <a:rPr lang="en-GB" u="none" strike="noStrike" baseline="0" dirty="0" err="1">
                <a:solidFill>
                  <a:schemeClr val="tx1">
                    <a:lumMod val="50000"/>
                    <a:lumOff val="50000"/>
                  </a:schemeClr>
                </a:solidFill>
              </a:rPr>
              <a:t>restratification</a:t>
            </a:r>
            <a:r>
              <a:rPr lang="en-GB" u="none" strike="noStrike" baseline="0" dirty="0">
                <a:solidFill>
                  <a:schemeClr val="tx1">
                    <a:lumMod val="50000"/>
                    <a:lumOff val="50000"/>
                  </a:schemeClr>
                </a:solidFill>
              </a:rPr>
              <a:t> timing may be conditioned by the presence of fronts.</a:t>
            </a:r>
            <a:r>
              <a:rPr lang="en-US" sz="1800" b="1" i="0" u="none" strike="noStrike" cap="none" dirty="0">
                <a:solidFill>
                  <a:srgbClr val="00A7D9"/>
                </a:solidFill>
                <a:latin typeface="Arial"/>
                <a:ea typeface="Arial"/>
                <a:cs typeface="Arial"/>
                <a:sym typeface="Arial"/>
              </a:rPr>
              <a:t> </a:t>
            </a:r>
            <a:endParaRPr sz="1800" b="0" i="0" u="none" strike="noStrike" cap="none" dirty="0">
              <a:solidFill>
                <a:srgbClr val="025C6D"/>
              </a:solidFill>
              <a:latin typeface="Arial"/>
              <a:ea typeface="Arial"/>
              <a:cs typeface="Arial"/>
              <a:sym typeface="Arial"/>
            </a:endParaRPr>
          </a:p>
        </p:txBody>
      </p:sp>
      <p:grpSp>
        <p:nvGrpSpPr>
          <p:cNvPr id="4" name="Group 3">
            <a:extLst>
              <a:ext uri="{FF2B5EF4-FFF2-40B4-BE49-F238E27FC236}">
                <a16:creationId xmlns:a16="http://schemas.microsoft.com/office/drawing/2014/main" id="{67724A15-C1F2-FE45-C731-CF7046F11653}"/>
              </a:ext>
            </a:extLst>
          </p:cNvPr>
          <p:cNvGrpSpPr/>
          <p:nvPr/>
        </p:nvGrpSpPr>
        <p:grpSpPr>
          <a:xfrm>
            <a:off x="6123067" y="142966"/>
            <a:ext cx="4730968" cy="2817911"/>
            <a:chOff x="14621797" y="26163638"/>
            <a:chExt cx="17384862" cy="10764432"/>
          </a:xfrm>
        </p:grpSpPr>
        <p:grpSp>
          <p:nvGrpSpPr>
            <p:cNvPr id="5" name="Group 4">
              <a:extLst>
                <a:ext uri="{FF2B5EF4-FFF2-40B4-BE49-F238E27FC236}">
                  <a16:creationId xmlns:a16="http://schemas.microsoft.com/office/drawing/2014/main" id="{BB6E8C42-E6FA-9706-455C-7757D496C9EB}"/>
                </a:ext>
              </a:extLst>
            </p:cNvPr>
            <p:cNvGrpSpPr/>
            <p:nvPr/>
          </p:nvGrpSpPr>
          <p:grpSpPr>
            <a:xfrm>
              <a:off x="14621797" y="26163638"/>
              <a:ext cx="17384862" cy="10764432"/>
              <a:chOff x="5084030" y="8538795"/>
              <a:chExt cx="7263457" cy="4430326"/>
            </a:xfrm>
          </p:grpSpPr>
          <p:grpSp>
            <p:nvGrpSpPr>
              <p:cNvPr id="10" name="Group 9">
                <a:extLst>
                  <a:ext uri="{FF2B5EF4-FFF2-40B4-BE49-F238E27FC236}">
                    <a16:creationId xmlns:a16="http://schemas.microsoft.com/office/drawing/2014/main" id="{F51B8F92-EC19-0503-21A3-5BFE9DC4F986}"/>
                  </a:ext>
                </a:extLst>
              </p:cNvPr>
              <p:cNvGrpSpPr/>
              <p:nvPr/>
            </p:nvGrpSpPr>
            <p:grpSpPr>
              <a:xfrm>
                <a:off x="5084030" y="8538795"/>
                <a:ext cx="7263457" cy="4430326"/>
                <a:chOff x="-192347" y="9208643"/>
                <a:chExt cx="7263457" cy="4430326"/>
              </a:xfrm>
            </p:grpSpPr>
            <p:pic>
              <p:nvPicPr>
                <p:cNvPr id="12" name="Picture 11" descr="Diagram&#10;&#10;Description automatically generated">
                  <a:extLst>
                    <a:ext uri="{FF2B5EF4-FFF2-40B4-BE49-F238E27FC236}">
                      <a16:creationId xmlns:a16="http://schemas.microsoft.com/office/drawing/2014/main" id="{C1CCCECC-E0D8-2263-73A7-DC602A79598D}"/>
                    </a:ext>
                  </a:extLst>
                </p:cNvPr>
                <p:cNvPicPr>
                  <a:picLocks noChangeAspect="1"/>
                </p:cNvPicPr>
                <p:nvPr/>
              </p:nvPicPr>
              <p:blipFill rotWithShape="1">
                <a:blip r:embed="rId5"/>
                <a:srcRect l="1" r="28035" b="54991"/>
                <a:stretch/>
              </p:blipFill>
              <p:spPr>
                <a:xfrm>
                  <a:off x="-192347" y="9208643"/>
                  <a:ext cx="6133151" cy="4430326"/>
                </a:xfrm>
                <a:prstGeom prst="rect">
                  <a:avLst/>
                </a:prstGeom>
              </p:spPr>
            </p:pic>
            <p:sp>
              <p:nvSpPr>
                <p:cNvPr id="13" name="Rectangle 12">
                  <a:extLst>
                    <a:ext uri="{FF2B5EF4-FFF2-40B4-BE49-F238E27FC236}">
                      <a16:creationId xmlns:a16="http://schemas.microsoft.com/office/drawing/2014/main" id="{4ED4ACC7-CEAF-A828-9A7B-CD6D258FDFD5}"/>
                    </a:ext>
                  </a:extLst>
                </p:cNvPr>
                <p:cNvSpPr/>
                <p:nvPr/>
              </p:nvSpPr>
              <p:spPr>
                <a:xfrm>
                  <a:off x="2638366" y="9210277"/>
                  <a:ext cx="658102" cy="1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3113" dirty="0"/>
                </a:p>
              </p:txBody>
            </p:sp>
            <p:pic>
              <p:nvPicPr>
                <p:cNvPr id="14" name="Picture 13" descr="Diagram&#10;&#10;Description automatically generated">
                  <a:extLst>
                    <a:ext uri="{FF2B5EF4-FFF2-40B4-BE49-F238E27FC236}">
                      <a16:creationId xmlns:a16="http://schemas.microsoft.com/office/drawing/2014/main" id="{65C464DB-47EB-4DE1-957C-DBDAD5DC5EF2}"/>
                    </a:ext>
                  </a:extLst>
                </p:cNvPr>
                <p:cNvPicPr>
                  <a:picLocks noChangeAspect="1"/>
                </p:cNvPicPr>
                <p:nvPr/>
              </p:nvPicPr>
              <p:blipFill rotWithShape="1">
                <a:blip r:embed="rId5"/>
                <a:srcRect l="86571" b="54991"/>
                <a:stretch/>
              </p:blipFill>
              <p:spPr>
                <a:xfrm>
                  <a:off x="5926658" y="9208643"/>
                  <a:ext cx="1144452" cy="4430326"/>
                </a:xfrm>
                <a:prstGeom prst="rect">
                  <a:avLst/>
                </a:prstGeom>
              </p:spPr>
            </p:pic>
            <p:pic>
              <p:nvPicPr>
                <p:cNvPr id="15" name="Picture 14" descr="Diagram&#10;&#10;Description automatically generated">
                  <a:extLst>
                    <a:ext uri="{FF2B5EF4-FFF2-40B4-BE49-F238E27FC236}">
                      <a16:creationId xmlns:a16="http://schemas.microsoft.com/office/drawing/2014/main" id="{661E0E54-EC77-44EE-5595-DED57734E7C7}"/>
                    </a:ext>
                  </a:extLst>
                </p:cNvPr>
                <p:cNvPicPr>
                  <a:picLocks noChangeAspect="1"/>
                </p:cNvPicPr>
                <p:nvPr/>
              </p:nvPicPr>
              <p:blipFill rotWithShape="1">
                <a:blip r:embed="rId5"/>
                <a:srcRect l="86571" t="40437" b="54991"/>
                <a:stretch/>
              </p:blipFill>
              <p:spPr>
                <a:xfrm>
                  <a:off x="5707315" y="13188872"/>
                  <a:ext cx="1144452" cy="450097"/>
                </a:xfrm>
                <a:prstGeom prst="rect">
                  <a:avLst/>
                </a:prstGeom>
              </p:spPr>
            </p:pic>
          </p:grpSp>
          <p:pic>
            <p:nvPicPr>
              <p:cNvPr id="11" name="Picture 10" descr="Diagram&#10;&#10;Description automatically generated">
                <a:extLst>
                  <a:ext uri="{FF2B5EF4-FFF2-40B4-BE49-F238E27FC236}">
                    <a16:creationId xmlns:a16="http://schemas.microsoft.com/office/drawing/2014/main" id="{8A6F5952-D81D-1248-D2FF-6CF3455E07AB}"/>
                  </a:ext>
                </a:extLst>
              </p:cNvPr>
              <p:cNvPicPr>
                <a:picLocks noChangeAspect="1"/>
              </p:cNvPicPr>
              <p:nvPr/>
            </p:nvPicPr>
            <p:blipFill rotWithShape="1">
              <a:blip r:embed="rId5"/>
              <a:srcRect l="80912" t="140" r="12006" b="97977"/>
              <a:stretch/>
            </p:blipFill>
            <p:spPr>
              <a:xfrm>
                <a:off x="10722111" y="8550487"/>
                <a:ext cx="603529" cy="185259"/>
              </a:xfrm>
              <a:prstGeom prst="rect">
                <a:avLst/>
              </a:prstGeom>
            </p:spPr>
          </p:pic>
        </p:grpSp>
        <p:pic>
          <p:nvPicPr>
            <p:cNvPr id="6" name="Picture 5" descr="Diagram&#10;&#10;Description automatically generated">
              <a:extLst>
                <a:ext uri="{FF2B5EF4-FFF2-40B4-BE49-F238E27FC236}">
                  <a16:creationId xmlns:a16="http://schemas.microsoft.com/office/drawing/2014/main" id="{064F1BFD-E840-C759-412B-C5787EDC9980}"/>
                </a:ext>
              </a:extLst>
            </p:cNvPr>
            <p:cNvPicPr>
              <a:picLocks noChangeAspect="1"/>
            </p:cNvPicPr>
            <p:nvPr/>
          </p:nvPicPr>
          <p:blipFill rotWithShape="1">
            <a:blip r:embed="rId5"/>
            <a:srcRect l="74630" t="2887" r="22817" b="95254"/>
            <a:stretch/>
          </p:blipFill>
          <p:spPr>
            <a:xfrm>
              <a:off x="16410940" y="30099000"/>
              <a:ext cx="520700" cy="444500"/>
            </a:xfrm>
            <a:prstGeom prst="rect">
              <a:avLst/>
            </a:prstGeom>
          </p:spPr>
        </p:pic>
        <p:pic>
          <p:nvPicPr>
            <p:cNvPr id="7" name="Picture 6" descr="Diagram&#10;&#10;Description automatically generated">
              <a:extLst>
                <a:ext uri="{FF2B5EF4-FFF2-40B4-BE49-F238E27FC236}">
                  <a16:creationId xmlns:a16="http://schemas.microsoft.com/office/drawing/2014/main" id="{13220186-A5CF-14BB-75C6-F542347C74A9}"/>
                </a:ext>
              </a:extLst>
            </p:cNvPr>
            <p:cNvPicPr>
              <a:picLocks noChangeAspect="1"/>
            </p:cNvPicPr>
            <p:nvPr/>
          </p:nvPicPr>
          <p:blipFill rotWithShape="1">
            <a:blip r:embed="rId5"/>
            <a:srcRect l="8613" t="16590" r="88834" b="81551"/>
            <a:stretch/>
          </p:blipFill>
          <p:spPr>
            <a:xfrm>
              <a:off x="16365220" y="33352740"/>
              <a:ext cx="520700" cy="444500"/>
            </a:xfrm>
            <a:prstGeom prst="rect">
              <a:avLst/>
            </a:prstGeom>
          </p:spPr>
        </p:pic>
        <p:pic>
          <p:nvPicPr>
            <p:cNvPr id="8" name="Picture 7" descr="Diagram&#10;&#10;Description automatically generated">
              <a:extLst>
                <a:ext uri="{FF2B5EF4-FFF2-40B4-BE49-F238E27FC236}">
                  <a16:creationId xmlns:a16="http://schemas.microsoft.com/office/drawing/2014/main" id="{C34DE0D3-79AB-DBCD-D113-7ECB52DAF143}"/>
                </a:ext>
              </a:extLst>
            </p:cNvPr>
            <p:cNvPicPr>
              <a:picLocks noChangeAspect="1"/>
            </p:cNvPicPr>
            <p:nvPr/>
          </p:nvPicPr>
          <p:blipFill rotWithShape="1">
            <a:blip r:embed="rId5"/>
            <a:srcRect l="74630" t="2887" r="24648" b="95254"/>
            <a:stretch/>
          </p:blipFill>
          <p:spPr>
            <a:xfrm>
              <a:off x="16382365" y="33314640"/>
              <a:ext cx="147320" cy="444500"/>
            </a:xfrm>
            <a:prstGeom prst="rect">
              <a:avLst/>
            </a:prstGeom>
          </p:spPr>
        </p:pic>
        <p:pic>
          <p:nvPicPr>
            <p:cNvPr id="9" name="Picture 8" descr="Diagram&#10;&#10;Description automatically generated">
              <a:extLst>
                <a:ext uri="{FF2B5EF4-FFF2-40B4-BE49-F238E27FC236}">
                  <a16:creationId xmlns:a16="http://schemas.microsoft.com/office/drawing/2014/main" id="{F5472758-3188-1ED9-3CC6-AF159E91FEB0}"/>
                </a:ext>
              </a:extLst>
            </p:cNvPr>
            <p:cNvPicPr>
              <a:picLocks noChangeAspect="1"/>
            </p:cNvPicPr>
            <p:nvPr/>
          </p:nvPicPr>
          <p:blipFill rotWithShape="1">
            <a:blip r:embed="rId5"/>
            <a:srcRect l="10381" t="16590" r="88834" b="81551"/>
            <a:stretch/>
          </p:blipFill>
          <p:spPr>
            <a:xfrm>
              <a:off x="16802100" y="30129480"/>
              <a:ext cx="160020" cy="444500"/>
            </a:xfrm>
            <a:prstGeom prst="rect">
              <a:avLst/>
            </a:prstGeom>
          </p:spPr>
        </p:pic>
      </p:grpSp>
      <p:grpSp>
        <p:nvGrpSpPr>
          <p:cNvPr id="16" name="Group 15">
            <a:extLst>
              <a:ext uri="{FF2B5EF4-FFF2-40B4-BE49-F238E27FC236}">
                <a16:creationId xmlns:a16="http://schemas.microsoft.com/office/drawing/2014/main" id="{267B0667-75A5-DCFD-E0AA-632E525AED6F}"/>
              </a:ext>
            </a:extLst>
          </p:cNvPr>
          <p:cNvGrpSpPr/>
          <p:nvPr/>
        </p:nvGrpSpPr>
        <p:grpSpPr>
          <a:xfrm>
            <a:off x="3655214" y="655007"/>
            <a:ext cx="2335211" cy="2244413"/>
            <a:chOff x="715007" y="20887738"/>
            <a:chExt cx="7421381" cy="7177994"/>
          </a:xfrm>
        </p:grpSpPr>
        <p:pic>
          <p:nvPicPr>
            <p:cNvPr id="17" name="Picture 16" descr="Chart, scatter chart&#10;&#10;Description automatically generated">
              <a:extLst>
                <a:ext uri="{FF2B5EF4-FFF2-40B4-BE49-F238E27FC236}">
                  <a16:creationId xmlns:a16="http://schemas.microsoft.com/office/drawing/2014/main" id="{249F3C65-CFD0-7A47-8110-29CFBEDAE2EC}"/>
                </a:ext>
              </a:extLst>
            </p:cNvPr>
            <p:cNvPicPr>
              <a:picLocks noChangeAspect="1"/>
            </p:cNvPicPr>
            <p:nvPr/>
          </p:nvPicPr>
          <p:blipFill rotWithShape="1">
            <a:blip r:embed="rId6"/>
            <a:srcRect r="47283"/>
            <a:stretch/>
          </p:blipFill>
          <p:spPr>
            <a:xfrm>
              <a:off x="715007" y="20887738"/>
              <a:ext cx="7413494" cy="7177994"/>
            </a:xfrm>
            <a:prstGeom prst="rect">
              <a:avLst/>
            </a:prstGeom>
          </p:spPr>
        </p:pic>
        <p:pic>
          <p:nvPicPr>
            <p:cNvPr id="18" name="Picture 17" descr="Chart, scatter chart&#10;&#10;Description automatically generated">
              <a:extLst>
                <a:ext uri="{FF2B5EF4-FFF2-40B4-BE49-F238E27FC236}">
                  <a16:creationId xmlns:a16="http://schemas.microsoft.com/office/drawing/2014/main" id="{008213D3-F5D1-A9FF-0317-2ABD6DB0C4B5}"/>
                </a:ext>
              </a:extLst>
            </p:cNvPr>
            <p:cNvPicPr>
              <a:picLocks noChangeAspect="1"/>
            </p:cNvPicPr>
            <p:nvPr/>
          </p:nvPicPr>
          <p:blipFill rotWithShape="1">
            <a:blip r:embed="rId6"/>
            <a:srcRect l="86733" t="1503" r="336" b="71188"/>
            <a:stretch/>
          </p:blipFill>
          <p:spPr>
            <a:xfrm>
              <a:off x="6385858" y="21099347"/>
              <a:ext cx="1750530" cy="1887004"/>
            </a:xfrm>
            <a:prstGeom prst="rect">
              <a:avLst/>
            </a:prstGeom>
          </p:spPr>
        </p:pic>
      </p:grpSp>
      <p:grpSp>
        <p:nvGrpSpPr>
          <p:cNvPr id="19" name="Group 18">
            <a:extLst>
              <a:ext uri="{FF2B5EF4-FFF2-40B4-BE49-F238E27FC236}">
                <a16:creationId xmlns:a16="http://schemas.microsoft.com/office/drawing/2014/main" id="{6BF4B1B5-FBA9-7F39-4FA1-89FDE649823C}"/>
              </a:ext>
            </a:extLst>
          </p:cNvPr>
          <p:cNvGrpSpPr/>
          <p:nvPr/>
        </p:nvGrpSpPr>
        <p:grpSpPr>
          <a:xfrm>
            <a:off x="86801" y="595767"/>
            <a:ext cx="3560100" cy="2496545"/>
            <a:chOff x="1094677" y="17414437"/>
            <a:chExt cx="14544926" cy="11349203"/>
          </a:xfrm>
        </p:grpSpPr>
        <p:grpSp>
          <p:nvGrpSpPr>
            <p:cNvPr id="20" name="Group 19">
              <a:extLst>
                <a:ext uri="{FF2B5EF4-FFF2-40B4-BE49-F238E27FC236}">
                  <a16:creationId xmlns:a16="http://schemas.microsoft.com/office/drawing/2014/main" id="{A56CA228-318B-2190-1230-C04AF0093653}"/>
                </a:ext>
              </a:extLst>
            </p:cNvPr>
            <p:cNvGrpSpPr/>
            <p:nvPr/>
          </p:nvGrpSpPr>
          <p:grpSpPr>
            <a:xfrm>
              <a:off x="1094677" y="17414437"/>
              <a:ext cx="14544926" cy="11349203"/>
              <a:chOff x="-51489" y="5318398"/>
              <a:chExt cx="6663440" cy="5057720"/>
            </a:xfrm>
          </p:grpSpPr>
          <p:pic>
            <p:nvPicPr>
              <p:cNvPr id="22" name="Picture 21" descr="A screenshot of a computer&#10;&#10;Description automatically generated with low confidence">
                <a:extLst>
                  <a:ext uri="{FF2B5EF4-FFF2-40B4-BE49-F238E27FC236}">
                    <a16:creationId xmlns:a16="http://schemas.microsoft.com/office/drawing/2014/main" id="{F4982A55-C892-CC73-034D-B5CEC6B7689F}"/>
                  </a:ext>
                </a:extLst>
              </p:cNvPr>
              <p:cNvPicPr>
                <a:picLocks noChangeAspect="1"/>
              </p:cNvPicPr>
              <p:nvPr/>
            </p:nvPicPr>
            <p:blipFill rotWithShape="1">
              <a:blip r:embed="rId7"/>
              <a:srcRect l="87175" t="91178" r="82" b="-685"/>
              <a:stretch/>
            </p:blipFill>
            <p:spPr>
              <a:xfrm>
                <a:off x="5333401" y="5318398"/>
                <a:ext cx="1278550" cy="3374544"/>
              </a:xfrm>
              <a:prstGeom prst="rect">
                <a:avLst/>
              </a:prstGeom>
            </p:spPr>
          </p:pic>
          <p:pic>
            <p:nvPicPr>
              <p:cNvPr id="23" name="Picture 22" descr="Diagram&#10;&#10;Description automatically generated with medium confidence">
                <a:extLst>
                  <a:ext uri="{FF2B5EF4-FFF2-40B4-BE49-F238E27FC236}">
                    <a16:creationId xmlns:a16="http://schemas.microsoft.com/office/drawing/2014/main" id="{1CEC9321-B77C-C065-9B19-130FC1F24899}"/>
                  </a:ext>
                </a:extLst>
              </p:cNvPr>
              <p:cNvPicPr>
                <a:picLocks noChangeAspect="1"/>
              </p:cNvPicPr>
              <p:nvPr/>
            </p:nvPicPr>
            <p:blipFill rotWithShape="1">
              <a:blip r:embed="rId8"/>
              <a:srcRect l="81130" t="90069" r="4846" b="440"/>
              <a:stretch/>
            </p:blipFill>
            <p:spPr>
              <a:xfrm>
                <a:off x="4973206" y="9680479"/>
                <a:ext cx="1636043" cy="606342"/>
              </a:xfrm>
              <a:prstGeom prst="rect">
                <a:avLst/>
              </a:prstGeom>
            </p:spPr>
          </p:pic>
          <p:pic>
            <p:nvPicPr>
              <p:cNvPr id="24" name="Picture 23" descr="Diagram&#10;&#10;Description automatically generated with medium confidence">
                <a:extLst>
                  <a:ext uri="{FF2B5EF4-FFF2-40B4-BE49-F238E27FC236}">
                    <a16:creationId xmlns:a16="http://schemas.microsoft.com/office/drawing/2014/main" id="{580D2404-F36F-04AE-35E2-50CD78E80BFD}"/>
                  </a:ext>
                </a:extLst>
              </p:cNvPr>
              <p:cNvPicPr>
                <a:picLocks noChangeAspect="1"/>
              </p:cNvPicPr>
              <p:nvPr/>
            </p:nvPicPr>
            <p:blipFill rotWithShape="1">
              <a:blip r:embed="rId8"/>
              <a:srcRect t="22458" r="54081" b="54003"/>
              <a:stretch/>
            </p:blipFill>
            <p:spPr>
              <a:xfrm>
                <a:off x="-51489" y="8186433"/>
                <a:ext cx="5356668" cy="1503847"/>
              </a:xfrm>
              <a:prstGeom prst="rect">
                <a:avLst/>
              </a:prstGeom>
            </p:spPr>
          </p:pic>
          <p:grpSp>
            <p:nvGrpSpPr>
              <p:cNvPr id="25" name="Group 24">
                <a:extLst>
                  <a:ext uri="{FF2B5EF4-FFF2-40B4-BE49-F238E27FC236}">
                    <a16:creationId xmlns:a16="http://schemas.microsoft.com/office/drawing/2014/main" id="{FB9143D5-C4D2-F536-1512-81C035670E8F}"/>
                  </a:ext>
                </a:extLst>
              </p:cNvPr>
              <p:cNvGrpSpPr/>
              <p:nvPr/>
            </p:nvGrpSpPr>
            <p:grpSpPr>
              <a:xfrm>
                <a:off x="201101" y="5318398"/>
                <a:ext cx="6408148" cy="5057720"/>
                <a:chOff x="-2302821" y="3131550"/>
                <a:chExt cx="6408148" cy="5057720"/>
              </a:xfrm>
            </p:grpSpPr>
            <p:pic>
              <p:nvPicPr>
                <p:cNvPr id="30" name="Picture 29" descr="A screenshot of a computer&#10;&#10;Description automatically generated with low confidence">
                  <a:extLst>
                    <a:ext uri="{FF2B5EF4-FFF2-40B4-BE49-F238E27FC236}">
                      <a16:creationId xmlns:a16="http://schemas.microsoft.com/office/drawing/2014/main" id="{8074D300-5276-4AC5-1AB0-0ED4F45BCB9E}"/>
                    </a:ext>
                  </a:extLst>
                </p:cNvPr>
                <p:cNvPicPr>
                  <a:picLocks noChangeAspect="1"/>
                </p:cNvPicPr>
                <p:nvPr/>
              </p:nvPicPr>
              <p:blipFill rotWithShape="1">
                <a:blip r:embed="rId7"/>
                <a:srcRect l="87175" t="91178" r="82" b="-685"/>
                <a:stretch/>
              </p:blipFill>
              <p:spPr>
                <a:xfrm>
                  <a:off x="2334523" y="7420875"/>
                  <a:ext cx="1770804" cy="768395"/>
                </a:xfrm>
                <a:prstGeom prst="rect">
                  <a:avLst/>
                </a:prstGeom>
              </p:spPr>
            </p:pic>
            <p:grpSp>
              <p:nvGrpSpPr>
                <p:cNvPr id="31" name="Group 30">
                  <a:extLst>
                    <a:ext uri="{FF2B5EF4-FFF2-40B4-BE49-F238E27FC236}">
                      <a16:creationId xmlns:a16="http://schemas.microsoft.com/office/drawing/2014/main" id="{F43FED86-3860-80C9-7D83-25241BF63A27}"/>
                    </a:ext>
                  </a:extLst>
                </p:cNvPr>
                <p:cNvGrpSpPr/>
                <p:nvPr/>
              </p:nvGrpSpPr>
              <p:grpSpPr>
                <a:xfrm>
                  <a:off x="-2302821" y="3139183"/>
                  <a:ext cx="5223319" cy="5018987"/>
                  <a:chOff x="-10160" y="3272399"/>
                  <a:chExt cx="6021733" cy="6175157"/>
                </a:xfrm>
              </p:grpSpPr>
              <p:pic>
                <p:nvPicPr>
                  <p:cNvPr id="33" name="Picture 32" descr="A screenshot of a computer&#10;&#10;Description automatically generated with low confidence">
                    <a:extLst>
                      <a:ext uri="{FF2B5EF4-FFF2-40B4-BE49-F238E27FC236}">
                        <a16:creationId xmlns:a16="http://schemas.microsoft.com/office/drawing/2014/main" id="{1827B5B3-A812-630C-CA80-E614F4B1885B}"/>
                      </a:ext>
                    </a:extLst>
                  </p:cNvPr>
                  <p:cNvPicPr>
                    <a:picLocks noChangeAspect="1"/>
                  </p:cNvPicPr>
                  <p:nvPr/>
                </p:nvPicPr>
                <p:blipFill rotWithShape="1">
                  <a:blip r:embed="rId7"/>
                  <a:srcRect r="50692" b="62854"/>
                  <a:stretch/>
                </p:blipFill>
                <p:spPr>
                  <a:xfrm>
                    <a:off x="0" y="3272399"/>
                    <a:ext cx="6011573" cy="3607358"/>
                  </a:xfrm>
                  <a:prstGeom prst="rect">
                    <a:avLst/>
                  </a:prstGeom>
                </p:spPr>
              </p:pic>
              <p:pic>
                <p:nvPicPr>
                  <p:cNvPr id="34" name="Picture 33" descr="A screenshot of a computer&#10;&#10;Description automatically generated with low confidence">
                    <a:extLst>
                      <a:ext uri="{FF2B5EF4-FFF2-40B4-BE49-F238E27FC236}">
                        <a16:creationId xmlns:a16="http://schemas.microsoft.com/office/drawing/2014/main" id="{2B8748D5-88B9-94FE-D42E-48DB9C895BAF}"/>
                      </a:ext>
                    </a:extLst>
                  </p:cNvPr>
                  <p:cNvPicPr>
                    <a:picLocks noChangeAspect="1"/>
                  </p:cNvPicPr>
                  <p:nvPr/>
                </p:nvPicPr>
                <p:blipFill rotWithShape="1">
                  <a:blip r:embed="rId7"/>
                  <a:srcRect t="91974" r="50692" b="-315"/>
                  <a:stretch/>
                </p:blipFill>
                <p:spPr>
                  <a:xfrm>
                    <a:off x="-10160" y="8637554"/>
                    <a:ext cx="6011572" cy="810002"/>
                  </a:xfrm>
                  <a:prstGeom prst="rect">
                    <a:avLst/>
                  </a:prstGeom>
                </p:spPr>
              </p:pic>
            </p:grpSp>
            <p:pic>
              <p:nvPicPr>
                <p:cNvPr id="32" name="Picture 31" descr="A screenshot of a computer&#10;&#10;Description automatically generated with low confidence">
                  <a:extLst>
                    <a:ext uri="{FF2B5EF4-FFF2-40B4-BE49-F238E27FC236}">
                      <a16:creationId xmlns:a16="http://schemas.microsoft.com/office/drawing/2014/main" id="{B5884070-E5F9-BBBF-0F4F-000738611C05}"/>
                    </a:ext>
                  </a:extLst>
                </p:cNvPr>
                <p:cNvPicPr>
                  <a:picLocks noChangeAspect="1"/>
                </p:cNvPicPr>
                <p:nvPr/>
              </p:nvPicPr>
              <p:blipFill rotWithShape="1">
                <a:blip r:embed="rId7"/>
                <a:srcRect l="90406" b="64102"/>
                <a:stretch/>
              </p:blipFill>
              <p:spPr>
                <a:xfrm>
                  <a:off x="2835828" y="3131550"/>
                  <a:ext cx="1014574" cy="2833477"/>
                </a:xfrm>
                <a:prstGeom prst="rect">
                  <a:avLst/>
                </a:prstGeom>
              </p:spPr>
            </p:pic>
          </p:grpSp>
          <p:pic>
            <p:nvPicPr>
              <p:cNvPr id="26" name="Picture 25" descr="A screenshot of a computer&#10;&#10;Description automatically generated with low confidence">
                <a:extLst>
                  <a:ext uri="{FF2B5EF4-FFF2-40B4-BE49-F238E27FC236}">
                    <a16:creationId xmlns:a16="http://schemas.microsoft.com/office/drawing/2014/main" id="{35E078FD-10D0-9A2D-F103-A6AB1754DED2}"/>
                  </a:ext>
                </a:extLst>
              </p:cNvPr>
              <p:cNvPicPr>
                <a:picLocks noChangeAspect="1"/>
              </p:cNvPicPr>
              <p:nvPr/>
            </p:nvPicPr>
            <p:blipFill rotWithShape="1">
              <a:blip r:embed="rId7"/>
              <a:srcRect l="87175" t="91178" r="82" b="-685"/>
              <a:stretch/>
            </p:blipFill>
            <p:spPr>
              <a:xfrm>
                <a:off x="-51489" y="9679314"/>
                <a:ext cx="476236" cy="692906"/>
              </a:xfrm>
              <a:prstGeom prst="rect">
                <a:avLst/>
              </a:prstGeom>
            </p:spPr>
          </p:pic>
          <p:pic>
            <p:nvPicPr>
              <p:cNvPr id="27" name="Picture 26" descr="A screenshot of a computer&#10;&#10;Description automatically generated with low confidence">
                <a:extLst>
                  <a:ext uri="{FF2B5EF4-FFF2-40B4-BE49-F238E27FC236}">
                    <a16:creationId xmlns:a16="http://schemas.microsoft.com/office/drawing/2014/main" id="{5086412D-C6CD-4124-0597-E3DF115518FE}"/>
                  </a:ext>
                </a:extLst>
              </p:cNvPr>
              <p:cNvPicPr>
                <a:picLocks noChangeAspect="1"/>
              </p:cNvPicPr>
              <p:nvPr/>
            </p:nvPicPr>
            <p:blipFill rotWithShape="1">
              <a:blip r:embed="rId7"/>
              <a:srcRect l="87175" t="91178" r="82" b="-685"/>
              <a:stretch/>
            </p:blipFill>
            <p:spPr>
              <a:xfrm>
                <a:off x="-51489" y="5331768"/>
                <a:ext cx="383290" cy="3196074"/>
              </a:xfrm>
              <a:prstGeom prst="rect">
                <a:avLst/>
              </a:prstGeom>
            </p:spPr>
          </p:pic>
          <p:pic>
            <p:nvPicPr>
              <p:cNvPr id="28" name="Picture 27" descr="Diagram&#10;&#10;Description automatically generated with medium confidence">
                <a:extLst>
                  <a:ext uri="{FF2B5EF4-FFF2-40B4-BE49-F238E27FC236}">
                    <a16:creationId xmlns:a16="http://schemas.microsoft.com/office/drawing/2014/main" id="{C3CE6213-A530-D1CB-117B-98D4BC638D9F}"/>
                  </a:ext>
                </a:extLst>
              </p:cNvPr>
              <p:cNvPicPr>
                <a:picLocks noChangeAspect="1"/>
              </p:cNvPicPr>
              <p:nvPr/>
            </p:nvPicPr>
            <p:blipFill rotWithShape="1">
              <a:blip r:embed="rId8"/>
              <a:srcRect l="77064" t="21964" r="15920" b="74641"/>
              <a:stretch/>
            </p:blipFill>
            <p:spPr>
              <a:xfrm>
                <a:off x="4456514" y="8154442"/>
                <a:ext cx="818391" cy="216872"/>
              </a:xfrm>
              <a:prstGeom prst="rect">
                <a:avLst/>
              </a:prstGeom>
            </p:spPr>
          </p:pic>
          <p:pic>
            <p:nvPicPr>
              <p:cNvPr id="29" name="Picture 28" descr="Diagram&#10;&#10;Description automatically generated with medium confidence">
                <a:extLst>
                  <a:ext uri="{FF2B5EF4-FFF2-40B4-BE49-F238E27FC236}">
                    <a16:creationId xmlns:a16="http://schemas.microsoft.com/office/drawing/2014/main" id="{DDA8AE9E-2B6D-1ADC-FC84-4C87D34B1426}"/>
                  </a:ext>
                </a:extLst>
              </p:cNvPr>
              <p:cNvPicPr>
                <a:picLocks noChangeAspect="1"/>
              </p:cNvPicPr>
              <p:nvPr/>
            </p:nvPicPr>
            <p:blipFill rotWithShape="1">
              <a:blip r:embed="rId8"/>
              <a:srcRect l="84177" t="22010" r="4595" b="54003"/>
              <a:stretch/>
            </p:blipFill>
            <p:spPr>
              <a:xfrm>
                <a:off x="5299436" y="8156128"/>
                <a:ext cx="1309813" cy="1532498"/>
              </a:xfrm>
              <a:prstGeom prst="rect">
                <a:avLst/>
              </a:prstGeom>
            </p:spPr>
          </p:pic>
        </p:grpSp>
        <p:pic>
          <p:nvPicPr>
            <p:cNvPr id="21" name="Picture 20" descr="A screenshot of a computer&#10;&#10;Description automatically generated with low confidence">
              <a:extLst>
                <a:ext uri="{FF2B5EF4-FFF2-40B4-BE49-F238E27FC236}">
                  <a16:creationId xmlns:a16="http://schemas.microsoft.com/office/drawing/2014/main" id="{FA5CC49A-D714-3CB5-C6CC-38C9551C2B98}"/>
                </a:ext>
              </a:extLst>
            </p:cNvPr>
            <p:cNvPicPr>
              <a:picLocks noChangeAspect="1"/>
            </p:cNvPicPr>
            <p:nvPr/>
          </p:nvPicPr>
          <p:blipFill rotWithShape="1">
            <a:blip r:embed="rId7"/>
            <a:srcRect l="50412" t="2087" r="46993" b="95363"/>
            <a:stretch/>
          </p:blipFill>
          <p:spPr>
            <a:xfrm>
              <a:off x="3448051" y="21055105"/>
              <a:ext cx="598916" cy="451475"/>
            </a:xfrm>
            <a:prstGeom prst="rect">
              <a:avLst/>
            </a:prstGeom>
          </p:spPr>
        </p:pic>
      </p:grpSp>
      <p:sp>
        <p:nvSpPr>
          <p:cNvPr id="36" name="TextBox 35">
            <a:extLst>
              <a:ext uri="{FF2B5EF4-FFF2-40B4-BE49-F238E27FC236}">
                <a16:creationId xmlns:a16="http://schemas.microsoft.com/office/drawing/2014/main" id="{BBB12180-D107-1061-483B-6CFD8725EEC0}"/>
              </a:ext>
            </a:extLst>
          </p:cNvPr>
          <p:cNvSpPr txBox="1"/>
          <p:nvPr/>
        </p:nvSpPr>
        <p:spPr>
          <a:xfrm>
            <a:off x="362023" y="3040312"/>
            <a:ext cx="4647307" cy="1815882"/>
          </a:xfrm>
          <a:prstGeom prst="rect">
            <a:avLst/>
          </a:prstGeom>
          <a:noFill/>
        </p:spPr>
        <p:txBody>
          <a:bodyPr wrap="square">
            <a:spAutoFit/>
          </a:bodyPr>
          <a:lstStyle/>
          <a:p>
            <a:pPr algn="just"/>
            <a:endParaRPr lang="en-GB" dirty="0">
              <a:solidFill>
                <a:schemeClr val="tx1">
                  <a:lumMod val="50000"/>
                  <a:lumOff val="50000"/>
                </a:schemeClr>
              </a:solidFill>
            </a:endParaRPr>
          </a:p>
          <a:p>
            <a:pPr marL="342900" indent="-342900">
              <a:buBlip>
                <a:blip r:embed="rId4"/>
              </a:buBlip>
            </a:pPr>
            <a:r>
              <a:rPr lang="en-GB" dirty="0">
                <a:solidFill>
                  <a:schemeClr val="tx1">
                    <a:lumMod val="50000"/>
                    <a:lumOff val="50000"/>
                  </a:schemeClr>
                </a:solidFill>
              </a:rPr>
              <a:t> The</a:t>
            </a:r>
            <a:r>
              <a:rPr lang="en-GB" b="1" dirty="0">
                <a:solidFill>
                  <a:schemeClr val="tx1">
                    <a:lumMod val="50000"/>
                    <a:lumOff val="50000"/>
                  </a:schemeClr>
                </a:solidFill>
              </a:rPr>
              <a:t> </a:t>
            </a:r>
            <a:r>
              <a:rPr lang="en-GB" b="1" dirty="0"/>
              <a:t>thermal component  </a:t>
            </a:r>
            <a:r>
              <a:rPr lang="en-GB" dirty="0">
                <a:solidFill>
                  <a:schemeClr val="tx1">
                    <a:lumMod val="50000"/>
                    <a:lumOff val="50000"/>
                  </a:schemeClr>
                </a:solidFill>
              </a:rPr>
              <a:t>drives the seasonal and </a:t>
            </a:r>
            <a:r>
              <a:rPr lang="en-GB" dirty="0" err="1">
                <a:solidFill>
                  <a:schemeClr val="tx1">
                    <a:lumMod val="50000"/>
                    <a:lumOff val="50000"/>
                  </a:schemeClr>
                </a:solidFill>
              </a:rPr>
              <a:t>intrasesonality</a:t>
            </a:r>
            <a:r>
              <a:rPr lang="en-GB" dirty="0">
                <a:solidFill>
                  <a:schemeClr val="tx1">
                    <a:lumMod val="50000"/>
                    <a:lumOff val="50000"/>
                  </a:schemeClr>
                </a:solidFill>
              </a:rPr>
              <a:t> of the surface buoyancy flux.</a:t>
            </a:r>
          </a:p>
          <a:p>
            <a:pPr marL="342900" indent="-342900">
              <a:buBlip>
                <a:blip r:embed="rId4"/>
              </a:buBlip>
            </a:pPr>
            <a:endParaRPr lang="en-GB" noProof="1">
              <a:solidFill>
                <a:schemeClr val="tx1">
                  <a:lumMod val="50000"/>
                  <a:lumOff val="50000"/>
                </a:schemeClr>
              </a:solidFill>
              <a:cs typeface="Times New Roman" panose="02020603050405020304" pitchFamily="18" charset="0"/>
            </a:endParaRPr>
          </a:p>
          <a:p>
            <a:pPr algn="just"/>
            <a:endParaRPr lang="en-GB" dirty="0">
              <a:solidFill>
                <a:srgbClr val="000000"/>
              </a:solidFill>
            </a:endParaRPr>
          </a:p>
          <a:p>
            <a:pPr marL="342900" indent="-342900" algn="just">
              <a:buBlip>
                <a:blip r:embed="rId4"/>
              </a:buBlip>
            </a:pPr>
            <a:r>
              <a:rPr lang="en-GB" i="0" u="none" strike="noStrike" baseline="0" dirty="0">
                <a:solidFill>
                  <a:schemeClr val="tx1"/>
                </a:solidFill>
              </a:rPr>
              <a:t> </a:t>
            </a:r>
            <a:r>
              <a:rPr lang="en-GB" b="1" i="0" u="none" strike="noStrike" baseline="0" dirty="0"/>
              <a:t>Shamal winds </a:t>
            </a:r>
            <a:r>
              <a:rPr lang="en-GB" i="0" u="none" strike="noStrike" baseline="0" dirty="0">
                <a:solidFill>
                  <a:schemeClr val="tx1">
                    <a:lumMod val="50000"/>
                    <a:lumOff val="50000"/>
                  </a:schemeClr>
                </a:solidFill>
              </a:rPr>
              <a:t>are intense and dry winds from the NW and </a:t>
            </a:r>
            <a:r>
              <a:rPr lang="en-GB" i="0" u="none" strike="noStrike" baseline="0" dirty="0">
                <a:solidFill>
                  <a:schemeClr val="tx1">
                    <a:lumMod val="65000"/>
                    <a:lumOff val="35000"/>
                  </a:schemeClr>
                </a:solidFill>
              </a:rPr>
              <a:t>dominate the intra-seasonal variability of the mixed layer via </a:t>
            </a:r>
            <a:r>
              <a:rPr lang="en-GB" b="1" i="0" u="none" strike="noStrike" baseline="0" dirty="0"/>
              <a:t>strong latent heat flux loss</a:t>
            </a:r>
            <a:r>
              <a:rPr lang="en-GB" i="0" u="none" strike="noStrike" baseline="0" dirty="0">
                <a:solidFill>
                  <a:schemeClr val="tx1">
                    <a:lumMod val="65000"/>
                    <a:lumOff val="35000"/>
                  </a:schemeClr>
                </a:solidFill>
              </a:rPr>
              <a:t>.</a:t>
            </a:r>
          </a:p>
        </p:txBody>
      </p:sp>
      <p:pic>
        <p:nvPicPr>
          <p:cNvPr id="37" name="Picture 36" descr="Logo&#10;&#10;Description automatically generated with low confidence">
            <a:extLst>
              <a:ext uri="{FF2B5EF4-FFF2-40B4-BE49-F238E27FC236}">
                <a16:creationId xmlns:a16="http://schemas.microsoft.com/office/drawing/2014/main" id="{76FDE190-5233-2BEE-C2CB-BB74EBAB531B}"/>
              </a:ext>
            </a:extLst>
          </p:cNvPr>
          <p:cNvPicPr>
            <a:picLocks noChangeAspect="1"/>
          </p:cNvPicPr>
          <p:nvPr/>
        </p:nvPicPr>
        <p:blipFill>
          <a:blip r:embed="rId9"/>
          <a:stretch>
            <a:fillRect/>
          </a:stretch>
        </p:blipFill>
        <p:spPr>
          <a:xfrm>
            <a:off x="8250723" y="4824187"/>
            <a:ext cx="1691524" cy="50567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grpSp>
        <p:nvGrpSpPr>
          <p:cNvPr id="114" name="Google Shape;114;p4"/>
          <p:cNvGrpSpPr/>
          <p:nvPr/>
        </p:nvGrpSpPr>
        <p:grpSpPr>
          <a:xfrm>
            <a:off x="0" y="0"/>
            <a:ext cx="10922000" cy="5461000"/>
            <a:chOff x="0" y="0"/>
            <a:chExt cx="10922000" cy="5461000"/>
          </a:xfrm>
        </p:grpSpPr>
        <p:sp>
          <p:nvSpPr>
            <p:cNvPr id="115" name="Google Shape;115;p4"/>
            <p:cNvSpPr/>
            <p:nvPr/>
          </p:nvSpPr>
          <p:spPr>
            <a:xfrm>
              <a:off x="0" y="0"/>
              <a:ext cx="10922000" cy="54610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 name="Google Shape;116;p4"/>
            <p:cNvPicPr preferRelativeResize="0"/>
            <p:nvPr/>
          </p:nvPicPr>
          <p:blipFill rotWithShape="1">
            <a:blip r:embed="rId3">
              <a:alphaModFix/>
            </a:blip>
            <a:srcRect/>
            <a:stretch/>
          </p:blipFill>
          <p:spPr>
            <a:xfrm>
              <a:off x="10179877" y="4721629"/>
              <a:ext cx="734866" cy="734866"/>
            </a:xfrm>
            <a:prstGeom prst="rect">
              <a:avLst/>
            </a:prstGeom>
            <a:noFill/>
            <a:ln w="9525" cap="flat" cmpd="sng">
              <a:solidFill>
                <a:schemeClr val="dk1"/>
              </a:solidFill>
              <a:prstDash val="solid"/>
              <a:round/>
              <a:headEnd type="none" w="sm" len="sm"/>
              <a:tailEnd type="none" w="sm" len="sm"/>
            </a:ln>
          </p:spPr>
        </p:pic>
      </p:grpSp>
      <p:sp>
        <p:nvSpPr>
          <p:cNvPr id="117" name="Google Shape;117;p4"/>
          <p:cNvSpPr txBox="1"/>
          <p:nvPr/>
        </p:nvSpPr>
        <p:spPr>
          <a:xfrm>
            <a:off x="76200" y="41769"/>
            <a:ext cx="1069340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dirty="0">
                <a:solidFill>
                  <a:srgbClr val="EA1D2D"/>
                </a:solidFill>
                <a:latin typeface="Arial"/>
                <a:ea typeface="Arial"/>
                <a:cs typeface="Arial"/>
                <a:sym typeface="Arial"/>
              </a:rPr>
              <a:t>Discussion and conclusions</a:t>
            </a:r>
            <a:endParaRPr sz="3000" b="1" i="0" u="none" strike="noStrike" cap="none" dirty="0">
              <a:solidFill>
                <a:srgbClr val="EA1D2D"/>
              </a:solidFill>
              <a:latin typeface="Arial"/>
              <a:ea typeface="Arial"/>
              <a:cs typeface="Arial"/>
              <a:sym typeface="Arial"/>
            </a:endParaRPr>
          </a:p>
        </p:txBody>
      </p:sp>
      <p:sp>
        <p:nvSpPr>
          <p:cNvPr id="2" name="TextBox 1">
            <a:extLst>
              <a:ext uri="{FF2B5EF4-FFF2-40B4-BE49-F238E27FC236}">
                <a16:creationId xmlns:a16="http://schemas.microsoft.com/office/drawing/2014/main" id="{3EBD5F61-9043-0993-5C25-229A8574E469}"/>
              </a:ext>
            </a:extLst>
          </p:cNvPr>
          <p:cNvSpPr txBox="1"/>
          <p:nvPr/>
        </p:nvSpPr>
        <p:spPr>
          <a:xfrm>
            <a:off x="4727466" y="5077023"/>
            <a:ext cx="800219" cy="307777"/>
          </a:xfrm>
          <a:prstGeom prst="rect">
            <a:avLst/>
          </a:prstGeom>
          <a:noFill/>
        </p:spPr>
        <p:txBody>
          <a:bodyPr wrap="none" rtlCol="0">
            <a:spAutoFit/>
          </a:bodyPr>
          <a:lstStyle/>
          <a:p>
            <a:r>
              <a:rPr lang="en-IT" dirty="0">
                <a:solidFill>
                  <a:srgbClr val="025C6D"/>
                </a:solidFill>
              </a:rPr>
              <a:t>F</a:t>
            </a:r>
            <a:r>
              <a:rPr lang="en-GB" dirty="0" err="1">
                <a:solidFill>
                  <a:srgbClr val="025C6D"/>
                </a:solidFill>
              </a:rPr>
              <a:t>ont</a:t>
            </a:r>
            <a:r>
              <a:rPr lang="en-GB" dirty="0">
                <a:solidFill>
                  <a:srgbClr val="025C6D"/>
                </a:solidFill>
              </a:rPr>
              <a:t> </a:t>
            </a:r>
            <a:r>
              <a:rPr lang="en-IT" dirty="0">
                <a:solidFill>
                  <a:srgbClr val="025C6D"/>
                </a:solidFill>
              </a:rPr>
              <a:t>- 4</a:t>
            </a:r>
          </a:p>
        </p:txBody>
      </p:sp>
      <p:sp>
        <p:nvSpPr>
          <p:cNvPr id="3" name="Google Shape;90;p1">
            <a:extLst>
              <a:ext uri="{FF2B5EF4-FFF2-40B4-BE49-F238E27FC236}">
                <a16:creationId xmlns:a16="http://schemas.microsoft.com/office/drawing/2014/main" id="{7498A89F-973E-B96B-8EDD-FBA3F28D8788}"/>
              </a:ext>
            </a:extLst>
          </p:cNvPr>
          <p:cNvSpPr txBox="1"/>
          <p:nvPr/>
        </p:nvSpPr>
        <p:spPr>
          <a:xfrm>
            <a:off x="206395" y="637536"/>
            <a:ext cx="4741101" cy="4401164"/>
          </a:xfrm>
          <a:prstGeom prst="rect">
            <a:avLst/>
          </a:prstGeom>
          <a:noFill/>
          <a:ln>
            <a:noFill/>
          </a:ln>
        </p:spPr>
        <p:txBody>
          <a:bodyPr spcFirstLastPara="1" wrap="square" lIns="91425" tIns="45700" rIns="91425" bIns="45700" anchor="t" anchorCtr="0">
            <a:spAutoFit/>
          </a:bodyPr>
          <a:lstStyle/>
          <a:p>
            <a:pPr algn="just">
              <a:buSzPts val="1800"/>
            </a:pPr>
            <a:endParaRPr lang="en-GB" dirty="0">
              <a:solidFill>
                <a:srgbClr val="025C6D"/>
              </a:solidFill>
              <a:latin typeface="Arial" panose="020B0604020202020204" pitchFamily="34" charset="0"/>
              <a:cs typeface="Arial" panose="020B0604020202020204" pitchFamily="34" charset="0"/>
            </a:endParaRPr>
          </a:p>
          <a:p>
            <a:pPr marL="514350" indent="-514350" algn="just">
              <a:buFont typeface="+mj-lt"/>
              <a:buAutoNum type="romanUcPeriod"/>
            </a:pPr>
            <a:r>
              <a:rPr lang="en-GB" i="0" u="none" strike="noStrike" baseline="0" dirty="0"/>
              <a:t> The seasonal evolution of the MLD and the </a:t>
            </a:r>
            <a:r>
              <a:rPr lang="en-GB" i="0" u="none" strike="noStrike" baseline="0" dirty="0" err="1"/>
              <a:t>restratification</a:t>
            </a:r>
            <a:r>
              <a:rPr lang="en-GB" i="0" u="none" strike="noStrike" baseline="0" dirty="0"/>
              <a:t> in the </a:t>
            </a:r>
            <a:r>
              <a:rPr lang="en-GB" i="0" u="none" strike="noStrike" baseline="0" dirty="0" err="1"/>
              <a:t>GoO</a:t>
            </a:r>
            <a:r>
              <a:rPr lang="en-GB" i="0" u="none" strike="noStrike" baseline="0" dirty="0"/>
              <a:t> is mainly driven by shortwave radiation.</a:t>
            </a:r>
          </a:p>
          <a:p>
            <a:pPr marL="514350" indent="-514350" algn="just">
              <a:buFont typeface="+mj-lt"/>
              <a:buAutoNum type="romanUcPeriod"/>
            </a:pPr>
            <a:endParaRPr lang="en-GB" i="0" u="none" strike="noStrike" baseline="0" dirty="0"/>
          </a:p>
          <a:p>
            <a:pPr marL="514350" indent="-514350" algn="just">
              <a:buFont typeface="+mj-lt"/>
              <a:buAutoNum type="romanUcPeriod"/>
            </a:pPr>
            <a:r>
              <a:rPr lang="en-GB" i="0" u="none" strike="noStrike" baseline="0" dirty="0"/>
              <a:t>  Wind-driven processes cause latent heat loss that promotes the </a:t>
            </a:r>
            <a:r>
              <a:rPr lang="en-GB" i="0" u="none" strike="noStrike" baseline="0" dirty="0" err="1"/>
              <a:t>submonthly</a:t>
            </a:r>
            <a:r>
              <a:rPr lang="en-GB" i="0" u="none" strike="noStrike" baseline="0" dirty="0"/>
              <a:t> MLD variability. The primary drivers of </a:t>
            </a:r>
            <a:r>
              <a:rPr lang="en-GB" i="1" u="none" strike="noStrike" baseline="0" dirty="0"/>
              <a:t>Q</a:t>
            </a:r>
            <a:r>
              <a:rPr lang="en-GB" baseline="-25000" dirty="0"/>
              <a:t>L</a:t>
            </a:r>
            <a:r>
              <a:rPr lang="en-GB" i="0" u="none" strike="noStrike" baseline="0" dirty="0"/>
              <a:t> are intense and dry north-westerly winds (</a:t>
            </a:r>
            <a:r>
              <a:rPr lang="en-GB" i="1" u="none" strike="noStrike" baseline="0" dirty="0"/>
              <a:t>Shamals</a:t>
            </a:r>
            <a:r>
              <a:rPr lang="en-GB" i="0" u="none" strike="noStrike" baseline="0" dirty="0"/>
              <a:t>).</a:t>
            </a:r>
          </a:p>
          <a:p>
            <a:pPr marL="514350" indent="-514350" algn="just">
              <a:buFont typeface="+mj-lt"/>
              <a:buAutoNum type="romanUcPeriod"/>
            </a:pPr>
            <a:endParaRPr lang="en-GB" dirty="0"/>
          </a:p>
          <a:p>
            <a:pPr marL="514350" indent="-514350" algn="just">
              <a:buFont typeface="+mj-lt"/>
              <a:buAutoNum type="romanUcPeriod"/>
            </a:pPr>
            <a:r>
              <a:rPr lang="en-GB" i="0" u="none" strike="noStrike" baseline="0" dirty="0"/>
              <a:t>  Submesoscale buoyancy fronts within the ML have the energy to </a:t>
            </a:r>
            <a:r>
              <a:rPr lang="en-GB" i="0" u="none" strike="noStrike" baseline="0" dirty="0" err="1"/>
              <a:t>restratify</a:t>
            </a:r>
            <a:r>
              <a:rPr lang="en-GB" i="0" u="none" strike="noStrike" baseline="0" dirty="0"/>
              <a:t> and work against the atmospheric surface forcing fluxes at shorter timescales.</a:t>
            </a:r>
          </a:p>
          <a:p>
            <a:pPr marL="514350" indent="-514350" algn="just">
              <a:buFont typeface="+mj-lt"/>
              <a:buAutoNum type="romanUcPeriod"/>
            </a:pPr>
            <a:endParaRPr lang="en-GB" dirty="0"/>
          </a:p>
          <a:p>
            <a:pPr marL="514350" indent="-514350" algn="just">
              <a:buFont typeface="+mj-lt"/>
              <a:buAutoNum type="romanUcPeriod"/>
            </a:pPr>
            <a:r>
              <a:rPr lang="en-GB" u="none" strike="noStrike" baseline="0" dirty="0"/>
              <a:t>  Spring </a:t>
            </a:r>
            <a:r>
              <a:rPr lang="en-GB" u="none" strike="noStrike" baseline="0" dirty="0" err="1"/>
              <a:t>restratification</a:t>
            </a:r>
            <a:r>
              <a:rPr lang="en-GB" u="none" strike="noStrike" baseline="0" dirty="0"/>
              <a:t> timing may be conditioned by the presence of fronts promoting </a:t>
            </a:r>
            <a:r>
              <a:rPr lang="en-GB" u="none" strike="noStrike" baseline="0" dirty="0" err="1"/>
              <a:t>restratification</a:t>
            </a:r>
            <a:r>
              <a:rPr lang="en-GB" u="none" strike="noStrike" baseline="0" dirty="0"/>
              <a:t> via baroclinic instability (MLEs).</a:t>
            </a:r>
          </a:p>
          <a:p>
            <a:pPr algn="just"/>
            <a:endParaRPr lang="en-GB" dirty="0">
              <a:solidFill>
                <a:srgbClr val="025C6D"/>
              </a:solidFill>
              <a:latin typeface="Arial" panose="020B0604020202020204" pitchFamily="34" charset="0"/>
              <a:cs typeface="Arial" panose="020B0604020202020204" pitchFamily="34" charset="0"/>
            </a:endParaRPr>
          </a:p>
          <a:p>
            <a:pPr lvl="0" algn="just">
              <a:buSzPts val="1800"/>
            </a:pPr>
            <a:r>
              <a:rPr lang="en-US" dirty="0">
                <a:solidFill>
                  <a:srgbClr val="025C6D"/>
                </a:solidFill>
                <a:latin typeface="Arial" panose="020B0604020202020204" pitchFamily="34" charset="0"/>
                <a:cs typeface="Arial" panose="020B0604020202020204" pitchFamily="34" charset="0"/>
              </a:rPr>
              <a:t>  </a:t>
            </a:r>
            <a:endParaRPr dirty="0">
              <a:solidFill>
                <a:srgbClr val="025C6D"/>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610BD6E1-A9CC-B679-953B-1309639A5A75}"/>
              </a:ext>
            </a:extLst>
          </p:cNvPr>
          <p:cNvGrpSpPr/>
          <p:nvPr/>
        </p:nvGrpSpPr>
        <p:grpSpPr>
          <a:xfrm>
            <a:off x="5422900" y="1409097"/>
            <a:ext cx="5393419" cy="3073485"/>
            <a:chOff x="11621010" y="31721346"/>
            <a:chExt cx="16211084" cy="8528087"/>
          </a:xfrm>
        </p:grpSpPr>
        <p:pic>
          <p:nvPicPr>
            <p:cNvPr id="5" name="Picture 4" descr="Diagram&#10;&#10;Description automatically generated">
              <a:extLst>
                <a:ext uri="{FF2B5EF4-FFF2-40B4-BE49-F238E27FC236}">
                  <a16:creationId xmlns:a16="http://schemas.microsoft.com/office/drawing/2014/main" id="{9434B5CD-2918-A931-9EE8-9908A036A26A}"/>
                </a:ext>
              </a:extLst>
            </p:cNvPr>
            <p:cNvPicPr>
              <a:picLocks noChangeAspect="1"/>
            </p:cNvPicPr>
            <p:nvPr/>
          </p:nvPicPr>
          <p:blipFill rotWithShape="1">
            <a:blip r:embed="rId4"/>
            <a:srcRect b="6128"/>
            <a:stretch/>
          </p:blipFill>
          <p:spPr>
            <a:xfrm>
              <a:off x="11621012" y="31721346"/>
              <a:ext cx="16211082" cy="8521857"/>
            </a:xfrm>
            <a:prstGeom prst="rect">
              <a:avLst/>
            </a:prstGeom>
          </p:spPr>
        </p:pic>
        <p:pic>
          <p:nvPicPr>
            <p:cNvPr id="6" name="Picture 5" descr="Diagram&#10;&#10;Description automatically generated">
              <a:extLst>
                <a:ext uri="{FF2B5EF4-FFF2-40B4-BE49-F238E27FC236}">
                  <a16:creationId xmlns:a16="http://schemas.microsoft.com/office/drawing/2014/main" id="{04A1C917-477F-88FF-8193-84246293FCEE}"/>
                </a:ext>
              </a:extLst>
            </p:cNvPr>
            <p:cNvPicPr>
              <a:picLocks noChangeAspect="1"/>
            </p:cNvPicPr>
            <p:nvPr/>
          </p:nvPicPr>
          <p:blipFill rotWithShape="1">
            <a:blip r:embed="rId4"/>
            <a:srcRect l="-1" t="52489" r="41279"/>
            <a:stretch/>
          </p:blipFill>
          <p:spPr>
            <a:xfrm>
              <a:off x="11621010" y="35936284"/>
              <a:ext cx="9519319" cy="4313149"/>
            </a:xfrm>
            <a:prstGeom prst="rect">
              <a:avLst/>
            </a:prstGeom>
          </p:spPr>
        </p:pic>
      </p:grpSp>
      <p:sp>
        <p:nvSpPr>
          <p:cNvPr id="8" name="TextBox 7">
            <a:extLst>
              <a:ext uri="{FF2B5EF4-FFF2-40B4-BE49-F238E27FC236}">
                <a16:creationId xmlns:a16="http://schemas.microsoft.com/office/drawing/2014/main" id="{8DEFAF65-6C2B-398B-897D-9EC581A48872}"/>
              </a:ext>
            </a:extLst>
          </p:cNvPr>
          <p:cNvSpPr txBox="1"/>
          <p:nvPr/>
        </p:nvSpPr>
        <p:spPr>
          <a:xfrm>
            <a:off x="8379832" y="3179877"/>
            <a:ext cx="2489328" cy="1754326"/>
          </a:xfrm>
          <a:prstGeom prst="rect">
            <a:avLst/>
          </a:prstGeom>
          <a:noFill/>
        </p:spPr>
        <p:txBody>
          <a:bodyPr wrap="square" rtlCol="0">
            <a:spAutoFit/>
          </a:bodyPr>
          <a:lstStyle/>
          <a:p>
            <a:pPr marL="262800" algn="ctr"/>
            <a:r>
              <a:rPr lang="en-GB" sz="1200" b="1" dirty="0">
                <a:solidFill>
                  <a:srgbClr val="9091CA"/>
                </a:solidFill>
              </a:rPr>
              <a:t> What are the processes/ instabilities driving EKE hotspots? </a:t>
            </a:r>
          </a:p>
          <a:p>
            <a:pPr marL="262800" algn="ctr"/>
            <a:r>
              <a:rPr lang="en-GB" sz="1200" b="1" dirty="0">
                <a:solidFill>
                  <a:srgbClr val="9091CA"/>
                </a:solidFill>
              </a:rPr>
              <a:t> What is the contribution of these instabilities on driving ventilation to the regional oxygen minimum zone?</a:t>
            </a:r>
            <a:endParaRPr lang="en-ZA" sz="1200" b="1" dirty="0">
              <a:solidFill>
                <a:srgbClr val="9091CA"/>
              </a:solidFill>
            </a:endParaRPr>
          </a:p>
          <a:p>
            <a:pPr algn="ctr"/>
            <a:endParaRPr lang="en-SE" sz="1200" dirty="0"/>
          </a:p>
        </p:txBody>
      </p:sp>
      <p:sp>
        <p:nvSpPr>
          <p:cNvPr id="14" name="TextBox 13">
            <a:extLst>
              <a:ext uri="{FF2B5EF4-FFF2-40B4-BE49-F238E27FC236}">
                <a16:creationId xmlns:a16="http://schemas.microsoft.com/office/drawing/2014/main" id="{55C98CE1-592C-2A8A-0542-77210F33D879}"/>
              </a:ext>
            </a:extLst>
          </p:cNvPr>
          <p:cNvSpPr txBox="1"/>
          <p:nvPr/>
        </p:nvSpPr>
        <p:spPr>
          <a:xfrm>
            <a:off x="5761613" y="342391"/>
            <a:ext cx="4927973" cy="954107"/>
          </a:xfrm>
          <a:prstGeom prst="rect">
            <a:avLst/>
          </a:prstGeom>
          <a:noFill/>
        </p:spPr>
        <p:txBody>
          <a:bodyPr wrap="square">
            <a:spAutoFit/>
          </a:bodyPr>
          <a:lstStyle/>
          <a:p>
            <a:pPr marL="514350" indent="-514350" algn="just">
              <a:buFont typeface="+mj-lt"/>
              <a:buAutoNum type="romanUcPeriod"/>
            </a:pPr>
            <a:endParaRPr lang="en-GB" b="1" dirty="0">
              <a:solidFill>
                <a:schemeClr val="tx1"/>
              </a:solidFill>
              <a:latin typeface="Arial" panose="020B0604020202020204" pitchFamily="34" charset="0"/>
              <a:cs typeface="Arial" panose="020B0604020202020204" pitchFamily="34" charset="0"/>
            </a:endParaRPr>
          </a:p>
          <a:p>
            <a:pPr algn="just"/>
            <a:r>
              <a:rPr lang="en-GB" b="1" dirty="0">
                <a:solidFill>
                  <a:schemeClr val="tx1"/>
                </a:solidFill>
                <a:latin typeface="Arial" panose="020B0604020202020204" pitchFamily="34" charset="0"/>
                <a:cs typeface="Arial" panose="020B0604020202020204" pitchFamily="34" charset="0"/>
              </a:rPr>
              <a:t>Ongoing work and further perspectives: </a:t>
            </a:r>
            <a:r>
              <a:rPr lang="en-GB" dirty="0">
                <a:solidFill>
                  <a:schemeClr val="tx1"/>
                </a:solidFill>
                <a:latin typeface="Arial" panose="020B0604020202020204" pitchFamily="34" charset="0"/>
                <a:cs typeface="Arial" panose="020B0604020202020204" pitchFamily="34" charset="0"/>
              </a:rPr>
              <a:t>Current work focusses on determining hotspots of EKE and their potential for ventilation in the whole water column.</a:t>
            </a:r>
          </a:p>
        </p:txBody>
      </p:sp>
      <p:pic>
        <p:nvPicPr>
          <p:cNvPr id="9" name="Picture 8" descr="Logo&#10;&#10;Description automatically generated with low confidence">
            <a:extLst>
              <a:ext uri="{FF2B5EF4-FFF2-40B4-BE49-F238E27FC236}">
                <a16:creationId xmlns:a16="http://schemas.microsoft.com/office/drawing/2014/main" id="{E42307BF-4A4F-3B2B-D32C-30E2D0B91F43}"/>
              </a:ext>
            </a:extLst>
          </p:cNvPr>
          <p:cNvPicPr>
            <a:picLocks noChangeAspect="1"/>
          </p:cNvPicPr>
          <p:nvPr/>
        </p:nvPicPr>
        <p:blipFill>
          <a:blip r:embed="rId5"/>
          <a:stretch>
            <a:fillRect/>
          </a:stretch>
        </p:blipFill>
        <p:spPr>
          <a:xfrm>
            <a:off x="8250723" y="4824187"/>
            <a:ext cx="1691524" cy="50567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571</Words>
  <Application>Microsoft Office PowerPoint</Application>
  <PresentationFormat>Custom</PresentationFormat>
  <Paragraphs>71</Paragraphs>
  <Slides>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 Black</vt:lpstr>
      <vt:lpstr>Calibri</vt:lpstr>
      <vt:lpstr>Cambria Math</vt:lpstr>
      <vt:lpstr>Arial</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Tosca Ballerini</dc:creator>
  <cp:lastModifiedBy>Estel Font</cp:lastModifiedBy>
  <cp:revision>10</cp:revision>
  <dcterms:created xsi:type="dcterms:W3CDTF">2022-03-02T08:39:10Z</dcterms:created>
  <dcterms:modified xsi:type="dcterms:W3CDTF">2022-09-01T07:31:30Z</dcterms:modified>
</cp:coreProperties>
</file>