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10922000" cy="5461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720" userDrawn="1">
          <p15:clr>
            <a:srgbClr val="A4A3A4"/>
          </p15:clr>
        </p15:guide>
        <p15:guide id="2" pos="34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xrZMzR2OP793kDwPvle/XKwyS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8"/>
  </p:normalViewPr>
  <p:slideViewPr>
    <p:cSldViewPr snapToGrid="0" showGuides="1">
      <p:cViewPr varScale="1">
        <p:scale>
          <a:sx n="116" d="100"/>
          <a:sy n="116" d="100"/>
        </p:scale>
        <p:origin x="-568" y="-104"/>
      </p:cViewPr>
      <p:guideLst>
        <p:guide orient="horz" pos="1720"/>
        <p:guide pos="16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customschemas.google.com/relationships/presentationmetadata" Target="metadata"/><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289785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5621338" y="93663"/>
            <a:ext cx="18100676" cy="905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728524" y="-1523896"/>
            <a:ext cx="3464954" cy="942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6679611" y="1427193"/>
            <a:ext cx="4627945" cy="23550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901237" y="-859602"/>
            <a:ext cx="4627945" cy="69286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8"/>
          <p:cNvSpPr txBox="1">
            <a:spLocks noGrp="1"/>
          </p:cNvSpPr>
          <p:nvPr>
            <p:ph type="ctrTitle"/>
          </p:nvPr>
        </p:nvSpPr>
        <p:spPr>
          <a:xfrm>
            <a:off x="1365250" y="893734"/>
            <a:ext cx="8191500" cy="19012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1365250" y="2868290"/>
            <a:ext cx="8191500" cy="13184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96"/>
              </a:spcBef>
              <a:spcAft>
                <a:spcPts val="0"/>
              </a:spcAft>
              <a:buClr>
                <a:schemeClr val="dk1"/>
              </a:buClr>
              <a:buSzPts val="1911"/>
              <a:buNone/>
              <a:defRPr sz="1911"/>
            </a:lvl1pPr>
            <a:lvl2pPr lvl="1" algn="ctr">
              <a:lnSpc>
                <a:spcPct val="90000"/>
              </a:lnSpc>
              <a:spcBef>
                <a:spcPts val="398"/>
              </a:spcBef>
              <a:spcAft>
                <a:spcPts val="0"/>
              </a:spcAft>
              <a:buClr>
                <a:schemeClr val="dk1"/>
              </a:buClr>
              <a:buSzPts val="1593"/>
              <a:buNone/>
              <a:defRPr sz="1593"/>
            </a:lvl2pPr>
            <a:lvl3pPr lvl="2" algn="ctr">
              <a:lnSpc>
                <a:spcPct val="90000"/>
              </a:lnSpc>
              <a:spcBef>
                <a:spcPts val="398"/>
              </a:spcBef>
              <a:spcAft>
                <a:spcPts val="0"/>
              </a:spcAft>
              <a:buClr>
                <a:schemeClr val="dk1"/>
              </a:buClr>
              <a:buSzPts val="1433"/>
              <a:buNone/>
              <a:defRPr sz="1433"/>
            </a:lvl3pPr>
            <a:lvl4pPr lvl="3" algn="ctr">
              <a:lnSpc>
                <a:spcPct val="90000"/>
              </a:lnSpc>
              <a:spcBef>
                <a:spcPts val="398"/>
              </a:spcBef>
              <a:spcAft>
                <a:spcPts val="0"/>
              </a:spcAft>
              <a:buClr>
                <a:schemeClr val="dk1"/>
              </a:buClr>
              <a:buSzPts val="1274"/>
              <a:buNone/>
              <a:defRPr sz="1274"/>
            </a:lvl4pPr>
            <a:lvl5pPr lvl="4" algn="ctr">
              <a:lnSpc>
                <a:spcPct val="90000"/>
              </a:lnSpc>
              <a:spcBef>
                <a:spcPts val="398"/>
              </a:spcBef>
              <a:spcAft>
                <a:spcPts val="0"/>
              </a:spcAft>
              <a:buClr>
                <a:schemeClr val="dk1"/>
              </a:buClr>
              <a:buSzPts val="1274"/>
              <a:buNone/>
              <a:defRPr sz="1274"/>
            </a:lvl5pPr>
            <a:lvl6pPr lvl="5" algn="ctr">
              <a:lnSpc>
                <a:spcPct val="90000"/>
              </a:lnSpc>
              <a:spcBef>
                <a:spcPts val="398"/>
              </a:spcBef>
              <a:spcAft>
                <a:spcPts val="0"/>
              </a:spcAft>
              <a:buClr>
                <a:schemeClr val="dk1"/>
              </a:buClr>
              <a:buSzPts val="1274"/>
              <a:buNone/>
              <a:defRPr sz="1274"/>
            </a:lvl6pPr>
            <a:lvl7pPr lvl="6" algn="ctr">
              <a:lnSpc>
                <a:spcPct val="90000"/>
              </a:lnSpc>
              <a:spcBef>
                <a:spcPts val="398"/>
              </a:spcBef>
              <a:spcAft>
                <a:spcPts val="0"/>
              </a:spcAft>
              <a:buClr>
                <a:schemeClr val="dk1"/>
              </a:buClr>
              <a:buSzPts val="1274"/>
              <a:buNone/>
              <a:defRPr sz="1274"/>
            </a:lvl7pPr>
            <a:lvl8pPr lvl="7" algn="ctr">
              <a:lnSpc>
                <a:spcPct val="90000"/>
              </a:lnSpc>
              <a:spcBef>
                <a:spcPts val="398"/>
              </a:spcBef>
              <a:spcAft>
                <a:spcPts val="0"/>
              </a:spcAft>
              <a:buClr>
                <a:schemeClr val="dk1"/>
              </a:buClr>
              <a:buSzPts val="1274"/>
              <a:buNone/>
              <a:defRPr sz="1274"/>
            </a:lvl8pPr>
            <a:lvl9pPr lvl="8" algn="ctr">
              <a:lnSpc>
                <a:spcPct val="90000"/>
              </a:lnSpc>
              <a:spcBef>
                <a:spcPts val="398"/>
              </a:spcBef>
              <a:spcAft>
                <a:spcPts val="0"/>
              </a:spcAft>
              <a:buClr>
                <a:schemeClr val="dk1"/>
              </a:buClr>
              <a:buSzPts val="1274"/>
              <a:buNone/>
              <a:defRPr sz="1274"/>
            </a:lvl9pPr>
          </a:lstStyle>
          <a:p>
            <a:endParaRPr/>
          </a:p>
        </p:txBody>
      </p:sp>
      <p:sp>
        <p:nvSpPr>
          <p:cNvPr id="20" name="Google Shape;20;p8"/>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45199" y="1361458"/>
            <a:ext cx="9420225" cy="22716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45199" y="3654573"/>
            <a:ext cx="9420225" cy="1194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rgbClr val="888888"/>
              </a:buClr>
              <a:buSzPts val="1911"/>
              <a:buNone/>
              <a:defRPr sz="1911">
                <a:solidFill>
                  <a:srgbClr val="888888"/>
                </a:solidFill>
              </a:defRPr>
            </a:lvl1pPr>
            <a:lvl2pPr marL="914400" lvl="1" indent="-228600" algn="l">
              <a:lnSpc>
                <a:spcPct val="90000"/>
              </a:lnSpc>
              <a:spcBef>
                <a:spcPts val="398"/>
              </a:spcBef>
              <a:spcAft>
                <a:spcPts val="0"/>
              </a:spcAft>
              <a:buClr>
                <a:srgbClr val="888888"/>
              </a:buClr>
              <a:buSzPts val="1593"/>
              <a:buNone/>
              <a:defRPr sz="1593">
                <a:solidFill>
                  <a:srgbClr val="888888"/>
                </a:solidFill>
              </a:defRPr>
            </a:lvl2pPr>
            <a:lvl3pPr marL="1371600" lvl="2" indent="-228600" algn="l">
              <a:lnSpc>
                <a:spcPct val="90000"/>
              </a:lnSpc>
              <a:spcBef>
                <a:spcPts val="398"/>
              </a:spcBef>
              <a:spcAft>
                <a:spcPts val="0"/>
              </a:spcAft>
              <a:buClr>
                <a:srgbClr val="888888"/>
              </a:buClr>
              <a:buSzPts val="1433"/>
              <a:buNone/>
              <a:defRPr sz="1433">
                <a:solidFill>
                  <a:srgbClr val="888888"/>
                </a:solidFill>
              </a:defRPr>
            </a:lvl3pPr>
            <a:lvl4pPr marL="1828800" lvl="3" indent="-228600" algn="l">
              <a:lnSpc>
                <a:spcPct val="90000"/>
              </a:lnSpc>
              <a:spcBef>
                <a:spcPts val="398"/>
              </a:spcBef>
              <a:spcAft>
                <a:spcPts val="0"/>
              </a:spcAft>
              <a:buClr>
                <a:srgbClr val="888888"/>
              </a:buClr>
              <a:buSzPts val="1274"/>
              <a:buNone/>
              <a:defRPr sz="1274">
                <a:solidFill>
                  <a:srgbClr val="888888"/>
                </a:solidFill>
              </a:defRPr>
            </a:lvl4pPr>
            <a:lvl5pPr marL="2286000" lvl="4" indent="-228600" algn="l">
              <a:lnSpc>
                <a:spcPct val="90000"/>
              </a:lnSpc>
              <a:spcBef>
                <a:spcPts val="398"/>
              </a:spcBef>
              <a:spcAft>
                <a:spcPts val="0"/>
              </a:spcAft>
              <a:buClr>
                <a:srgbClr val="888888"/>
              </a:buClr>
              <a:buSzPts val="1274"/>
              <a:buNone/>
              <a:defRPr sz="1274">
                <a:solidFill>
                  <a:srgbClr val="888888"/>
                </a:solidFill>
              </a:defRPr>
            </a:lvl5pPr>
            <a:lvl6pPr marL="2743200" lvl="5" indent="-228600" algn="l">
              <a:lnSpc>
                <a:spcPct val="90000"/>
              </a:lnSpc>
              <a:spcBef>
                <a:spcPts val="398"/>
              </a:spcBef>
              <a:spcAft>
                <a:spcPts val="0"/>
              </a:spcAft>
              <a:buClr>
                <a:srgbClr val="888888"/>
              </a:buClr>
              <a:buSzPts val="1274"/>
              <a:buNone/>
              <a:defRPr sz="1274">
                <a:solidFill>
                  <a:srgbClr val="888888"/>
                </a:solidFill>
              </a:defRPr>
            </a:lvl6pPr>
            <a:lvl7pPr marL="3200400" lvl="6" indent="-228600" algn="l">
              <a:lnSpc>
                <a:spcPct val="90000"/>
              </a:lnSpc>
              <a:spcBef>
                <a:spcPts val="398"/>
              </a:spcBef>
              <a:spcAft>
                <a:spcPts val="0"/>
              </a:spcAft>
              <a:buClr>
                <a:srgbClr val="888888"/>
              </a:buClr>
              <a:buSzPts val="1274"/>
              <a:buNone/>
              <a:defRPr sz="1274">
                <a:solidFill>
                  <a:srgbClr val="888888"/>
                </a:solidFill>
              </a:defRPr>
            </a:lvl7pPr>
            <a:lvl8pPr marL="3657600" lvl="7" indent="-228600" algn="l">
              <a:lnSpc>
                <a:spcPct val="90000"/>
              </a:lnSpc>
              <a:spcBef>
                <a:spcPts val="398"/>
              </a:spcBef>
              <a:spcAft>
                <a:spcPts val="0"/>
              </a:spcAft>
              <a:buClr>
                <a:srgbClr val="888888"/>
              </a:buClr>
              <a:buSzPts val="1274"/>
              <a:buNone/>
              <a:defRPr sz="1274">
                <a:solidFill>
                  <a:srgbClr val="888888"/>
                </a:solidFill>
              </a:defRPr>
            </a:lvl8pPr>
            <a:lvl9pPr marL="4114800" lvl="8" indent="-228600" algn="l">
              <a:lnSpc>
                <a:spcPct val="90000"/>
              </a:lnSpc>
              <a:spcBef>
                <a:spcPts val="398"/>
              </a:spcBef>
              <a:spcAft>
                <a:spcPts val="0"/>
              </a:spcAft>
              <a:buClr>
                <a:srgbClr val="888888"/>
              </a:buClr>
              <a:buSzPts val="1274"/>
              <a:buNone/>
              <a:defRPr sz="1274">
                <a:solidFill>
                  <a:srgbClr val="888888"/>
                </a:solidFill>
              </a:defRPr>
            </a:lvl9pPr>
          </a:lstStyle>
          <a:p>
            <a:endParaRPr/>
          </a:p>
        </p:txBody>
      </p:sp>
      <p:sp>
        <p:nvSpPr>
          <p:cNvPr id="26" name="Google Shape;26;p9"/>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750888"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5529263"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752310"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752310" y="1338704"/>
            <a:ext cx="4620518"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39" name="Google Shape;39;p11"/>
          <p:cNvSpPr txBox="1">
            <a:spLocks noGrp="1"/>
          </p:cNvSpPr>
          <p:nvPr>
            <p:ph type="body" idx="2"/>
          </p:nvPr>
        </p:nvSpPr>
        <p:spPr>
          <a:xfrm>
            <a:off x="752310" y="1994782"/>
            <a:ext cx="4620518"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5529262" y="1338704"/>
            <a:ext cx="4643273"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41" name="Google Shape;41;p11"/>
          <p:cNvSpPr txBox="1">
            <a:spLocks noGrp="1"/>
          </p:cNvSpPr>
          <p:nvPr>
            <p:ph type="body" idx="4"/>
          </p:nvPr>
        </p:nvSpPr>
        <p:spPr>
          <a:xfrm>
            <a:off x="5529262" y="1994782"/>
            <a:ext cx="4643273"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4643272" y="786283"/>
            <a:ext cx="5529263" cy="3880850"/>
          </a:xfrm>
          <a:prstGeom prst="rect">
            <a:avLst/>
          </a:prstGeom>
          <a:noFill/>
          <a:ln>
            <a:noFill/>
          </a:ln>
        </p:spPr>
        <p:txBody>
          <a:bodyPr spcFirstLastPara="1" wrap="square" lIns="91425" tIns="45700" rIns="91425" bIns="45700" anchor="t" anchorCtr="0">
            <a:normAutofit/>
          </a:bodyPr>
          <a:lstStyle>
            <a:lvl1pPr marL="457200" lvl="0" indent="-390398" algn="l">
              <a:lnSpc>
                <a:spcPct val="90000"/>
              </a:lnSpc>
              <a:spcBef>
                <a:spcPts val="796"/>
              </a:spcBef>
              <a:spcAft>
                <a:spcPts val="0"/>
              </a:spcAft>
              <a:buClr>
                <a:schemeClr val="dk1"/>
              </a:buClr>
              <a:buSzPts val="2548"/>
              <a:buChar char="•"/>
              <a:defRPr sz="2548"/>
            </a:lvl1pPr>
            <a:lvl2pPr marL="914400" lvl="1" indent="-370205" algn="l">
              <a:lnSpc>
                <a:spcPct val="90000"/>
              </a:lnSpc>
              <a:spcBef>
                <a:spcPts val="398"/>
              </a:spcBef>
              <a:spcAft>
                <a:spcPts val="0"/>
              </a:spcAft>
              <a:buClr>
                <a:schemeClr val="dk1"/>
              </a:buClr>
              <a:buSzPts val="2230"/>
              <a:buChar char="•"/>
              <a:defRPr sz="2230"/>
            </a:lvl2pPr>
            <a:lvl3pPr marL="1371600" lvl="2" indent="-349948" algn="l">
              <a:lnSpc>
                <a:spcPct val="90000"/>
              </a:lnSpc>
              <a:spcBef>
                <a:spcPts val="398"/>
              </a:spcBef>
              <a:spcAft>
                <a:spcPts val="0"/>
              </a:spcAft>
              <a:buClr>
                <a:schemeClr val="dk1"/>
              </a:buClr>
              <a:buSzPts val="1911"/>
              <a:buChar char="•"/>
              <a:defRPr sz="1911"/>
            </a:lvl3pPr>
            <a:lvl4pPr marL="1828800" lvl="3" indent="-329755" algn="l">
              <a:lnSpc>
                <a:spcPct val="90000"/>
              </a:lnSpc>
              <a:spcBef>
                <a:spcPts val="398"/>
              </a:spcBef>
              <a:spcAft>
                <a:spcPts val="0"/>
              </a:spcAft>
              <a:buClr>
                <a:schemeClr val="dk1"/>
              </a:buClr>
              <a:buSzPts val="1593"/>
              <a:buChar char="•"/>
              <a:defRPr sz="1593"/>
            </a:lvl4pPr>
            <a:lvl5pPr marL="2286000" lvl="4" indent="-329755" algn="l">
              <a:lnSpc>
                <a:spcPct val="90000"/>
              </a:lnSpc>
              <a:spcBef>
                <a:spcPts val="398"/>
              </a:spcBef>
              <a:spcAft>
                <a:spcPts val="0"/>
              </a:spcAft>
              <a:buClr>
                <a:schemeClr val="dk1"/>
              </a:buClr>
              <a:buSzPts val="1593"/>
              <a:buChar char="•"/>
              <a:defRPr sz="1593"/>
            </a:lvl5pPr>
            <a:lvl6pPr marL="2743200" lvl="5" indent="-329755" algn="l">
              <a:lnSpc>
                <a:spcPct val="90000"/>
              </a:lnSpc>
              <a:spcBef>
                <a:spcPts val="398"/>
              </a:spcBef>
              <a:spcAft>
                <a:spcPts val="0"/>
              </a:spcAft>
              <a:buClr>
                <a:schemeClr val="dk1"/>
              </a:buClr>
              <a:buSzPts val="1593"/>
              <a:buChar char="•"/>
              <a:defRPr sz="1593"/>
            </a:lvl6pPr>
            <a:lvl7pPr marL="3200400" lvl="6" indent="-329755" algn="l">
              <a:lnSpc>
                <a:spcPct val="90000"/>
              </a:lnSpc>
              <a:spcBef>
                <a:spcPts val="398"/>
              </a:spcBef>
              <a:spcAft>
                <a:spcPts val="0"/>
              </a:spcAft>
              <a:buClr>
                <a:schemeClr val="dk1"/>
              </a:buClr>
              <a:buSzPts val="1593"/>
              <a:buChar char="•"/>
              <a:defRPr sz="1593"/>
            </a:lvl7pPr>
            <a:lvl8pPr marL="3657600" lvl="7" indent="-329755" algn="l">
              <a:lnSpc>
                <a:spcPct val="90000"/>
              </a:lnSpc>
              <a:spcBef>
                <a:spcPts val="398"/>
              </a:spcBef>
              <a:spcAft>
                <a:spcPts val="0"/>
              </a:spcAft>
              <a:buClr>
                <a:schemeClr val="dk1"/>
              </a:buClr>
              <a:buSzPts val="1593"/>
              <a:buChar char="•"/>
              <a:defRPr sz="1593"/>
            </a:lvl8pPr>
            <a:lvl9pPr marL="4114800" lvl="8" indent="-329755" algn="l">
              <a:lnSpc>
                <a:spcPct val="90000"/>
              </a:lnSpc>
              <a:spcBef>
                <a:spcPts val="398"/>
              </a:spcBef>
              <a:spcAft>
                <a:spcPts val="0"/>
              </a:spcAft>
              <a:buClr>
                <a:schemeClr val="dk1"/>
              </a:buClr>
              <a:buSzPts val="1593"/>
              <a:buChar char="•"/>
              <a:defRPr sz="1593"/>
            </a:lvl9pPr>
          </a:lstStyle>
          <a:p>
            <a:endParaRPr/>
          </a:p>
        </p:txBody>
      </p:sp>
      <p:sp>
        <p:nvSpPr>
          <p:cNvPr id="57" name="Google Shape;57;p14"/>
          <p:cNvSpPr txBox="1">
            <a:spLocks noGrp="1"/>
          </p:cNvSpPr>
          <p:nvPr>
            <p:ph type="body" idx="2"/>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58" name="Google Shape;58;p14"/>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4643272" y="786283"/>
            <a:ext cx="5529263" cy="3880850"/>
          </a:xfrm>
          <a:prstGeom prst="rect">
            <a:avLst/>
          </a:prstGeom>
          <a:noFill/>
          <a:ln>
            <a:noFill/>
          </a:ln>
        </p:spPr>
      </p:sp>
      <p:sp>
        <p:nvSpPr>
          <p:cNvPr id="64" name="Google Shape;64;p15"/>
          <p:cNvSpPr txBox="1">
            <a:spLocks noGrp="1"/>
          </p:cNvSpPr>
          <p:nvPr>
            <p:ph type="body" idx="1"/>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65" name="Google Shape;65;p15"/>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4"/>
              <a:buFont typeface="Calibri"/>
              <a:buNone/>
              <a:defRPr sz="3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marR="0" lvl="0" indent="-370205" algn="l" rtl="0">
              <a:lnSpc>
                <a:spcPct val="90000"/>
              </a:lnSpc>
              <a:spcBef>
                <a:spcPts val="796"/>
              </a:spcBef>
              <a:spcAft>
                <a:spcPts val="0"/>
              </a:spcAft>
              <a:buClr>
                <a:schemeClr val="dk1"/>
              </a:buClr>
              <a:buSzPts val="2230"/>
              <a:buFont typeface="Arial"/>
              <a:buChar char="•"/>
              <a:defRPr sz="2230" b="0" i="0" u="none" strike="noStrike" cap="none">
                <a:solidFill>
                  <a:schemeClr val="dk1"/>
                </a:solidFill>
                <a:latin typeface="Calibri"/>
                <a:ea typeface="Calibri"/>
                <a:cs typeface="Calibri"/>
                <a:sym typeface="Calibri"/>
              </a:defRPr>
            </a:lvl1pPr>
            <a:lvl2pPr marL="914400" marR="0" lvl="1" indent="-349948" algn="l" rtl="0">
              <a:lnSpc>
                <a:spcPct val="90000"/>
              </a:lnSpc>
              <a:spcBef>
                <a:spcPts val="398"/>
              </a:spcBef>
              <a:spcAft>
                <a:spcPts val="0"/>
              </a:spcAft>
              <a:buClr>
                <a:schemeClr val="dk1"/>
              </a:buClr>
              <a:buSzPts val="1911"/>
              <a:buFont typeface="Arial"/>
              <a:buChar char="•"/>
              <a:defRPr sz="1911" b="0" i="0" u="none" strike="noStrike" cap="none">
                <a:solidFill>
                  <a:schemeClr val="dk1"/>
                </a:solidFill>
                <a:latin typeface="Calibri"/>
                <a:ea typeface="Calibri"/>
                <a:cs typeface="Calibri"/>
                <a:sym typeface="Calibri"/>
              </a:defRPr>
            </a:lvl2pPr>
            <a:lvl3pPr marL="1371600" marR="0" lvl="2" indent="-329755" algn="l" rtl="0">
              <a:lnSpc>
                <a:spcPct val="90000"/>
              </a:lnSpc>
              <a:spcBef>
                <a:spcPts val="398"/>
              </a:spcBef>
              <a:spcAft>
                <a:spcPts val="0"/>
              </a:spcAft>
              <a:buClr>
                <a:schemeClr val="dk1"/>
              </a:buClr>
              <a:buSzPts val="1593"/>
              <a:buFont typeface="Arial"/>
              <a:buChar char="•"/>
              <a:defRPr sz="1593" b="0" i="0" u="none" strike="noStrike" cap="none">
                <a:solidFill>
                  <a:schemeClr val="dk1"/>
                </a:solidFill>
                <a:latin typeface="Calibri"/>
                <a:ea typeface="Calibri"/>
                <a:cs typeface="Calibri"/>
                <a:sym typeface="Calibri"/>
              </a:defRPr>
            </a:lvl3pPr>
            <a:lvl4pPr marL="1828800" marR="0" lvl="3"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4pPr>
            <a:lvl5pPr marL="2286000" marR="0" lvl="4"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5pPr>
            <a:lvl6pPr marL="2743200" marR="0" lvl="5"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6pPr>
            <a:lvl7pPr marL="3200400" marR="0" lvl="6"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7pPr>
            <a:lvl8pPr marL="3657600" marR="0" lvl="7"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8pPr>
            <a:lvl9pPr marL="4114800" marR="0" lvl="8"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5.emf"/><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0" y="76200"/>
            <a:ext cx="10922100" cy="5460900"/>
            <a:chOff x="0" y="0"/>
            <a:chExt cx="10922100" cy="5460900"/>
          </a:xfrm>
        </p:grpSpPr>
        <p:grpSp>
          <p:nvGrpSpPr>
            <p:cNvPr id="85" name="Google Shape;85;p1"/>
            <p:cNvGrpSpPr/>
            <p:nvPr/>
          </p:nvGrpSpPr>
          <p:grpSpPr>
            <a:xfrm>
              <a:off x="0" y="0"/>
              <a:ext cx="10922100" cy="5460900"/>
              <a:chOff x="0" y="0"/>
              <a:chExt cx="10922100" cy="5460900"/>
            </a:xfrm>
          </p:grpSpPr>
          <p:sp>
            <p:nvSpPr>
              <p:cNvPr id="86" name="Google Shape;86;p1"/>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88" name="Google Shape;88;p1"/>
            <p:cNvSpPr txBox="1"/>
            <p:nvPr/>
          </p:nvSpPr>
          <p:spPr>
            <a:xfrm>
              <a:off x="76200" y="41769"/>
              <a:ext cx="10693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dirty="0" smtClean="0">
                  <a:solidFill>
                    <a:srgbClr val="EA1D2D"/>
                  </a:solidFill>
                  <a:latin typeface="Arial Black"/>
                  <a:ea typeface="Arial Black"/>
                  <a:cs typeface="Arial Black"/>
                  <a:sym typeface="Arial Black"/>
                </a:rPr>
                <a:t>Ecological processes modulate biogeochemical fluxes in an eddying ocean</a:t>
              </a:r>
              <a:endParaRPr sz="3000" b="1" i="0" u="none" strike="noStrike" cap="none" dirty="0">
                <a:solidFill>
                  <a:srgbClr val="EA1D2D"/>
                </a:solidFill>
                <a:latin typeface="Arial Black"/>
                <a:ea typeface="Arial Black"/>
                <a:cs typeface="Arial Black"/>
                <a:sym typeface="Arial Black"/>
              </a:endParaRPr>
            </a:p>
          </p:txBody>
        </p:sp>
        <p:sp>
          <p:nvSpPr>
            <p:cNvPr id="89" name="Google Shape;89;p1"/>
            <p:cNvSpPr txBox="1"/>
            <p:nvPr/>
          </p:nvSpPr>
          <p:spPr>
            <a:xfrm>
              <a:off x="0" y="3536531"/>
              <a:ext cx="10769700" cy="14772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A7D9"/>
                  </a:solidFill>
                  <a:latin typeface="Arial"/>
                  <a:ea typeface="Arial"/>
                  <a:cs typeface="Arial"/>
                  <a:sym typeface="Arial"/>
                </a:rPr>
                <a:t>Related publications: </a:t>
              </a:r>
              <a:endParaRPr sz="1800" b="1" i="0" u="none" strike="noStrike" cap="none" dirty="0">
                <a:solidFill>
                  <a:srgbClr val="025C6D"/>
                </a:solidFill>
                <a:latin typeface="Arial"/>
                <a:ea typeface="Arial"/>
                <a:cs typeface="Arial"/>
                <a:sym typeface="Arial"/>
              </a:endParaRPr>
            </a:p>
            <a:p>
              <a:pPr marL="342900" lvl="0" indent="-342900" algn="just">
                <a:buClr>
                  <a:srgbClr val="025C6D"/>
                </a:buClr>
                <a:buSzPts val="1800"/>
                <a:buFont typeface="Arial"/>
                <a:buChar char="-"/>
              </a:pPr>
              <a:r>
                <a:rPr lang="en-US" sz="1800" dirty="0" smtClean="0">
                  <a:solidFill>
                    <a:srgbClr val="025C6D"/>
                  </a:solidFill>
                  <a:latin typeface="Arial" panose="020B0604020202020204" pitchFamily="34" charset="0"/>
                  <a:cs typeface="Arial" panose="020B0604020202020204" pitchFamily="34" charset="0"/>
                </a:rPr>
                <a:t>Freilich, M.A.,  </a:t>
              </a:r>
              <a:r>
                <a:rPr lang="en-US" sz="1800" dirty="0" err="1" smtClean="0">
                  <a:solidFill>
                    <a:srgbClr val="025C6D"/>
                  </a:solidFill>
                  <a:latin typeface="Arial" panose="020B0604020202020204" pitchFamily="34" charset="0"/>
                  <a:cs typeface="Arial" panose="020B0604020202020204" pitchFamily="34" charset="0"/>
                </a:rPr>
                <a:t>Flierl</a:t>
              </a:r>
              <a:r>
                <a:rPr lang="en-US" sz="1800" dirty="0" smtClean="0">
                  <a:solidFill>
                    <a:srgbClr val="025C6D"/>
                  </a:solidFill>
                  <a:latin typeface="Arial" panose="020B0604020202020204" pitchFamily="34" charset="0"/>
                  <a:cs typeface="Arial" panose="020B0604020202020204" pitchFamily="34" charset="0"/>
                </a:rPr>
                <a:t>, G., Mahadevan, A. (2022). Diversity of growth rates maximizes phytoplankton productivity in an eddying ocean, </a:t>
              </a:r>
              <a:r>
                <a:rPr lang="en-US" sz="1800" i="1" dirty="0" smtClean="0">
                  <a:solidFill>
                    <a:srgbClr val="025C6D"/>
                  </a:solidFill>
                  <a:latin typeface="Arial" panose="020B0604020202020204" pitchFamily="34" charset="0"/>
                  <a:cs typeface="Arial" panose="020B0604020202020204" pitchFamily="34" charset="0"/>
                </a:rPr>
                <a:t>Geophysica</a:t>
              </a:r>
              <a:r>
                <a:rPr lang="en-US" sz="1800" i="1" dirty="0" smtClean="0">
                  <a:solidFill>
                    <a:srgbClr val="025C6D"/>
                  </a:solidFill>
                  <a:latin typeface="Arial" panose="020B0604020202020204" pitchFamily="34" charset="0"/>
                  <a:cs typeface="Arial" panose="020B0604020202020204" pitchFamily="34" charset="0"/>
                </a:rPr>
                <a:t>l Research Letters, e2021GL096180.</a:t>
              </a:r>
              <a:endParaRPr lang="en-US" sz="1800" dirty="0" smtClean="0">
                <a:solidFill>
                  <a:srgbClr val="025C6D"/>
                </a:solidFill>
                <a:latin typeface="Arial" panose="020B0604020202020204" pitchFamily="34" charset="0"/>
                <a:cs typeface="Arial" panose="020B0604020202020204" pitchFamily="34" charset="0"/>
              </a:endParaRPr>
            </a:p>
            <a:p>
              <a:pPr marL="342900" lvl="0" indent="-342900" algn="just">
                <a:buClr>
                  <a:srgbClr val="025C6D"/>
                </a:buClr>
                <a:buSzPts val="1800"/>
                <a:buFont typeface="Arial"/>
                <a:buChar char="-"/>
              </a:pPr>
              <a:r>
                <a:rPr lang="en-US" sz="1800" dirty="0" smtClean="0">
                  <a:solidFill>
                    <a:srgbClr val="025C6D"/>
                  </a:solidFill>
                  <a:latin typeface="Arial" panose="020B0604020202020204" pitchFamily="34" charset="0"/>
                  <a:cs typeface="Arial" panose="020B0604020202020204" pitchFamily="34" charset="0"/>
                </a:rPr>
                <a:t>Freilich, M.A. and Mahadevan, A. (2019). Decomposition of vertical velocity for nutrient transport in the upper ocean, </a:t>
              </a:r>
              <a:r>
                <a:rPr lang="en-US" sz="1800" i="1" dirty="0" smtClean="0">
                  <a:solidFill>
                    <a:srgbClr val="025C6D"/>
                  </a:solidFill>
                  <a:latin typeface="Arial" panose="020B0604020202020204" pitchFamily="34" charset="0"/>
                  <a:cs typeface="Arial" panose="020B0604020202020204" pitchFamily="34" charset="0"/>
                </a:rPr>
                <a:t>Journal of Physical Oceanography</a:t>
              </a:r>
              <a:r>
                <a:rPr lang="en-US" sz="1800" dirty="0" smtClean="0">
                  <a:solidFill>
                    <a:srgbClr val="025C6D"/>
                  </a:solidFill>
                  <a:latin typeface="Arial" panose="020B0604020202020204" pitchFamily="34" charset="0"/>
                  <a:cs typeface="Arial" panose="020B0604020202020204" pitchFamily="34" charset="0"/>
                </a:rPr>
                <a:t>, 49 (6), 1561-1575.</a:t>
              </a:r>
              <a:endParaRPr sz="1800" b="0" i="0" u="none" strike="noStrike" cap="none" dirty="0">
                <a:solidFill>
                  <a:srgbClr val="025C6D"/>
                </a:solidFill>
                <a:latin typeface="Arial"/>
                <a:ea typeface="Arial"/>
                <a:cs typeface="Arial"/>
                <a:sym typeface="Arial"/>
              </a:endParaRPr>
            </a:p>
          </p:txBody>
        </p:sp>
        <p:sp>
          <p:nvSpPr>
            <p:cNvPr id="90" name="Google Shape;90;p1"/>
            <p:cNvSpPr txBox="1"/>
            <p:nvPr/>
          </p:nvSpPr>
          <p:spPr>
            <a:xfrm>
              <a:off x="0" y="1631725"/>
              <a:ext cx="10693500" cy="2031285"/>
            </a:xfrm>
            <a:prstGeom prst="rect">
              <a:avLst/>
            </a:prstGeom>
            <a:noFill/>
            <a:ln>
              <a:noFill/>
            </a:ln>
          </p:spPr>
          <p:txBody>
            <a:bodyPr spcFirstLastPara="1" wrap="square" lIns="91425" tIns="45700" rIns="91425" bIns="45700" anchor="t" anchorCtr="0">
              <a:spAutoFit/>
            </a:bodyPr>
            <a:lstStyle/>
            <a:p>
              <a:pPr lvl="0" algn="just">
                <a:buSzPts val="1800"/>
              </a:pPr>
              <a:r>
                <a:rPr lang="en-US" sz="1800" b="1" i="0" u="none" strike="noStrike" cap="none" dirty="0">
                  <a:solidFill>
                    <a:srgbClr val="00A7D9"/>
                  </a:solidFill>
                  <a:latin typeface="Arial"/>
                  <a:ea typeface="Arial"/>
                  <a:cs typeface="Arial"/>
                  <a:sym typeface="Arial"/>
                </a:rPr>
                <a:t>Abbreviated abstract: </a:t>
              </a:r>
              <a:r>
                <a:rPr lang="en-US" sz="1800" dirty="0" smtClean="0">
                  <a:solidFill>
                    <a:srgbClr val="025C6D"/>
                  </a:solidFill>
                  <a:latin typeface="Arial" panose="020B0604020202020204" pitchFamily="34" charset="0"/>
                  <a:cs typeface="Arial" panose="020B0604020202020204" pitchFamily="34" charset="0"/>
                </a:rPr>
                <a:t>Vertical transport </a:t>
              </a:r>
              <a:r>
                <a:rPr lang="en-US" sz="1800" dirty="0" smtClean="0">
                  <a:solidFill>
                    <a:srgbClr val="025C6D"/>
                  </a:solidFill>
                  <a:latin typeface="Arial" panose="020B0604020202020204" pitchFamily="34" charset="0"/>
                  <a:cs typeface="Arial" panose="020B0604020202020204" pitchFamily="34" charset="0"/>
                </a:rPr>
                <a:t>of biogeochemical tracers shapes the distribution and diversity of phytoplankton. While vertical velocity is known to be enhanced by submesoscale dynamics, we show that there are two key characteristics that modulate the influence of submesoscale vertical motion on primary production. The first is that vertical motion is increasingly oriented along sloping isopycnal surfaces at the submesoscale, increasing its importance for passive tracer transport. Secondly, the timescale of submesoscale vertical motion is match with the timescale of plankton growth. This generates a growth-transport feedback that enhances nutrient supply.</a:t>
              </a:r>
              <a:endParaRPr sz="1800" b="0" i="0" u="none" strike="noStrike" cap="none" dirty="0">
                <a:solidFill>
                  <a:srgbClr val="025C6D"/>
                </a:solidFill>
                <a:latin typeface="Arial"/>
                <a:ea typeface="Arial"/>
                <a:cs typeface="Arial"/>
                <a:sym typeface="Arial"/>
              </a:endParaRPr>
            </a:p>
          </p:txBody>
        </p:sp>
        <p:sp>
          <p:nvSpPr>
            <p:cNvPr id="91" name="Google Shape;91;p1"/>
            <p:cNvSpPr txBox="1"/>
            <p:nvPr/>
          </p:nvSpPr>
          <p:spPr>
            <a:xfrm>
              <a:off x="0" y="896538"/>
              <a:ext cx="99588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i="1" dirty="0" smtClean="0">
                  <a:solidFill>
                    <a:srgbClr val="025C6D"/>
                  </a:solidFill>
                  <a:latin typeface="Calibri"/>
                  <a:ea typeface="Calibri"/>
                  <a:cs typeface="Calibri"/>
                  <a:sym typeface="Calibri"/>
                </a:rPr>
                <a:t>Mara A. Freilich, Glenn </a:t>
              </a:r>
              <a:r>
                <a:rPr lang="en-US" sz="2200" i="1" dirty="0" err="1" smtClean="0">
                  <a:solidFill>
                    <a:srgbClr val="025C6D"/>
                  </a:solidFill>
                  <a:latin typeface="Calibri"/>
                  <a:ea typeface="Calibri"/>
                  <a:cs typeface="Calibri"/>
                  <a:sym typeface="Calibri"/>
                </a:rPr>
                <a:t>Flierl</a:t>
              </a:r>
              <a:r>
                <a:rPr lang="en-US" sz="2200" i="1" dirty="0" smtClean="0">
                  <a:solidFill>
                    <a:srgbClr val="025C6D"/>
                  </a:solidFill>
                  <a:latin typeface="Calibri"/>
                  <a:ea typeface="Calibri"/>
                  <a:cs typeface="Calibri"/>
                  <a:sym typeface="Calibri"/>
                </a:rPr>
                <a:t>, Amala Mahadevan</a:t>
              </a:r>
              <a:endParaRPr lang="en-US" sz="2200" i="1" dirty="0">
                <a:solidFill>
                  <a:srgbClr val="025C6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1" u="none" strike="noStrike" cap="none" dirty="0" smtClean="0">
                  <a:solidFill>
                    <a:srgbClr val="025C6D"/>
                  </a:solidFill>
                  <a:latin typeface="Calibri"/>
                  <a:cs typeface="Calibri"/>
                  <a:sym typeface="Calibri"/>
                </a:rPr>
                <a:t>@</a:t>
              </a:r>
              <a:r>
                <a:rPr lang="en-US" sz="2200" b="0" i="1" u="none" strike="noStrike" cap="none" dirty="0" err="1" smtClean="0">
                  <a:solidFill>
                    <a:srgbClr val="025C6D"/>
                  </a:solidFill>
                  <a:latin typeface="Calibri"/>
                  <a:cs typeface="Calibri"/>
                  <a:sym typeface="Calibri"/>
                </a:rPr>
                <a:t>mara</a:t>
              </a:r>
              <a:r>
                <a:rPr lang="en-US" sz="2200" i="1" dirty="0" err="1" smtClean="0">
                  <a:solidFill>
                    <a:srgbClr val="025C6D"/>
                  </a:solidFill>
                  <a:latin typeface="Calibri"/>
                  <a:cs typeface="Calibri"/>
                  <a:sym typeface="Calibri"/>
                </a:rPr>
                <a:t>times</a:t>
              </a:r>
              <a:endParaRPr sz="1400" b="0" i="0" u="none" strike="noStrike" cap="none" dirty="0">
                <a:solidFill>
                  <a:srgbClr val="000000"/>
                </a:solidFill>
                <a:latin typeface="Arial"/>
                <a:ea typeface="Arial"/>
                <a:cs typeface="Arial"/>
                <a:sym typeface="Arial"/>
              </a:endParaRPr>
            </a:p>
          </p:txBody>
        </p:sp>
      </p:grpSp>
      <p:sp>
        <p:nvSpPr>
          <p:cNvPr id="2" name="TextBox 1">
            <a:extLst>
              <a:ext uri="{FF2B5EF4-FFF2-40B4-BE49-F238E27FC236}">
                <a16:creationId xmlns:a16="http://schemas.microsoft.com/office/drawing/2014/main" xmlns="" id="{144EF2FE-9A51-E1A8-A0A6-A6D001616938}"/>
              </a:ext>
            </a:extLst>
          </p:cNvPr>
          <p:cNvSpPr txBox="1"/>
          <p:nvPr/>
        </p:nvSpPr>
        <p:spPr>
          <a:xfrm>
            <a:off x="4727466" y="5077023"/>
            <a:ext cx="1022648" cy="307777"/>
          </a:xfrm>
          <a:prstGeom prst="rect">
            <a:avLst/>
          </a:prstGeom>
          <a:noFill/>
        </p:spPr>
        <p:txBody>
          <a:bodyPr wrap="none" rtlCol="0">
            <a:spAutoFit/>
          </a:bodyPr>
          <a:lstStyle/>
          <a:p>
            <a:r>
              <a:rPr lang="en-US" dirty="0" smtClean="0">
                <a:solidFill>
                  <a:srgbClr val="025C6D"/>
                </a:solidFill>
              </a:rPr>
              <a:t>Freilich</a:t>
            </a:r>
            <a:r>
              <a:rPr lang="x-none" dirty="0" smtClean="0">
                <a:solidFill>
                  <a:srgbClr val="025C6D"/>
                </a:solidFill>
              </a:rPr>
              <a:t> </a:t>
            </a:r>
            <a:r>
              <a:rPr lang="x-none" dirty="0">
                <a:solidFill>
                  <a:srgbClr val="025C6D"/>
                </a:solidFill>
              </a:rPr>
              <a:t>- 1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0"/>
            <a:ext cx="10922100" cy="5460900"/>
            <a:chOff x="0" y="0"/>
            <a:chExt cx="10922100" cy="5460900"/>
          </a:xfrm>
        </p:grpSpPr>
        <p:grpSp>
          <p:nvGrpSpPr>
            <p:cNvPr id="97" name="Google Shape;97;p2"/>
            <p:cNvGrpSpPr/>
            <p:nvPr/>
          </p:nvGrpSpPr>
          <p:grpSpPr>
            <a:xfrm>
              <a:off x="0" y="0"/>
              <a:ext cx="10922100" cy="5460900"/>
              <a:chOff x="0" y="0"/>
              <a:chExt cx="10922100" cy="5460900"/>
            </a:xfrm>
          </p:grpSpPr>
          <p:sp>
            <p:nvSpPr>
              <p:cNvPr id="98" name="Google Shape;98;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0" name="Google Shape;100;p2"/>
            <p:cNvSpPr txBox="1"/>
            <p:nvPr/>
          </p:nvSpPr>
          <p:spPr>
            <a:xfrm>
              <a:off x="76200" y="41769"/>
              <a:ext cx="10693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Data and methods</a:t>
              </a:r>
              <a:endParaRPr sz="3000" b="1" i="0" u="none" strike="noStrike" cap="none">
                <a:solidFill>
                  <a:srgbClr val="EA1D2D"/>
                </a:solidFill>
                <a:latin typeface="Arial"/>
                <a:ea typeface="Arial"/>
                <a:cs typeface="Arial"/>
                <a:sym typeface="Arial"/>
              </a:endParaRPr>
            </a:p>
          </p:txBody>
        </p:sp>
      </p:grpSp>
      <p:pic>
        <p:nvPicPr>
          <p:cNvPr id="4" name="Picture 3"/>
          <p:cNvPicPr>
            <a:picLocks noChangeAspect="1"/>
          </p:cNvPicPr>
          <p:nvPr/>
        </p:nvPicPr>
        <p:blipFill rotWithShape="1">
          <a:blip r:embed="rId4"/>
          <a:srcRect t="13759"/>
          <a:stretch/>
        </p:blipFill>
        <p:spPr>
          <a:xfrm>
            <a:off x="-22172" y="604259"/>
            <a:ext cx="7281333" cy="4709609"/>
          </a:xfrm>
          <a:prstGeom prst="rect">
            <a:avLst/>
          </a:prstGeom>
        </p:spPr>
      </p:pic>
      <p:sp>
        <p:nvSpPr>
          <p:cNvPr id="2" name="TextBox 1">
            <a:extLst>
              <a:ext uri="{FF2B5EF4-FFF2-40B4-BE49-F238E27FC236}">
                <a16:creationId xmlns:a16="http://schemas.microsoft.com/office/drawing/2014/main" xmlns="" id="{5686FFA1-C1AF-CBC2-454A-244820E606A1}"/>
              </a:ext>
            </a:extLst>
          </p:cNvPr>
          <p:cNvSpPr txBox="1"/>
          <p:nvPr/>
        </p:nvSpPr>
        <p:spPr>
          <a:xfrm>
            <a:off x="4727466" y="5077023"/>
            <a:ext cx="1022648" cy="307777"/>
          </a:xfrm>
          <a:prstGeom prst="rect">
            <a:avLst/>
          </a:prstGeom>
          <a:noFill/>
        </p:spPr>
        <p:txBody>
          <a:bodyPr wrap="none" rtlCol="0">
            <a:spAutoFit/>
          </a:bodyPr>
          <a:lstStyle/>
          <a:p>
            <a:r>
              <a:rPr lang="x-none" dirty="0" smtClean="0">
                <a:solidFill>
                  <a:srgbClr val="025C6D"/>
                </a:solidFill>
              </a:rPr>
              <a:t>F</a:t>
            </a:r>
            <a:r>
              <a:rPr lang="en-US" dirty="0" err="1" smtClean="0">
                <a:solidFill>
                  <a:srgbClr val="025C6D"/>
                </a:solidFill>
              </a:rPr>
              <a:t>reilich</a:t>
            </a:r>
            <a:r>
              <a:rPr lang="x-none" dirty="0" smtClean="0">
                <a:solidFill>
                  <a:srgbClr val="025C6D"/>
                </a:solidFill>
              </a:rPr>
              <a:t> </a:t>
            </a:r>
            <a:r>
              <a:rPr lang="x-none" dirty="0">
                <a:solidFill>
                  <a:srgbClr val="025C6D"/>
                </a:solidFill>
              </a:rPr>
              <a:t>- 2</a:t>
            </a:r>
          </a:p>
        </p:txBody>
      </p:sp>
      <p:sp>
        <p:nvSpPr>
          <p:cNvPr id="5" name="Rectangle 4"/>
          <p:cNvSpPr/>
          <p:nvPr/>
        </p:nvSpPr>
        <p:spPr>
          <a:xfrm>
            <a:off x="4083605" y="1357722"/>
            <a:ext cx="2769844" cy="2956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xmlns="" id="{3BE0CC1C-3578-2FC8-B461-6254380FF4A5}"/>
              </a:ext>
            </a:extLst>
          </p:cNvPr>
          <p:cNvSpPr txBox="1"/>
          <p:nvPr/>
        </p:nvSpPr>
        <p:spPr>
          <a:xfrm>
            <a:off x="4075840" y="1191934"/>
            <a:ext cx="2657181" cy="353903"/>
          </a:xfrm>
          <a:prstGeom prst="rect">
            <a:avLst/>
          </a:prstGeom>
          <a:noFill/>
          <a:ln>
            <a:noFill/>
          </a:ln>
        </p:spPr>
        <p:txBody>
          <a:bodyPr spcFirstLastPara="1" wrap="square" lIns="91425" tIns="45700" rIns="91425" bIns="45700" anchor="t" anchorCtr="0">
            <a:spAutoFit/>
          </a:bodyPr>
          <a:lstStyle/>
          <a:p>
            <a:pPr lvl="0">
              <a:buSzPts val="1800"/>
            </a:pPr>
            <a:r>
              <a:rPr lang="en-US" sz="1700" dirty="0" smtClean="0">
                <a:solidFill>
                  <a:srgbClr val="025C6D"/>
                </a:solidFill>
                <a:latin typeface="Arial" panose="020B0604020202020204" pitchFamily="34" charset="0"/>
                <a:cs typeface="Arial" panose="020B0604020202020204" pitchFamily="34" charset="0"/>
              </a:rPr>
              <a:t>Linear biological model!</a:t>
            </a:r>
            <a:endParaRPr sz="1700" b="0" i="0" u="none" strike="noStrike" cap="none" dirty="0">
              <a:solidFill>
                <a:srgbClr val="025C6D"/>
              </a:solidFill>
              <a:sym typeface="Arial"/>
            </a:endParaRPr>
          </a:p>
        </p:txBody>
      </p:sp>
      <p:sp>
        <p:nvSpPr>
          <p:cNvPr id="6" name="TextBox 5"/>
          <p:cNvSpPr txBox="1"/>
          <p:nvPr/>
        </p:nvSpPr>
        <p:spPr>
          <a:xfrm>
            <a:off x="7499381" y="602216"/>
            <a:ext cx="3207764" cy="1200329"/>
          </a:xfrm>
          <a:prstGeom prst="rect">
            <a:avLst/>
          </a:prstGeom>
          <a:noFill/>
        </p:spPr>
        <p:txBody>
          <a:bodyPr wrap="square" rtlCol="0">
            <a:spAutoFit/>
          </a:bodyPr>
          <a:lstStyle/>
          <a:p>
            <a:r>
              <a:rPr lang="en-US" sz="1800" b="1" dirty="0" smtClean="0">
                <a:solidFill>
                  <a:schemeClr val="tx1"/>
                </a:solidFill>
              </a:rPr>
              <a:t>High resolution (fine taxonomic resolution and 1 km spatial scale biological sampling)</a:t>
            </a:r>
            <a:endParaRPr lang="en-US" sz="1800" b="1" dirty="0">
              <a:solidFill>
                <a:schemeClr val="tx1"/>
              </a:solidFill>
            </a:endParaRPr>
          </a:p>
        </p:txBody>
      </p:sp>
      <p:pic>
        <p:nvPicPr>
          <p:cNvPr id="7" name="Picture 6"/>
          <p:cNvPicPr>
            <a:picLocks noChangeAspect="1"/>
          </p:cNvPicPr>
          <p:nvPr/>
        </p:nvPicPr>
        <p:blipFill>
          <a:blip r:embed="rId5"/>
          <a:stretch>
            <a:fillRect/>
          </a:stretch>
        </p:blipFill>
        <p:spPr>
          <a:xfrm>
            <a:off x="7295631" y="2146078"/>
            <a:ext cx="3626369" cy="18718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3"/>
          <p:cNvGrpSpPr/>
          <p:nvPr/>
        </p:nvGrpSpPr>
        <p:grpSpPr>
          <a:xfrm>
            <a:off x="0" y="0"/>
            <a:ext cx="10922000" cy="5461000"/>
            <a:chOff x="0" y="0"/>
            <a:chExt cx="10922000" cy="5461000"/>
          </a:xfrm>
        </p:grpSpPr>
        <p:grpSp>
          <p:nvGrpSpPr>
            <p:cNvPr id="106" name="Google Shape;106;p3"/>
            <p:cNvGrpSpPr/>
            <p:nvPr/>
          </p:nvGrpSpPr>
          <p:grpSpPr>
            <a:xfrm>
              <a:off x="0" y="0"/>
              <a:ext cx="10922000" cy="5461000"/>
              <a:chOff x="0" y="0"/>
              <a:chExt cx="10922000" cy="5461000"/>
            </a:xfrm>
          </p:grpSpPr>
          <p:sp>
            <p:nvSpPr>
              <p:cNvPr id="107" name="Google Shape;107;p3"/>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9" name="Google Shape;109;p3"/>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Results</a:t>
              </a:r>
              <a:endParaRPr sz="3000" b="1" i="0" u="none" strike="noStrike" cap="none">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xmlns="" id="{82A88471-08A5-755E-4EE6-4F56CB23BB4B}"/>
              </a:ext>
            </a:extLst>
          </p:cNvPr>
          <p:cNvSpPr txBox="1"/>
          <p:nvPr/>
        </p:nvSpPr>
        <p:spPr>
          <a:xfrm>
            <a:off x="96461" y="5153223"/>
            <a:ext cx="1022648" cy="307777"/>
          </a:xfrm>
          <a:prstGeom prst="rect">
            <a:avLst/>
          </a:prstGeom>
          <a:noFill/>
        </p:spPr>
        <p:txBody>
          <a:bodyPr wrap="none" rtlCol="0">
            <a:spAutoFit/>
          </a:bodyPr>
          <a:lstStyle/>
          <a:p>
            <a:r>
              <a:rPr lang="en-US" dirty="0" smtClean="0">
                <a:solidFill>
                  <a:srgbClr val="025C6D"/>
                </a:solidFill>
              </a:rPr>
              <a:t>Freilich </a:t>
            </a:r>
            <a:r>
              <a:rPr lang="x-none" dirty="0" smtClean="0">
                <a:solidFill>
                  <a:srgbClr val="025C6D"/>
                </a:solidFill>
              </a:rPr>
              <a:t>- </a:t>
            </a:r>
            <a:r>
              <a:rPr lang="x-none" dirty="0">
                <a:solidFill>
                  <a:srgbClr val="025C6D"/>
                </a:solidFill>
              </a:rPr>
              <a:t>3</a:t>
            </a:r>
          </a:p>
        </p:txBody>
      </p:sp>
      <p:sp>
        <p:nvSpPr>
          <p:cNvPr id="3" name="Google Shape;90;p1">
            <a:extLst>
              <a:ext uri="{FF2B5EF4-FFF2-40B4-BE49-F238E27FC236}">
                <a16:creationId xmlns:a16="http://schemas.microsoft.com/office/drawing/2014/main" xmlns="" id="{3BE0CC1C-3578-2FC8-B461-6254380FF4A5}"/>
              </a:ext>
            </a:extLst>
          </p:cNvPr>
          <p:cNvSpPr txBox="1"/>
          <p:nvPr/>
        </p:nvSpPr>
        <p:spPr>
          <a:xfrm>
            <a:off x="178351" y="556868"/>
            <a:ext cx="5281062" cy="1323399"/>
          </a:xfrm>
          <a:prstGeom prst="rect">
            <a:avLst/>
          </a:prstGeom>
          <a:noFill/>
          <a:ln>
            <a:noFill/>
          </a:ln>
        </p:spPr>
        <p:txBody>
          <a:bodyPr spcFirstLastPara="1" wrap="square" lIns="91425" tIns="45700" rIns="91425" bIns="45700" anchor="t" anchorCtr="0">
            <a:spAutoFit/>
          </a:bodyPr>
          <a:lstStyle/>
          <a:p>
            <a:pPr lvl="0">
              <a:buSzPts val="1800"/>
            </a:pPr>
            <a:r>
              <a:rPr lang="en-US" sz="1600" dirty="0" smtClean="0">
                <a:solidFill>
                  <a:srgbClr val="025C6D"/>
                </a:solidFill>
                <a:latin typeface="Arial" panose="020B0604020202020204" pitchFamily="34" charset="0"/>
                <a:cs typeface="Arial" panose="020B0604020202020204" pitchFamily="34" charset="0"/>
              </a:rPr>
              <a:t>At the submesoscale (higher model resolution and larger lateral buoyancy gradients), </a:t>
            </a:r>
            <a:r>
              <a:rPr lang="en-US" sz="1600" b="1" dirty="0" smtClean="0">
                <a:solidFill>
                  <a:srgbClr val="025C6D"/>
                </a:solidFill>
                <a:latin typeface="Arial" panose="020B0604020202020204" pitchFamily="34" charset="0"/>
                <a:cs typeface="Arial" panose="020B0604020202020204" pitchFamily="34" charset="0"/>
              </a:rPr>
              <a:t>vertical velocity </a:t>
            </a:r>
            <a:r>
              <a:rPr lang="en-US" sz="1600" dirty="0" smtClean="0">
                <a:solidFill>
                  <a:srgbClr val="025C6D"/>
                </a:solidFill>
                <a:latin typeface="Arial" panose="020B0604020202020204" pitchFamily="34" charset="0"/>
                <a:cs typeface="Arial" panose="020B0604020202020204" pitchFamily="34" charset="0"/>
              </a:rPr>
              <a:t>becomes increasingly along sloping isopycnal surfaces (</a:t>
            </a:r>
            <a:r>
              <a:rPr lang="en-US" sz="1600" dirty="0" err="1" smtClean="0">
                <a:solidFill>
                  <a:srgbClr val="025C6D"/>
                </a:solidFill>
                <a:latin typeface="Arial" panose="020B0604020202020204" pitchFamily="34" charset="0"/>
                <a:cs typeface="Arial" panose="020B0604020202020204" pitchFamily="34" charset="0"/>
              </a:rPr>
              <a:t>w</a:t>
            </a:r>
            <a:r>
              <a:rPr lang="en-US" sz="1600" baseline="-25000" dirty="0" err="1" smtClean="0">
                <a:solidFill>
                  <a:srgbClr val="025C6D"/>
                </a:solidFill>
                <a:latin typeface="Arial" panose="020B0604020202020204" pitchFamily="34" charset="0"/>
                <a:cs typeface="Arial" panose="020B0604020202020204" pitchFamily="34" charset="0"/>
              </a:rPr>
              <a:t>iso</a:t>
            </a:r>
            <a:r>
              <a:rPr lang="en-US" sz="1600" dirty="0" smtClean="0">
                <a:solidFill>
                  <a:srgbClr val="025C6D"/>
                </a:solidFill>
                <a:latin typeface="Arial" panose="020B0604020202020204" pitchFamily="34" charset="0"/>
                <a:cs typeface="Arial" panose="020B0604020202020204" pitchFamily="34" charset="0"/>
              </a:rPr>
              <a:t> increases relative to the total vertical velocity, which includes motion of buoyancy surfaces). </a:t>
            </a:r>
            <a:endParaRPr sz="1600" b="0" i="0" u="none" strike="noStrike" cap="none" dirty="0">
              <a:solidFill>
                <a:srgbClr val="025C6D"/>
              </a:solidFill>
              <a:sym typeface="Arial"/>
            </a:endParaRPr>
          </a:p>
        </p:txBody>
      </p:sp>
      <p:sp>
        <p:nvSpPr>
          <p:cNvPr id="9" name="Google Shape;90;p1">
            <a:extLst>
              <a:ext uri="{FF2B5EF4-FFF2-40B4-BE49-F238E27FC236}">
                <a16:creationId xmlns:a16="http://schemas.microsoft.com/office/drawing/2014/main" xmlns="" id="{3BE0CC1C-3578-2FC8-B461-6254380FF4A5}"/>
              </a:ext>
            </a:extLst>
          </p:cNvPr>
          <p:cNvSpPr txBox="1"/>
          <p:nvPr/>
        </p:nvSpPr>
        <p:spPr>
          <a:xfrm>
            <a:off x="5563896" y="555977"/>
            <a:ext cx="5281062" cy="830956"/>
          </a:xfrm>
          <a:prstGeom prst="rect">
            <a:avLst/>
          </a:prstGeom>
          <a:noFill/>
          <a:ln>
            <a:noFill/>
          </a:ln>
        </p:spPr>
        <p:txBody>
          <a:bodyPr spcFirstLastPara="1" wrap="square" lIns="91425" tIns="45700" rIns="91425" bIns="45700" anchor="t" anchorCtr="0">
            <a:spAutoFit/>
          </a:bodyPr>
          <a:lstStyle/>
          <a:p>
            <a:pPr lvl="0">
              <a:buSzPts val="1800"/>
            </a:pPr>
            <a:r>
              <a:rPr lang="en-US" sz="1600" dirty="0" smtClean="0">
                <a:solidFill>
                  <a:srgbClr val="025C6D"/>
                </a:solidFill>
                <a:latin typeface="Arial" panose="020B0604020202020204" pitchFamily="34" charset="0"/>
                <a:cs typeface="Arial" panose="020B0604020202020204" pitchFamily="34" charset="0"/>
              </a:rPr>
              <a:t>However, the implications of vertical motion for </a:t>
            </a:r>
            <a:r>
              <a:rPr lang="en-US" sz="1600" b="1" dirty="0" smtClean="0">
                <a:solidFill>
                  <a:srgbClr val="025C6D"/>
                </a:solidFill>
                <a:latin typeface="Arial" panose="020B0604020202020204" pitchFamily="34" charset="0"/>
                <a:cs typeface="Arial" panose="020B0604020202020204" pitchFamily="34" charset="0"/>
              </a:rPr>
              <a:t>nutrient flux (</a:t>
            </a:r>
            <a:r>
              <a:rPr lang="en-US" sz="1600" b="1" dirty="0" err="1" smtClean="0">
                <a:solidFill>
                  <a:srgbClr val="025C6D"/>
                </a:solidFill>
                <a:latin typeface="Arial" panose="020B0604020202020204" pitchFamily="34" charset="0"/>
                <a:cs typeface="Arial" panose="020B0604020202020204" pitchFamily="34" charset="0"/>
              </a:rPr>
              <a:t>w’N</a:t>
            </a:r>
            <a:r>
              <a:rPr lang="en-US" sz="1600" b="1" dirty="0" smtClean="0">
                <a:solidFill>
                  <a:srgbClr val="025C6D"/>
                </a:solidFill>
                <a:latin typeface="Arial" panose="020B0604020202020204" pitchFamily="34" charset="0"/>
                <a:cs typeface="Arial" panose="020B0604020202020204" pitchFamily="34" charset="0"/>
              </a:rPr>
              <a:t>’)</a:t>
            </a:r>
            <a:r>
              <a:rPr lang="en-US" sz="1600" dirty="0" smtClean="0">
                <a:solidFill>
                  <a:srgbClr val="025C6D"/>
                </a:solidFill>
                <a:latin typeface="Arial" panose="020B0604020202020204" pitchFamily="34" charset="0"/>
                <a:cs typeface="Arial" panose="020B0604020202020204" pitchFamily="34" charset="0"/>
              </a:rPr>
              <a:t> varies non-linearly with the growth rate of phytoplankton. </a:t>
            </a:r>
            <a:endParaRPr sz="1600" b="1" i="0" u="none" strike="noStrike" cap="none" dirty="0">
              <a:solidFill>
                <a:srgbClr val="025C6D"/>
              </a:solidFill>
              <a:sym typeface="Arial"/>
            </a:endParaRPr>
          </a:p>
        </p:txBody>
      </p:sp>
      <p:pic>
        <p:nvPicPr>
          <p:cNvPr id="4" name="Picture 3"/>
          <p:cNvPicPr>
            <a:picLocks noChangeAspect="1"/>
          </p:cNvPicPr>
          <p:nvPr/>
        </p:nvPicPr>
        <p:blipFill>
          <a:blip r:embed="rId4"/>
          <a:stretch>
            <a:fillRect/>
          </a:stretch>
        </p:blipFill>
        <p:spPr>
          <a:xfrm>
            <a:off x="5911921" y="1327861"/>
            <a:ext cx="4762022" cy="3213397"/>
          </a:xfrm>
          <a:prstGeom prst="rect">
            <a:avLst/>
          </a:prstGeom>
        </p:spPr>
      </p:pic>
      <p:pic>
        <p:nvPicPr>
          <p:cNvPr id="5" name="Picture 4"/>
          <p:cNvPicPr>
            <a:picLocks noChangeAspect="1"/>
          </p:cNvPicPr>
          <p:nvPr/>
        </p:nvPicPr>
        <p:blipFill>
          <a:blip r:embed="rId5"/>
          <a:stretch>
            <a:fillRect/>
          </a:stretch>
        </p:blipFill>
        <p:spPr>
          <a:xfrm>
            <a:off x="6316996" y="4581965"/>
            <a:ext cx="3042879" cy="490787"/>
          </a:xfrm>
          <a:prstGeom prst="rect">
            <a:avLst/>
          </a:prstGeom>
        </p:spPr>
      </p:pic>
      <p:sp>
        <p:nvSpPr>
          <p:cNvPr id="13" name="Google Shape;90;p1">
            <a:extLst>
              <a:ext uri="{FF2B5EF4-FFF2-40B4-BE49-F238E27FC236}">
                <a16:creationId xmlns:a16="http://schemas.microsoft.com/office/drawing/2014/main" xmlns="" id="{3BE0CC1C-3578-2FC8-B461-6254380FF4A5}"/>
              </a:ext>
            </a:extLst>
          </p:cNvPr>
          <p:cNvSpPr txBox="1"/>
          <p:nvPr/>
        </p:nvSpPr>
        <p:spPr>
          <a:xfrm>
            <a:off x="5398803" y="4420224"/>
            <a:ext cx="2381586" cy="323125"/>
          </a:xfrm>
          <a:prstGeom prst="rect">
            <a:avLst/>
          </a:prstGeom>
          <a:noFill/>
          <a:ln>
            <a:noFill/>
          </a:ln>
        </p:spPr>
        <p:txBody>
          <a:bodyPr spcFirstLastPara="1" wrap="square" lIns="91425" tIns="45700" rIns="91425" bIns="45700" anchor="t" anchorCtr="0">
            <a:spAutoFit/>
          </a:bodyPr>
          <a:lstStyle/>
          <a:p>
            <a:pPr lvl="0">
              <a:buSzPts val="1800"/>
            </a:pPr>
            <a:r>
              <a:rPr lang="en-US" sz="1500" dirty="0" smtClean="0">
                <a:solidFill>
                  <a:srgbClr val="025C6D"/>
                </a:solidFill>
                <a:latin typeface="Arial" panose="020B0604020202020204" pitchFamily="34" charset="0"/>
                <a:cs typeface="Arial" panose="020B0604020202020204" pitchFamily="34" charset="0"/>
              </a:rPr>
              <a:t>Theoretical prediction</a:t>
            </a:r>
            <a:endParaRPr sz="1500" b="1" i="0" u="none" strike="noStrike" cap="none" dirty="0">
              <a:solidFill>
                <a:srgbClr val="025C6D"/>
              </a:solidFill>
              <a:sym typeface="Arial"/>
            </a:endParaRPr>
          </a:p>
        </p:txBody>
      </p:sp>
      <p:pic>
        <p:nvPicPr>
          <p:cNvPr id="6" name="Picture 5"/>
          <p:cNvPicPr>
            <a:picLocks noChangeAspect="1"/>
          </p:cNvPicPr>
          <p:nvPr/>
        </p:nvPicPr>
        <p:blipFill>
          <a:blip r:embed="rId6"/>
          <a:stretch>
            <a:fillRect/>
          </a:stretch>
        </p:blipFill>
        <p:spPr>
          <a:xfrm>
            <a:off x="270530" y="1970886"/>
            <a:ext cx="4459008" cy="3219037"/>
          </a:xfrm>
          <a:prstGeom prst="rect">
            <a:avLst/>
          </a:prstGeom>
        </p:spPr>
      </p:pic>
      <p:sp>
        <p:nvSpPr>
          <p:cNvPr id="7" name="Rectangle 6"/>
          <p:cNvSpPr/>
          <p:nvPr/>
        </p:nvSpPr>
        <p:spPr>
          <a:xfrm>
            <a:off x="3623789" y="4993124"/>
            <a:ext cx="6877740" cy="461665"/>
          </a:xfrm>
          <a:prstGeom prst="rect">
            <a:avLst/>
          </a:prstGeom>
        </p:spPr>
        <p:txBody>
          <a:bodyPr wrap="square">
            <a:spAutoFit/>
          </a:bodyPr>
          <a:lstStyle/>
          <a:p>
            <a:r>
              <a:rPr lang="en-US" sz="1200" dirty="0" smtClean="0"/>
              <a:t>See also: Claret</a:t>
            </a:r>
            <a:r>
              <a:rPr lang="en-US" sz="1200" dirty="0"/>
              <a:t>, M. (2012). Potential vorticity conserving flows and vortex-wave interaction: the role of vertical velocity and isopycnal diffusion on plankton heterogeneity (Doctoral dissertation).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4"/>
          <p:cNvGrpSpPr/>
          <p:nvPr/>
        </p:nvGrpSpPr>
        <p:grpSpPr>
          <a:xfrm>
            <a:off x="0" y="0"/>
            <a:ext cx="10922000" cy="5461000"/>
            <a:chOff x="0" y="0"/>
            <a:chExt cx="10922000" cy="5461000"/>
          </a:xfrm>
        </p:grpSpPr>
        <p:sp>
          <p:nvSpPr>
            <p:cNvPr id="115" name="Google Shape;115;p4"/>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17" name="Google Shape;117;p4"/>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Discussion and conclusions</a:t>
            </a:r>
            <a:endParaRPr sz="3000" b="1" i="0" u="none" strike="noStrike" cap="none" dirty="0">
              <a:solidFill>
                <a:srgbClr val="EA1D2D"/>
              </a:solidFill>
              <a:latin typeface="Arial"/>
              <a:ea typeface="Arial"/>
              <a:cs typeface="Arial"/>
              <a:sym typeface="Arial"/>
            </a:endParaRPr>
          </a:p>
        </p:txBody>
      </p:sp>
      <p:pic>
        <p:nvPicPr>
          <p:cNvPr id="118" name="Google Shape;118;p4"/>
          <p:cNvPicPr preferRelativeResize="0"/>
          <p:nvPr/>
        </p:nvPicPr>
        <p:blipFill rotWithShape="1">
          <a:blip r:embed="rId3">
            <a:alphaModFix/>
          </a:blip>
          <a:srcRect/>
          <a:stretch/>
        </p:blipFill>
        <p:spPr>
          <a:xfrm>
            <a:off x="-2369694" y="-7393644"/>
            <a:ext cx="1652630" cy="1652630"/>
          </a:xfrm>
          <a:prstGeom prst="rect">
            <a:avLst/>
          </a:prstGeom>
          <a:noFill/>
          <a:ln w="9525" cap="flat" cmpd="sng">
            <a:solidFill>
              <a:schemeClr val="dk1"/>
            </a:solidFill>
            <a:prstDash val="solid"/>
            <a:round/>
            <a:headEnd type="none" w="sm" len="sm"/>
            <a:tailEnd type="none" w="sm" len="sm"/>
          </a:ln>
        </p:spPr>
      </p:pic>
      <p:sp>
        <p:nvSpPr>
          <p:cNvPr id="2" name="TextBox 1">
            <a:extLst>
              <a:ext uri="{FF2B5EF4-FFF2-40B4-BE49-F238E27FC236}">
                <a16:creationId xmlns:a16="http://schemas.microsoft.com/office/drawing/2014/main" xmlns="" id="{3EBD5F61-9043-0993-5C25-229A8574E469}"/>
              </a:ext>
            </a:extLst>
          </p:cNvPr>
          <p:cNvSpPr txBox="1"/>
          <p:nvPr/>
        </p:nvSpPr>
        <p:spPr>
          <a:xfrm>
            <a:off x="4727466" y="5077023"/>
            <a:ext cx="1022648" cy="307777"/>
          </a:xfrm>
          <a:prstGeom prst="rect">
            <a:avLst/>
          </a:prstGeom>
          <a:noFill/>
        </p:spPr>
        <p:txBody>
          <a:bodyPr wrap="none" rtlCol="0">
            <a:spAutoFit/>
          </a:bodyPr>
          <a:lstStyle/>
          <a:p>
            <a:r>
              <a:rPr lang="en-US" dirty="0" smtClean="0">
                <a:solidFill>
                  <a:srgbClr val="025C6D"/>
                </a:solidFill>
              </a:rPr>
              <a:t>Freilich </a:t>
            </a:r>
            <a:r>
              <a:rPr lang="x-none" dirty="0" smtClean="0">
                <a:solidFill>
                  <a:srgbClr val="025C6D"/>
                </a:solidFill>
              </a:rPr>
              <a:t>- </a:t>
            </a:r>
            <a:r>
              <a:rPr lang="x-none" dirty="0">
                <a:solidFill>
                  <a:srgbClr val="025C6D"/>
                </a:solidFill>
              </a:rPr>
              <a:t>4</a:t>
            </a:r>
          </a:p>
        </p:txBody>
      </p:sp>
      <p:sp>
        <p:nvSpPr>
          <p:cNvPr id="3" name="Google Shape;90;p1">
            <a:extLst>
              <a:ext uri="{FF2B5EF4-FFF2-40B4-BE49-F238E27FC236}">
                <a16:creationId xmlns:a16="http://schemas.microsoft.com/office/drawing/2014/main" xmlns="" id="{7498A89F-973E-B96B-8EDD-FBA3F28D8788}"/>
              </a:ext>
            </a:extLst>
          </p:cNvPr>
          <p:cNvSpPr txBox="1"/>
          <p:nvPr/>
        </p:nvSpPr>
        <p:spPr>
          <a:xfrm>
            <a:off x="146382" y="874461"/>
            <a:ext cx="10693500" cy="3693279"/>
          </a:xfrm>
          <a:prstGeom prst="rect">
            <a:avLst/>
          </a:prstGeom>
          <a:noFill/>
          <a:ln>
            <a:noFill/>
          </a:ln>
        </p:spPr>
        <p:txBody>
          <a:bodyPr spcFirstLastPara="1" wrap="square" lIns="91425" tIns="45700" rIns="91425" bIns="45700" anchor="t" anchorCtr="0">
            <a:spAutoFit/>
          </a:bodyPr>
          <a:lstStyle/>
          <a:p>
            <a:pPr lvl="0" algn="just">
              <a:buSzPts val="1800"/>
            </a:pPr>
            <a:r>
              <a:rPr lang="en-US" sz="1800" dirty="0" smtClean="0">
                <a:solidFill>
                  <a:schemeClr val="accent1">
                    <a:lumMod val="75000"/>
                  </a:schemeClr>
                </a:solidFill>
                <a:latin typeface="Arial" panose="020B0604020202020204" pitchFamily="34" charset="0"/>
                <a:cs typeface="Arial" panose="020B0604020202020204" pitchFamily="34" charset="0"/>
              </a:rPr>
              <a:t>The timescale of vertical velocity determines bio-physical coupling. Submesoscale timescales are particularly important for biological productivity. </a:t>
            </a:r>
          </a:p>
          <a:p>
            <a:pPr lvl="0" algn="just">
              <a:buSzPts val="1800"/>
            </a:pPr>
            <a:endParaRPr lang="en-US" sz="1800" dirty="0">
              <a:solidFill>
                <a:schemeClr val="accent1">
                  <a:lumMod val="75000"/>
                </a:schemeClr>
              </a:solidFill>
              <a:latin typeface="Arial" panose="020B0604020202020204" pitchFamily="34" charset="0"/>
              <a:cs typeface="Arial" panose="020B0604020202020204" pitchFamily="34" charset="0"/>
            </a:endParaRPr>
          </a:p>
          <a:p>
            <a:pPr lvl="0" algn="just">
              <a:buSzPts val="1800"/>
            </a:pPr>
            <a:r>
              <a:rPr lang="en-US" sz="1800" dirty="0" smtClean="0">
                <a:solidFill>
                  <a:schemeClr val="accent1">
                    <a:lumMod val="75000"/>
                  </a:schemeClr>
                </a:solidFill>
                <a:latin typeface="Arial" panose="020B0604020202020204" pitchFamily="34" charset="0"/>
                <a:cs typeface="Arial" panose="020B0604020202020204" pitchFamily="34" charset="0"/>
              </a:rPr>
              <a:t>There is a transition in the characteristics of vertical velocity at submesoscale with particular importance for tracer transport – including nutrients and, in some regions, heat.</a:t>
            </a:r>
          </a:p>
          <a:p>
            <a:pPr lvl="0" algn="just">
              <a:buSzPts val="1800"/>
            </a:pPr>
            <a:endParaRPr lang="en-US" sz="1800" dirty="0">
              <a:solidFill>
                <a:schemeClr val="accent1">
                  <a:lumMod val="75000"/>
                </a:schemeClr>
              </a:solidFill>
              <a:latin typeface="Arial" panose="020B0604020202020204" pitchFamily="34" charset="0"/>
              <a:cs typeface="Arial" panose="020B0604020202020204" pitchFamily="34" charset="0"/>
            </a:endParaRPr>
          </a:p>
          <a:p>
            <a:pPr lvl="0" algn="just">
              <a:buSzPts val="1800"/>
            </a:pPr>
            <a:r>
              <a:rPr lang="en-US" sz="1800" dirty="0" smtClean="0">
                <a:solidFill>
                  <a:schemeClr val="accent1">
                    <a:lumMod val="75000"/>
                  </a:schemeClr>
                </a:solidFill>
                <a:latin typeface="Arial" panose="020B0604020202020204" pitchFamily="34" charset="0"/>
                <a:cs typeface="Arial" panose="020B0604020202020204" pitchFamily="34" charset="0"/>
              </a:rPr>
              <a:t>Parameterization of ecosystem processes in models must carefully consider the coupling between biological and physical processes, including the ways that the choice of biological parameters may need to be informed by the types and timescales of vertical motion that are resolved. </a:t>
            </a:r>
          </a:p>
          <a:p>
            <a:pPr lvl="0" algn="just">
              <a:buSzPts val="1800"/>
            </a:pPr>
            <a:endParaRPr lang="en-US" sz="1800" i="0" u="none" strike="noStrike" cap="none" dirty="0">
              <a:solidFill>
                <a:schemeClr val="accent1">
                  <a:lumMod val="75000"/>
                </a:schemeClr>
              </a:solidFill>
              <a:sym typeface="Arial"/>
            </a:endParaRPr>
          </a:p>
          <a:p>
            <a:pPr algn="just">
              <a:buSzPts val="1800"/>
            </a:pPr>
            <a:r>
              <a:rPr lang="en-US" sz="1800" dirty="0">
                <a:solidFill>
                  <a:schemeClr val="accent1">
                    <a:lumMod val="75000"/>
                  </a:schemeClr>
                </a:solidFill>
              </a:rPr>
              <a:t>Submesoscale flows can drive significant local and regional changes in community composition and biodiversity due to non-linear dynamics</a:t>
            </a:r>
            <a:r>
              <a:rPr lang="en-US" sz="1800" dirty="0" smtClean="0">
                <a:solidFill>
                  <a:schemeClr val="accent1">
                    <a:lumMod val="75000"/>
                  </a:schemeClr>
                </a:solidFill>
              </a:rPr>
              <a:t>. </a:t>
            </a:r>
            <a:r>
              <a:rPr lang="en-US" sz="1800" dirty="0" err="1">
                <a:solidFill>
                  <a:schemeClr val="accent1">
                    <a:lumMod val="75000"/>
                  </a:schemeClr>
                </a:solidFill>
                <a:latin typeface="Arial" panose="020B0604020202020204" pitchFamily="34" charset="0"/>
                <a:cs typeface="Arial" panose="020B0604020202020204" pitchFamily="34" charset="0"/>
              </a:rPr>
              <a:t>Finescale</a:t>
            </a:r>
            <a:r>
              <a:rPr lang="en-US" sz="1800" dirty="0">
                <a:solidFill>
                  <a:schemeClr val="accent1">
                    <a:lumMod val="75000"/>
                  </a:schemeClr>
                </a:solidFill>
                <a:latin typeface="Arial" panose="020B0604020202020204" pitchFamily="34" charset="0"/>
                <a:cs typeface="Arial" panose="020B0604020202020204" pitchFamily="34" charset="0"/>
              </a:rPr>
              <a:t> </a:t>
            </a:r>
            <a:r>
              <a:rPr lang="en-US" sz="1800" dirty="0">
                <a:solidFill>
                  <a:schemeClr val="accent1">
                    <a:lumMod val="75000"/>
                  </a:schemeClr>
                </a:solidFill>
              </a:rPr>
              <a:t>variability in vertical velocity characteristics on water mass trajectories could favor phytoplankton with a diversity of growth rates</a:t>
            </a:r>
            <a:r>
              <a:rPr lang="en-US" sz="1800" dirty="0" smtClean="0">
                <a:solidFill>
                  <a:schemeClr val="accent1">
                    <a:lumMod val="75000"/>
                  </a:schemeClr>
                </a:solidFill>
              </a:rPr>
              <a:t>.</a:t>
            </a:r>
            <a:endParaRPr lang="en-US" sz="1800" dirty="0">
              <a:solidFill>
                <a:schemeClr val="accent1">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382</Words>
  <Application>Microsoft Macintosh PowerPoint</Application>
  <PresentationFormat>Custom</PresentationFormat>
  <Paragraphs>27</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 Black</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Tosca Ballerini</dc:creator>
  <cp:lastModifiedBy>Mara Freilich</cp:lastModifiedBy>
  <cp:revision>19</cp:revision>
  <dcterms:created xsi:type="dcterms:W3CDTF">2022-03-02T08:39:10Z</dcterms:created>
  <dcterms:modified xsi:type="dcterms:W3CDTF">2022-09-01T11:49:00Z</dcterms:modified>
</cp:coreProperties>
</file>