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Avenir Book" panose="02000503020000020003" pitchFamily="2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C6D"/>
    <a:srgbClr val="B3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 showGuides="1">
      <p:cViewPr varScale="1">
        <p:scale>
          <a:sx n="129" d="100"/>
          <a:sy n="129" d="100"/>
        </p:scale>
        <p:origin x="448" y="200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1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000"/>
              </a:pP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Tracing the origins of fine-scale plankton patchiness along and across a front</a:t>
              </a: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4088848"/>
              <a:ext cx="10838543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(upcoming)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Gangrade, S. &amp; Franks, P.J.S. , </a:t>
              </a:r>
              <a:r>
                <a:rPr lang="en-US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review</a:t>
              </a:r>
              <a:r>
                <a:rPr lang="en-US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Upwelling pulses make phytoplankton patches at fronts: observations and implications in the California Current System. </a:t>
              </a:r>
              <a:r>
                <a:rPr lang="en-US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Journal of Geophysical Research: Oceans</a:t>
              </a:r>
              <a:r>
                <a:rPr lang="en-US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Mangolte</a:t>
              </a:r>
              <a:r>
                <a:rPr lang="en-US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I. et al., </a:t>
              </a:r>
              <a:r>
                <a:rPr lang="en-US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prep</a:t>
              </a:r>
              <a:r>
                <a:rPr lang="en-US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Multi-trophic planktonic cross-frontal patchiness in the California Current Ecosystem.</a:t>
              </a: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1879034"/>
              <a:ext cx="106935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2012, sampling of a mesoscale front in the California Current System revealed elevated plankton biomass at the front. By investigating at finer scales, we now find sub-mesoscale biological and hydrographic patchiness both </a:t>
              </a:r>
              <a:r>
                <a:rPr lang="en-US" sz="1800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along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800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front, as well as vertical layering of distinct water masses. Source-water trajectories using altimetry-derived velocities and coastal upwelling indices reveal that unique water mass pathways determine planktonic community structure: upwelling pulses make phytoplankton patches, and patches converge from both inshore and offshore. Thus, we reinterpret frontal dynamics and demonstrate a need for higher-resolution sampling. </a:t>
              </a: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039660"/>
              <a:ext cx="99588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Shailja</a:t>
              </a:r>
              <a:r>
                <a:rPr lang="en-US" sz="2200" b="1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Gangrade,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Inès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Mangolte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Marina Lévy, &amp; Peter J.S. Franks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0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@</a:t>
              </a:r>
              <a:r>
                <a:rPr lang="en-US" sz="20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ShailjaGangrade</a:t>
              </a:r>
              <a:endParaRPr lang="en-US" sz="2000" b="0" i="1" u="none" strike="noStrike" cap="none" dirty="0">
                <a:solidFill>
                  <a:srgbClr val="025C6D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Gangrade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-100" y="10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Gangrade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2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4921631" y="845522"/>
            <a:ext cx="51889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Satellite-derived data:</a:t>
            </a:r>
          </a:p>
          <a:p>
            <a:pPr marL="285750" lvl="0" indent="-285750">
              <a:buClr>
                <a:srgbClr val="025C6D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level anomalies (mesoscale structure)</a:t>
            </a:r>
          </a:p>
          <a:p>
            <a:pPr marL="285750" lvl="0" indent="-285750">
              <a:buClr>
                <a:srgbClr val="025C6D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Geostrophic velocities (used in Lagrangian trajectories)</a:t>
            </a:r>
          </a:p>
          <a:p>
            <a:pPr marL="285750" lvl="0" indent="-285750">
              <a:buClr>
                <a:srgbClr val="025C6D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Finite-size Lyapunov exponents (outline regions of water mass convergence) </a:t>
            </a:r>
            <a:r>
              <a:rPr lang="en-US"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25C6D"/>
              </a:solidFill>
            </a:endParaRPr>
          </a:p>
          <a:p>
            <a:pPr lvl="0">
              <a:buSzPts val="1800"/>
            </a:pPr>
            <a:r>
              <a:rPr lang="en-US" sz="1800" i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 data:</a:t>
            </a:r>
          </a:p>
          <a:p>
            <a:pPr marL="285750" lvl="0" indent="-285750">
              <a:buClr>
                <a:srgbClr val="025C6D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SeaSoar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Surveys (CTD,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i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fluorescence) supply measurements of along- and across-front biological &amp; hydrographic structure</a:t>
            </a:r>
          </a:p>
          <a:p>
            <a:pPr marL="285750" lvl="0" indent="-285750">
              <a:buClr>
                <a:srgbClr val="025C6D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Cross-frontal transects (bongo net tows and CTD casts provide planktonic community structure measurements)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A4DA1-494A-FBE7-5432-3BDE3E0C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7" y="959584"/>
            <a:ext cx="4574558" cy="199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1260E-D4EB-FD48-1DEB-A7DA7FDAD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17" y="2955029"/>
            <a:ext cx="4358028" cy="171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Gangrade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46025C-55EB-3D5A-8816-0373227CCC76}"/>
              </a:ext>
            </a:extLst>
          </p:cNvPr>
          <p:cNvSpPr txBox="1">
            <a:spLocks/>
          </p:cNvSpPr>
          <p:nvPr/>
        </p:nvSpPr>
        <p:spPr>
          <a:xfrm>
            <a:off x="2584749" y="740935"/>
            <a:ext cx="2876251" cy="269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FBCE63-FA25-964A-9DF0-88DD56D53A12}"/>
              </a:ext>
            </a:extLst>
          </p:cNvPr>
          <p:cNvSpPr txBox="1">
            <a:spLocks/>
          </p:cNvSpPr>
          <p:nvPr/>
        </p:nvSpPr>
        <p:spPr>
          <a:xfrm>
            <a:off x="3826505" y="3648357"/>
            <a:ext cx="7733270" cy="1281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79943-0F59-5952-E2FF-69CABD157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0"/>
          <a:stretch/>
        </p:blipFill>
        <p:spPr>
          <a:xfrm>
            <a:off x="2376002" y="621088"/>
            <a:ext cx="1046977" cy="128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A788D-EA24-947F-A8A0-EC1936401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73" y="629747"/>
            <a:ext cx="1035968" cy="1280160"/>
          </a:xfrm>
          <a:prstGeom prst="rect">
            <a:avLst/>
          </a:prstGeom>
        </p:spPr>
      </p:pic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923BB6BC-62D3-4571-331B-415AE88FC07A}"/>
              </a:ext>
            </a:extLst>
          </p:cNvPr>
          <p:cNvSpPr txBox="1"/>
          <p:nvPr/>
        </p:nvSpPr>
        <p:spPr>
          <a:xfrm>
            <a:off x="4402394" y="531083"/>
            <a:ext cx="636720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Phytoplankton patches in Survey 1 and 2 (sampled 3+ weeks apart) had different spatial &amp; temporal origins. The residence time of these patches in the front was only a few days.</a:t>
            </a: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inshore patch origins are aligned with distinct upwelling pulses.</a:t>
            </a: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sampling across the front reveals the convergence and layering of California Current (CC) and California Undercurrent (CU) water masses. Surface CU waters are mostly diatom-rich, while surface CC waters are mostly diatom-poor. Calanoid copepod abundances are highest in profiles with mixed CC/CU characteristics.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77E7776-72DD-0D95-718E-6B8EEE213E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814"/>
          <a:stretch/>
        </p:blipFill>
        <p:spPr>
          <a:xfrm>
            <a:off x="19665" y="3551171"/>
            <a:ext cx="4306530" cy="18352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EF8DE1-931D-9854-5384-C49E6A153A99}"/>
              </a:ext>
            </a:extLst>
          </p:cNvPr>
          <p:cNvSpPr txBox="1"/>
          <p:nvPr/>
        </p:nvSpPr>
        <p:spPr>
          <a:xfrm>
            <a:off x="1379575" y="1595638"/>
            <a:ext cx="196720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/>
              <a:t>Tracked locations of high </a:t>
            </a:r>
            <a:r>
              <a:rPr lang="en-US" sz="800" dirty="0" err="1"/>
              <a:t>Chl</a:t>
            </a:r>
            <a:r>
              <a:rPr lang="en-US" sz="800" dirty="0"/>
              <a:t>-</a:t>
            </a:r>
            <a:r>
              <a:rPr lang="en-US" sz="800" i="1" dirty="0"/>
              <a:t>a</a:t>
            </a:r>
            <a:r>
              <a:rPr lang="en-US" sz="800" dirty="0"/>
              <a:t> waters.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424B41-283A-3BC9-4A68-A929BC3A3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857" y="1926570"/>
            <a:ext cx="2688731" cy="1638994"/>
          </a:xfrm>
          <a:prstGeom prst="rect">
            <a:avLst/>
          </a:prstGeom>
        </p:spPr>
      </p:pic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04FB7FB-98CC-AA54-D05B-9306D6A61097}"/>
              </a:ext>
            </a:extLst>
          </p:cNvPr>
          <p:cNvSpPr txBox="1"/>
          <p:nvPr/>
        </p:nvSpPr>
        <p:spPr>
          <a:xfrm>
            <a:off x="131757" y="761403"/>
            <a:ext cx="4429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D47A5B98-4A89-86FB-8BD7-26789D007B86}"/>
              </a:ext>
            </a:extLst>
          </p:cNvPr>
          <p:cNvSpPr txBox="1"/>
          <p:nvPr/>
        </p:nvSpPr>
        <p:spPr>
          <a:xfrm>
            <a:off x="126101" y="2127639"/>
            <a:ext cx="4429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8" name="Google Shape;90;p1">
            <a:extLst>
              <a:ext uri="{FF2B5EF4-FFF2-40B4-BE49-F238E27FC236}">
                <a16:creationId xmlns:a16="http://schemas.microsoft.com/office/drawing/2014/main" id="{E3C94CB7-4665-E35D-F25A-B1B901E1E0A2}"/>
              </a:ext>
            </a:extLst>
          </p:cNvPr>
          <p:cNvSpPr txBox="1"/>
          <p:nvPr/>
        </p:nvSpPr>
        <p:spPr>
          <a:xfrm>
            <a:off x="126842" y="3565564"/>
            <a:ext cx="4429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Gangrade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4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5651123" y="564787"/>
            <a:ext cx="4999474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flows are strong, so plankton populations do not remain in a front for long.</a:t>
            </a: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spatial and temporal pathways of waters determine planktonic community structure at, along, and across fronts. Thus, elevated biomass at fronts is not primarily due to </a:t>
            </a:r>
            <a:r>
              <a:rPr lang="en-US" sz="1800" i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dynamics.</a:t>
            </a:r>
          </a:p>
          <a:p>
            <a:pPr marL="342900" indent="-342900">
              <a:buClr>
                <a:srgbClr val="025C6D"/>
              </a:buClr>
              <a:buSzPts val="1800"/>
              <a:buFont typeface="Arial"/>
              <a:buAutoNum type="arabicPeriod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25C6D"/>
              </a:buClr>
              <a:buSzPts val="1800"/>
              <a:buAutoNum type="arabicPeriod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sample fronts on fine scales–horizontally, vertically, temporally, and taxonomically—to gain insights into physical-biological coupling and emergent community structures that we cannot resolve using spatially averaged samples.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46BFF-C39E-EF85-26B8-133060FD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58007"/>
            <a:ext cx="5303520" cy="4242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488</Words>
  <Application>Microsoft Macintosh PowerPoint</Application>
  <PresentationFormat>Custom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 Black</vt:lpstr>
      <vt:lpstr>Arial</vt:lpstr>
      <vt:lpstr>Avenir Book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Shailja D Gangrade</cp:lastModifiedBy>
  <cp:revision>53</cp:revision>
  <dcterms:created xsi:type="dcterms:W3CDTF">2022-03-02T08:39:10Z</dcterms:created>
  <dcterms:modified xsi:type="dcterms:W3CDTF">2022-08-20T23:11:34Z</dcterms:modified>
</cp:coreProperties>
</file>