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C3BFA-2EF1-B548-8099-79219626C336}" v="17" dt="2022-08-23T13:58:1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5"/>
    <p:restoredTop sz="94697"/>
  </p:normalViewPr>
  <p:slideViewPr>
    <p:cSldViewPr snapToGrid="0" showGuides="1">
      <p:cViewPr varScale="1">
        <p:scale>
          <a:sx n="128" d="100"/>
          <a:sy n="128" d="100"/>
        </p:scale>
        <p:origin x="176" y="552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Grisouard" userId="ca8b68cc-8bf2-4bbc-b047-e46af3962a2f" providerId="ADAL" clId="{612C3BFA-2EF1-B548-8099-79219626C336}"/>
    <pc:docChg chg="custSel modSld">
      <pc:chgData name="Nicolas Grisouard" userId="ca8b68cc-8bf2-4bbc-b047-e46af3962a2f" providerId="ADAL" clId="{612C3BFA-2EF1-B548-8099-79219626C336}" dt="2022-08-23T13:58:43.231" v="29" actId="732"/>
      <pc:docMkLst>
        <pc:docMk/>
      </pc:docMkLst>
      <pc:sldChg chg="addSp delSp modSp mod delAnim">
        <pc:chgData name="Nicolas Grisouard" userId="ca8b68cc-8bf2-4bbc-b047-e46af3962a2f" providerId="ADAL" clId="{612C3BFA-2EF1-B548-8099-79219626C336}" dt="2022-08-23T13:55:47.487" v="7" actId="478"/>
        <pc:sldMkLst>
          <pc:docMk/>
          <pc:sldMk cId="0" sldId="257"/>
        </pc:sldMkLst>
        <pc:picChg chg="add mod">
          <ac:chgData name="Nicolas Grisouard" userId="ca8b68cc-8bf2-4bbc-b047-e46af3962a2f" providerId="ADAL" clId="{612C3BFA-2EF1-B548-8099-79219626C336}" dt="2022-08-23T13:55:44.461" v="6" actId="171"/>
          <ac:picMkLst>
            <pc:docMk/>
            <pc:sldMk cId="0" sldId="257"/>
            <ac:picMk id="5" creationId="{2EC093C4-B189-2CAA-D040-D3E246EE7C6B}"/>
          </ac:picMkLst>
        </pc:picChg>
        <pc:picChg chg="del">
          <ac:chgData name="Nicolas Grisouard" userId="ca8b68cc-8bf2-4bbc-b047-e46af3962a2f" providerId="ADAL" clId="{612C3BFA-2EF1-B548-8099-79219626C336}" dt="2022-08-23T13:55:47.487" v="7" actId="478"/>
          <ac:picMkLst>
            <pc:docMk/>
            <pc:sldMk cId="0" sldId="257"/>
            <ac:picMk id="18" creationId="{08E64471-DB8B-3DF0-41FA-D1C1D14AAE11}"/>
          </ac:picMkLst>
        </pc:picChg>
      </pc:sldChg>
      <pc:sldChg chg="addSp delSp modSp mod delAnim">
        <pc:chgData name="Nicolas Grisouard" userId="ca8b68cc-8bf2-4bbc-b047-e46af3962a2f" providerId="ADAL" clId="{612C3BFA-2EF1-B548-8099-79219626C336}" dt="2022-08-23T13:58:43.231" v="29" actId="732"/>
        <pc:sldMkLst>
          <pc:docMk/>
          <pc:sldMk cId="0" sldId="258"/>
        </pc:sldMkLst>
        <pc:picChg chg="add mod modCrop">
          <ac:chgData name="Nicolas Grisouard" userId="ca8b68cc-8bf2-4bbc-b047-e46af3962a2f" providerId="ADAL" clId="{612C3BFA-2EF1-B548-8099-79219626C336}" dt="2022-08-23T13:58:34.423" v="28" actId="732"/>
          <ac:picMkLst>
            <pc:docMk/>
            <pc:sldMk cId="0" sldId="258"/>
            <ac:picMk id="5" creationId="{E0A9F360-2584-E5E0-8DD7-1AC6D44B586D}"/>
          </ac:picMkLst>
        </pc:picChg>
        <pc:picChg chg="del">
          <ac:chgData name="Nicolas Grisouard" userId="ca8b68cc-8bf2-4bbc-b047-e46af3962a2f" providerId="ADAL" clId="{612C3BFA-2EF1-B548-8099-79219626C336}" dt="2022-08-23T13:56:58.011" v="16" actId="478"/>
          <ac:picMkLst>
            <pc:docMk/>
            <pc:sldMk cId="0" sldId="258"/>
            <ac:picMk id="6" creationId="{04F17B8C-75A8-C68A-0248-CCDED1520C23}"/>
          </ac:picMkLst>
        </pc:picChg>
        <pc:picChg chg="del">
          <ac:chgData name="Nicolas Grisouard" userId="ca8b68cc-8bf2-4bbc-b047-e46af3962a2f" providerId="ADAL" clId="{612C3BFA-2EF1-B548-8099-79219626C336}" dt="2022-08-23T13:58:18.467" v="27" actId="478"/>
          <ac:picMkLst>
            <pc:docMk/>
            <pc:sldMk cId="0" sldId="258"/>
            <ac:picMk id="7" creationId="{B9E415D1-8809-776F-0771-E026B8FD641B}"/>
          </ac:picMkLst>
        </pc:picChg>
        <pc:picChg chg="add mod modCrop">
          <ac:chgData name="Nicolas Grisouard" userId="ca8b68cc-8bf2-4bbc-b047-e46af3962a2f" providerId="ADAL" clId="{612C3BFA-2EF1-B548-8099-79219626C336}" dt="2022-08-23T13:58:43.231" v="29" actId="732"/>
          <ac:picMkLst>
            <pc:docMk/>
            <pc:sldMk cId="0" sldId="258"/>
            <ac:picMk id="12" creationId="{66A3ED44-3B12-D839-027E-7D0F2359BA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File:Twitter_bird_logo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icolas.grisouard@utoronto.ca" TargetMode="External"/><Relationship Id="rId5" Type="http://schemas.openxmlformats.org/officeDocument/2006/relationships/hyperlink" Target="https://doi.org/10.5683/SP2/HU58SG" TargetMode="External"/><Relationship Id="rId4" Type="http://schemas.openxmlformats.org/officeDocument/2006/relationships/hyperlink" Target="https://doi.org/10.1029/2022GL099400" TargetMode="External"/><Relationship Id="rId9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9939"/>
            <a:ext cx="10922100" cy="5537100"/>
            <a:chOff x="0" y="9802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9802"/>
              <a:ext cx="10922100" cy="5460900"/>
              <a:chOff x="0" y="9802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9802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001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 deep-learning approach to extract internal tides scattered by geostrophic turbulence</a:t>
              </a:r>
              <a:endParaRPr lang="en-US"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3804883"/>
              <a:ext cx="10769700" cy="1092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</a:p>
            <a:p>
              <a:pPr marL="285750" indent="-285750">
                <a:buClr>
                  <a:srgbClr val="025C6D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Wang, H., N. Grisouard, H. </a:t>
              </a:r>
              <a:r>
                <a:rPr lang="en-US" sz="16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Salehipour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A. </a:t>
              </a:r>
              <a:r>
                <a:rPr lang="en-US" sz="16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Nuz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M. Poon, A. L. Ponte. 2022, </a:t>
              </a:r>
              <a:r>
                <a:rPr lang="en-US" sz="16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Geophys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Res. Lett., 49:e2022GL099400 (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https://doi.org/10.1029/2022GL099400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85750" indent="-285750">
                <a:buClr>
                  <a:srgbClr val="025C6D"/>
                </a:buClr>
                <a:buSzPts val="18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Ponte, A. L.; S. Le Gentil; N. Grisouard, 2020, Borealis, V2 (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https://doi.org/10.5683/SP2/HU58SG</a:t>
              </a:r>
              <a:r>
                <a:rPr lang="en-US" sz="16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2068328"/>
              <a:ext cx="106935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 tides are oceanic internal waves that oscillate approximately at tidal frequencies. However, their scattering by the turbulent oceanic eddy field is somewhat time-dependent. Satellite altimeters suffer from a sampling that is too coarse in time to capture this time dependence, but next-generation altimeters will produce 2D pictures of sea surface height. We present a deep-learning algorithm that can produce snapshots of the internal tide's signature based on a raw sea surface height snapshot containing both eddies and waves. </a:t>
              </a: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199" y="1039660"/>
              <a:ext cx="10693499" cy="819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2200"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H. Wang</a:t>
              </a:r>
              <a:r>
                <a:rPr lang="en-US" sz="2200" i="1" baseline="30000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200" i="1" u="sng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Nicolas Grisouard</a:t>
              </a:r>
              <a:r>
                <a:rPr lang="en-US" sz="2200" i="1" baseline="30000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1,@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H. Salehipour</a:t>
              </a:r>
              <a:r>
                <a:rPr lang="en-US" sz="2200" i="1" baseline="30000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A. Nuz</a:t>
              </a:r>
              <a:r>
                <a:rPr lang="en-US" sz="2200" i="1" baseline="30000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M. Poon</a:t>
              </a:r>
              <a:r>
                <a:rPr lang="en-US" sz="2200" i="1" baseline="30000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A. L. Ponte</a:t>
              </a:r>
              <a:r>
                <a:rPr lang="en-US" sz="2200" i="1" baseline="30000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  <a:p>
              <a:pPr lvl="0">
                <a:buSzPts val="2200"/>
              </a:pPr>
              <a:r>
                <a:rPr lang="en-US" sz="1300" b="0" i="1" u="none" strike="noStrike" cap="none" baseline="30000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1</a:t>
              </a:r>
              <a:r>
                <a:rPr lang="en-US" sz="13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Department of Physics, University of Toronto, Toronto, ON, Canada; </a:t>
              </a:r>
              <a:r>
                <a:rPr lang="en-US" sz="1300" i="1" baseline="30000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2</a:t>
              </a:r>
              <a:r>
                <a:rPr lang="en-US" sz="1300" i="1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Autodesk Research, Toronto, ON</a:t>
              </a:r>
              <a:r>
                <a:rPr lang="en-US" sz="1300" i="1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, Canada; </a:t>
              </a:r>
              <a:r>
                <a:rPr lang="en-US" sz="1300" i="1" baseline="30000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3</a:t>
              </a:r>
              <a:r>
                <a:rPr lang="en-US" sz="1300" i="1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Ifremer Brest, </a:t>
              </a:r>
              <a:r>
                <a:rPr lang="en-US" sz="1300" i="1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Plouzané</a:t>
              </a:r>
              <a:r>
                <a:rPr lang="en-US" sz="1300" i="1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, France</a:t>
              </a:r>
            </a:p>
            <a:p>
              <a:pPr lvl="0">
                <a:buSzPts val="2200"/>
              </a:pPr>
              <a:r>
                <a:rPr lang="en-US" sz="1300" b="0" i="1" u="none" strike="noStrike" cap="none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@</a:t>
              </a:r>
              <a:r>
                <a:rPr lang="en-US" sz="1300" b="0" i="1" u="none" strike="noStrike" cap="none" dirty="0" err="1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nicosouard</a:t>
              </a:r>
              <a:r>
                <a:rPr lang="en-US" sz="1300" b="0" i="1" u="none" strike="noStrike" cap="none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 (   ), </a:t>
              </a:r>
              <a:r>
                <a:rPr lang="en-US" sz="1300" b="0" i="1" u="none" strike="noStrike" cap="none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  <a:hlinkClick r:id="rId6"/>
                </a:rPr>
                <a:t>nicolas.grisouard@utoronto.ca</a:t>
              </a:r>
              <a:r>
                <a:rPr lang="en-US" sz="1300" b="0" i="1" u="none" strike="noStrike" cap="none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 </a:t>
              </a:r>
              <a:endPara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25C6D"/>
                </a:solidFill>
              </a:rPr>
              <a:t>Grisouard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3FA494-4071-AE36-F21F-41D8761C3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5181" y="1662058"/>
            <a:ext cx="177953" cy="17795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2E04B5-CADB-55B3-D86F-55A80574078B}"/>
              </a:ext>
            </a:extLst>
          </p:cNvPr>
          <p:cNvSpPr txBox="1"/>
          <p:nvPr/>
        </p:nvSpPr>
        <p:spPr>
          <a:xfrm>
            <a:off x="2730500" y="5461000"/>
            <a:ext cx="546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8" tooltip="https://it.wikipedia.org/wiki/File:Twitter_bird_logo.png"/>
              </a:rPr>
              <a:t>Cette photo</a:t>
            </a:r>
            <a:r>
              <a:rPr lang="en-CA" sz="900"/>
              <a:t> par Auteur inconnu est soumise à la licence </a:t>
            </a:r>
            <a:r>
              <a:rPr lang="en-CA" sz="900">
                <a:hlinkClick r:id="rId9" tooltip="https://creativecommons.org/licenses/by-sa/3.0/"/>
              </a:rPr>
              <a:t>CC BY-SA</a:t>
            </a:r>
            <a:endParaRPr lang="en-CA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6;p1">
            <a:extLst>
              <a:ext uri="{FF2B5EF4-FFF2-40B4-BE49-F238E27FC236}">
                <a16:creationId xmlns:a16="http://schemas.microsoft.com/office/drawing/2014/main" id="{A60544FC-F7CB-5802-472F-07E65BD2F7E9}"/>
              </a:ext>
            </a:extLst>
          </p:cNvPr>
          <p:cNvSpPr/>
          <p:nvPr/>
        </p:nvSpPr>
        <p:spPr>
          <a:xfrm>
            <a:off x="0" y="0"/>
            <a:ext cx="10922100" cy="5537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25C6D"/>
                </a:solidFill>
              </a:rPr>
              <a:t>Grisouard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90;p1">
                <a:extLst>
                  <a:ext uri="{FF2B5EF4-FFF2-40B4-BE49-F238E27FC236}">
                    <a16:creationId xmlns:a16="http://schemas.microsoft.com/office/drawing/2014/main" id="{81DD0E66-1628-4915-B6AE-AE34FEC17473}"/>
                  </a:ext>
                </a:extLst>
              </p:cNvPr>
              <p:cNvSpPr txBox="1"/>
              <p:nvPr/>
            </p:nvSpPr>
            <p:spPr>
              <a:xfrm>
                <a:off x="76198" y="637638"/>
                <a:ext cx="10464801" cy="3193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SzPts val="1800"/>
                </a:pPr>
                <a:r>
                  <a:rPr lang="en-US" sz="1800" b="1" i="0" u="none" strike="noStrike" cap="none" dirty="0">
                    <a:solidFill>
                      <a:srgbClr val="025C6D"/>
                    </a:solidFill>
                    <a:latin typeface="Arial"/>
                    <a:ea typeface="Arial"/>
                    <a:cs typeface="Arial"/>
                    <a:sym typeface="Arial"/>
                  </a:rPr>
                  <a:t>Data:</a:t>
                </a:r>
                <a:r>
                  <a:rPr lang="en-US" sz="1800" dirty="0">
                    <a:solidFill>
                      <a:srgbClr val="025C6D"/>
                    </a:solidFill>
                  </a:rPr>
                  <a:t> 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25C6D"/>
                    </a:solidFill>
                  </a:rPr>
                  <a:t>Re-entrant Boussinesq channel (CROCO output; Ponte &amp; Klein), 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25C6D"/>
                    </a:solidFill>
                  </a:rPr>
                  <a:t>Unstable zonal jet in middle (5 levels of intensity),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800" b="0" i="0" u="none" strike="noStrike" cap="none" dirty="0">
                    <a:solidFill>
                      <a:srgbClr val="025C6D"/>
                    </a:solidFill>
                    <a:latin typeface="Arial"/>
                    <a:ea typeface="Arial"/>
                    <a:cs typeface="Arial"/>
                    <a:sym typeface="Arial"/>
                  </a:rPr>
                  <a:t>Mode-1 internal tide (IT)</a:t>
                </a:r>
                <a:r>
                  <a:rPr lang="en-US" sz="1800" dirty="0">
                    <a:solidFill>
                      <a:srgbClr val="025C6D"/>
                    </a:solidFill>
                  </a:rPr>
                  <a:t>, northward beam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25C6D"/>
                    </a:solidFill>
                  </a:rPr>
                  <a:t>Extract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1800" b="0" i="1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800" b="0" i="1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800" b="0" i="0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CA" sz="1800" b="0" i="1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CA" sz="1800" b="0" i="1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1800" b="0" i="1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CA" sz="1800" b="0" i="1" smtClean="0">
                            <a:solidFill>
                              <a:srgbClr val="025C6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CA" sz="1800" b="0" i="1" smtClean="0">
                        <a:solidFill>
                          <a:srgbClr val="025C6D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rgbClr val="025C6D"/>
                    </a:solidFill>
                  </a:rPr>
                  <a:t> IT’s signature in sea surface height (SSH)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endParaRPr lang="en-US" sz="1800" b="0" i="0" u="none" strike="noStrike" cap="none" dirty="0">
                  <a:solidFill>
                    <a:srgbClr val="025C6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buSzPts val="1800"/>
                </a:pPr>
                <a:r>
                  <a:rPr lang="en-US" sz="1800" b="1" dirty="0">
                    <a:solidFill>
                      <a:srgbClr val="025C6D"/>
                    </a:solidFill>
                  </a:rPr>
                  <a:t>Method: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25C6D"/>
                    </a:solidFill>
                  </a:rPr>
                  <a:t>Train conditional Generative Adversarial Network on pairs of </a:t>
                </a:r>
                <a:br>
                  <a:rPr lang="en-US" sz="1800" dirty="0">
                    <a:solidFill>
                      <a:srgbClr val="025C6D"/>
                    </a:solidFill>
                  </a:rPr>
                </a:br>
                <a:r>
                  <a:rPr lang="en-US" sz="1800" dirty="0">
                    <a:solidFill>
                      <a:srgbClr val="025C6D"/>
                    </a:solidFill>
                  </a:rPr>
                  <a:t>{raw SSH, IT SSH}: learn association raw SSH → IT SSH</a:t>
                </a:r>
              </a:p>
              <a:p>
                <a:pPr marL="285750" lvl="0" indent="-285750"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25C6D"/>
                    </a:solidFill>
                  </a:rPr>
                  <a:t>Testing: give algorithm raw SSH (</a:t>
                </a:r>
                <a:r>
                  <a:rPr lang="en-US" sz="1800" u="sng" dirty="0">
                    <a:solidFill>
                      <a:srgbClr val="025C6D"/>
                    </a:solidFill>
                  </a:rPr>
                  <a:t>input</a:t>
                </a:r>
                <a:r>
                  <a:rPr lang="en-US" sz="1800" dirty="0">
                    <a:solidFill>
                      <a:srgbClr val="025C6D"/>
                    </a:solidFill>
                  </a:rPr>
                  <a:t>), let it </a:t>
                </a:r>
                <a:r>
                  <a:rPr lang="en-US" sz="1800" u="sng" dirty="0">
                    <a:solidFill>
                      <a:srgbClr val="025C6D"/>
                    </a:solidFill>
                  </a:rPr>
                  <a:t>generate</a:t>
                </a:r>
                <a:r>
                  <a:rPr lang="en-US" sz="1800" dirty="0">
                    <a:solidFill>
                      <a:srgbClr val="025C6D"/>
                    </a:solidFill>
                  </a:rPr>
                  <a:t> internal tide “deep fake” SSH, compare (compute correlation) with actual IT signature (</a:t>
                </a:r>
                <a:r>
                  <a:rPr lang="en-US" sz="1800" u="sng" dirty="0">
                    <a:solidFill>
                      <a:srgbClr val="025C6D"/>
                    </a:solidFill>
                  </a:rPr>
                  <a:t>truth</a:t>
                </a:r>
                <a:r>
                  <a:rPr lang="en-US" sz="1800" dirty="0">
                    <a:solidFill>
                      <a:srgbClr val="025C6D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Google Shape;90;p1">
                <a:extLst>
                  <a:ext uri="{FF2B5EF4-FFF2-40B4-BE49-F238E27FC236}">
                    <a16:creationId xmlns:a16="http://schemas.microsoft.com/office/drawing/2014/main" id="{81DD0E66-1628-4915-B6AE-AE34FEC17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8" y="637638"/>
                <a:ext cx="10464801" cy="3193463"/>
              </a:xfrm>
              <a:prstGeom prst="rect">
                <a:avLst/>
              </a:prstGeom>
              <a:blipFill>
                <a:blip r:embed="rId5"/>
                <a:stretch>
                  <a:fillRect l="-485" t="-794"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5">
            <a:extLst>
              <a:ext uri="{FF2B5EF4-FFF2-40B4-BE49-F238E27FC236}">
                <a16:creationId xmlns:a16="http://schemas.microsoft.com/office/drawing/2014/main" id="{0E3E79CD-DAAB-77B7-77CD-AF6DA6E588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2149"/>
          <a:stretch/>
        </p:blipFill>
        <p:spPr>
          <a:xfrm>
            <a:off x="1935518" y="4039398"/>
            <a:ext cx="2055089" cy="1032630"/>
          </a:xfrm>
          <a:prstGeom prst="rect">
            <a:avLst/>
          </a:prstGeom>
        </p:spPr>
      </p:pic>
      <p:sp>
        <p:nvSpPr>
          <p:cNvPr id="10" name="TextBox 27">
            <a:extLst>
              <a:ext uri="{FF2B5EF4-FFF2-40B4-BE49-F238E27FC236}">
                <a16:creationId xmlns:a16="http://schemas.microsoft.com/office/drawing/2014/main" id="{5CA0B36D-E81D-72EB-04BF-FE778AFA5979}"/>
              </a:ext>
            </a:extLst>
          </p:cNvPr>
          <p:cNvSpPr txBox="1"/>
          <p:nvPr/>
        </p:nvSpPr>
        <p:spPr>
          <a:xfrm>
            <a:off x="320041" y="4117921"/>
            <a:ext cx="156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Training:</a:t>
            </a:r>
            <a:r>
              <a:rPr lang="en-US" dirty="0"/>
              <a:t> learn conditional probability density functions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1D0C39E5-AF69-0454-9F81-E584F42F4871}"/>
              </a:ext>
            </a:extLst>
          </p:cNvPr>
          <p:cNvSpPr txBox="1"/>
          <p:nvPr/>
        </p:nvSpPr>
        <p:spPr>
          <a:xfrm>
            <a:off x="6458982" y="3705419"/>
            <a:ext cx="438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Testing:</a:t>
            </a:r>
            <a:r>
              <a:rPr lang="en-US" dirty="0"/>
              <a:t> create “plausible” image conditional on input </a:t>
            </a:r>
          </a:p>
        </p:txBody>
      </p:sp>
      <p:pic>
        <p:nvPicPr>
          <p:cNvPr id="12" name="Picture 29">
            <a:extLst>
              <a:ext uri="{FF2B5EF4-FFF2-40B4-BE49-F238E27FC236}">
                <a16:creationId xmlns:a16="http://schemas.microsoft.com/office/drawing/2014/main" id="{ACE0FA8C-0177-C6D3-6A47-87AC1E5F74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24" b="5681"/>
          <a:stretch/>
        </p:blipFill>
        <p:spPr>
          <a:xfrm>
            <a:off x="7083133" y="4039398"/>
            <a:ext cx="3614057" cy="1115656"/>
          </a:xfrm>
          <a:prstGeom prst="rect">
            <a:avLst/>
          </a:prstGeom>
        </p:spPr>
      </p:pic>
      <p:pic>
        <p:nvPicPr>
          <p:cNvPr id="13" name="Picture 30">
            <a:extLst>
              <a:ext uri="{FF2B5EF4-FFF2-40B4-BE49-F238E27FC236}">
                <a16:creationId xmlns:a16="http://schemas.microsoft.com/office/drawing/2014/main" id="{310EA093-01CA-5F73-C3B9-166F308433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150"/>
          <a:stretch/>
        </p:blipFill>
        <p:spPr>
          <a:xfrm>
            <a:off x="4166382" y="4032075"/>
            <a:ext cx="2055089" cy="1032630"/>
          </a:xfrm>
          <a:prstGeom prst="rect">
            <a:avLst/>
          </a:prstGeom>
        </p:spPr>
      </p:pic>
      <p:sp>
        <p:nvSpPr>
          <p:cNvPr id="14" name="TextBox 31">
            <a:extLst>
              <a:ext uri="{FF2B5EF4-FFF2-40B4-BE49-F238E27FC236}">
                <a16:creationId xmlns:a16="http://schemas.microsoft.com/office/drawing/2014/main" id="{93B3BF3C-0FEE-426C-ED2A-AB641EF80D54}"/>
              </a:ext>
            </a:extLst>
          </p:cNvPr>
          <p:cNvSpPr txBox="1"/>
          <p:nvPr/>
        </p:nvSpPr>
        <p:spPr>
          <a:xfrm>
            <a:off x="9580309" y="5152430"/>
            <a:ext cx="26939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Isola  et al. 2017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589EDCE3-A490-AF47-EAC2-D009FC07E4EA}"/>
              </a:ext>
            </a:extLst>
          </p:cNvPr>
          <p:cNvSpPr txBox="1"/>
          <p:nvPr/>
        </p:nvSpPr>
        <p:spPr>
          <a:xfrm>
            <a:off x="2768112" y="4514090"/>
            <a:ext cx="3903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⬌                  ;;                     ⬌                    ; …</a:t>
            </a:r>
          </a:p>
        </p:txBody>
      </p:sp>
      <p:sp>
        <p:nvSpPr>
          <p:cNvPr id="16" name="Google Shape;109;p3">
            <a:extLst>
              <a:ext uri="{FF2B5EF4-FFF2-40B4-BE49-F238E27FC236}">
                <a16:creationId xmlns:a16="http://schemas.microsoft.com/office/drawing/2014/main" id="{B8CDD583-7223-34DF-AC42-2A248C7CD7B8}"/>
              </a:ext>
            </a:extLst>
          </p:cNvPr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Data and Method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C093C4-B189-2CAA-D040-D3E246EE7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133" y="54654"/>
            <a:ext cx="3441218" cy="3141552"/>
          </a:xfrm>
          <a:prstGeom prst="rect">
            <a:avLst/>
          </a:prstGeom>
        </p:spPr>
      </p:pic>
      <p:sp>
        <p:nvSpPr>
          <p:cNvPr id="20" name="Flèche vers le haut 19">
            <a:extLst>
              <a:ext uri="{FF2B5EF4-FFF2-40B4-BE49-F238E27FC236}">
                <a16:creationId xmlns:a16="http://schemas.microsoft.com/office/drawing/2014/main" id="{A83ADF38-909A-1A35-ACA2-F3CCB064765E}"/>
              </a:ext>
            </a:extLst>
          </p:cNvPr>
          <p:cNvSpPr/>
          <p:nvPr/>
        </p:nvSpPr>
        <p:spPr>
          <a:xfrm>
            <a:off x="7598664" y="2404872"/>
            <a:ext cx="45719" cy="210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FE17CB-739E-8B45-13AE-EC90920D6C8F}"/>
              </a:ext>
            </a:extLst>
          </p:cNvPr>
          <p:cNvSpPr txBox="1"/>
          <p:nvPr/>
        </p:nvSpPr>
        <p:spPr>
          <a:xfrm>
            <a:off x="7660167" y="2248418"/>
            <a:ext cx="660286" cy="523220"/>
          </a:xfrm>
          <a:prstGeom prst="rect">
            <a:avLst/>
          </a:prstGeom>
          <a:solidFill>
            <a:schemeClr val="bg1">
              <a:alpha val="59722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rPr>
              <a:t>IT beam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398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25C6D"/>
                </a:solidFill>
              </a:rPr>
              <a:t>Grisouard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- 3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BE0CC1C-3578-2FC8-B461-6254380FF4A5}"/>
              </a:ext>
            </a:extLst>
          </p:cNvPr>
          <p:cNvSpPr txBox="1"/>
          <p:nvPr/>
        </p:nvSpPr>
        <p:spPr>
          <a:xfrm>
            <a:off x="114251" y="697075"/>
            <a:ext cx="69093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test on turbulence levels not seen during training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usually &gt;0.7, often &gt;0.8–0.9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spectra very often close to true spectra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to accurately generate increases with turbulence level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Measures to limit/detect overfitting, yet difficult to rule out</a:t>
            </a: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A9F360-2584-E5E0-8DD7-1AC6D44B5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33"/>
          <a:stretch/>
        </p:blipFill>
        <p:spPr>
          <a:xfrm>
            <a:off x="1308636" y="3286639"/>
            <a:ext cx="4225544" cy="16948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A3ED44-3B12-D839-027E-7D0F2359BA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233"/>
          <a:stretch/>
        </p:blipFill>
        <p:spPr>
          <a:xfrm>
            <a:off x="5861303" y="3302011"/>
            <a:ext cx="4225545" cy="16948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94E0DD-F7DB-B04F-3E86-0F8782DA368E}"/>
              </a:ext>
            </a:extLst>
          </p:cNvPr>
          <p:cNvSpPr txBox="1"/>
          <p:nvPr/>
        </p:nvSpPr>
        <p:spPr>
          <a:xfrm>
            <a:off x="1308636" y="2912000"/>
            <a:ext cx="409956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50" b="1" dirty="0"/>
              <a:t>Best-case scenario (testing on least energetic turbulence)</a:t>
            </a:r>
            <a:br>
              <a:rPr lang="en-CA" sz="1050" b="1" dirty="0"/>
            </a:br>
            <a:r>
              <a:rPr lang="en-CA" sz="1050" b="1" dirty="0"/>
              <a:t> </a:t>
            </a:r>
            <a:r>
              <a:rPr lang="en-CA" sz="1050" dirty="0"/>
              <a:t>SSH input                 IT SSH (truth)    Generated       Difference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4E3434-68EB-BF0B-DE87-FF3AB344EAB0}"/>
              </a:ext>
            </a:extLst>
          </p:cNvPr>
          <p:cNvSpPr txBox="1"/>
          <p:nvPr/>
        </p:nvSpPr>
        <p:spPr>
          <a:xfrm>
            <a:off x="5861304" y="2912000"/>
            <a:ext cx="409956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50" b="1" dirty="0"/>
              <a:t>Worst-case scenario (testing on most energetic turbulence)</a:t>
            </a:r>
            <a:br>
              <a:rPr lang="en-CA" sz="1050" b="1" dirty="0"/>
            </a:br>
            <a:r>
              <a:rPr lang="en-CA" sz="1050" dirty="0"/>
              <a:t> SSH input                 IT SSH (truth)    Generated       Difference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30568AE-EEA0-7979-FFB9-13A5DBD71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582" y="110616"/>
            <a:ext cx="3589500" cy="2721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25C6D"/>
                </a:solidFill>
              </a:rPr>
              <a:t>Grisouard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- 4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498A89F-973E-B96B-8EDD-FBA3F28D8788}"/>
              </a:ext>
            </a:extLst>
          </p:cNvPr>
          <p:cNvSpPr txBox="1"/>
          <p:nvPr/>
        </p:nvSpPr>
        <p:spPr>
          <a:xfrm>
            <a:off x="114250" y="800360"/>
            <a:ext cx="534675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Time-dependent IT scattering is a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scale problem: </a:t>
            </a:r>
            <a:r>
              <a:rPr lang="en-US" sz="1800" i="0" u="none" strike="noStrike" cap="none" dirty="0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Increasing level of turbulence ↔︎ higher Ro ↔︎ </a:t>
            </a:r>
            <a:r>
              <a:rPr lang="en-US" sz="1800" i="0" u="none" strike="noStrike" cap="none" dirty="0" err="1">
                <a:solidFill>
                  <a:srgbClr val="025C6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submesoscales</a:t>
            </a:r>
            <a:endParaRPr lang="en-US" sz="1800" i="0" u="none" strike="noStrike" cap="none" dirty="0">
              <a:solidFill>
                <a:srgbClr val="025C6D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scales evolve faster, stronger time-dependence: harmonic analysis fails</a:t>
            </a:r>
          </a:p>
          <a:p>
            <a:pPr lvl="0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First image-based deep-learning algorithm to extract IT patterns </a:t>
            </a:r>
          </a:p>
          <a:p>
            <a:pPr marL="285750" lvl="4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No temporal information needed</a:t>
            </a:r>
          </a:p>
          <a:p>
            <a:pPr marL="285750" lvl="4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Strong performance when turbulence level is low (</a:t>
            </a:r>
            <a:r>
              <a:rPr lang="en-CA" sz="1800" dirty="0" err="1">
                <a:solidFill>
                  <a:srgbClr val="025C6D"/>
                </a:solidFill>
              </a:rPr>
              <a:t>meso</a:t>
            </a:r>
            <a:r>
              <a:rPr lang="en-CA" sz="1800" dirty="0">
                <a:solidFill>
                  <a:srgbClr val="025C6D"/>
                </a:solidFill>
              </a:rPr>
              <a:t>/submesoscale Ro’s), decreasing as Ro’s increase</a:t>
            </a:r>
          </a:p>
        </p:txBody>
      </p:sp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C474353F-C721-07C0-6623-A1E9A8AC75C9}"/>
              </a:ext>
            </a:extLst>
          </p:cNvPr>
          <p:cNvSpPr txBox="1"/>
          <p:nvPr/>
        </p:nvSpPr>
        <p:spPr>
          <a:xfrm>
            <a:off x="5422900" y="795855"/>
            <a:ext cx="534675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800"/>
            </a:pPr>
            <a:r>
              <a:rPr lang="en-CA" sz="1800" dirty="0">
                <a:solidFill>
                  <a:srgbClr val="025C6D"/>
                </a:solidFill>
              </a:rPr>
              <a:t>M</a:t>
            </a:r>
            <a:r>
              <a:rPr lang="en-CA" sz="180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rPr>
              <a:t>ethod relies on 4 assumptions:</a:t>
            </a:r>
          </a:p>
          <a:p>
            <a:pPr marL="342900" lvl="0" indent="-342900">
              <a:buSzPts val="1800"/>
              <a:buFont typeface="+mj-lt"/>
              <a:buAutoNum type="arabicPeriod"/>
            </a:pPr>
            <a:r>
              <a:rPr lang="en-CA" sz="180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rPr>
              <a:t>We have many well-resolved pics [reasonable]</a:t>
            </a:r>
          </a:p>
          <a:p>
            <a:pPr marL="342900" lvl="0" indent="-342900">
              <a:buSzPts val="1800"/>
              <a:buFont typeface="+mj-lt"/>
              <a:buAutoNum type="arabicPeriod"/>
            </a:pPr>
            <a:r>
              <a:rPr lang="en-CA" sz="1800" dirty="0">
                <a:solidFill>
                  <a:srgbClr val="025C6D"/>
                </a:solidFill>
              </a:rPr>
              <a:t>We have no temporal data at all [can relax]</a:t>
            </a:r>
          </a:p>
          <a:p>
            <a:pPr marL="342900" lvl="0" indent="-342900">
              <a:buSzPts val="1800"/>
              <a:buFont typeface="+mj-lt"/>
              <a:buAutoNum type="arabicPeriod"/>
            </a:pPr>
            <a:r>
              <a:rPr lang="en-CA" sz="1800" dirty="0">
                <a:solidFill>
                  <a:srgbClr val="025C6D"/>
                </a:solidFill>
              </a:rPr>
              <a:t>There exists a functional relationship </a:t>
            </a:r>
            <a:br>
              <a:rPr lang="en-CA" sz="1800" dirty="0">
                <a:solidFill>
                  <a:srgbClr val="025C6D"/>
                </a:solidFill>
              </a:rPr>
            </a:br>
            <a:r>
              <a:rPr lang="en-CA" sz="1800" dirty="0">
                <a:solidFill>
                  <a:srgbClr val="025C6D"/>
                </a:solidFill>
              </a:rPr>
              <a:t>IT SSH = </a:t>
            </a:r>
            <a:r>
              <a:rPr lang="en-CA" sz="1800" i="1" dirty="0">
                <a:solidFill>
                  <a:srgbClr val="025C6D"/>
                </a:solidFill>
              </a:rPr>
              <a:t>f</a:t>
            </a:r>
            <a:r>
              <a:rPr lang="en-CA" sz="1800" dirty="0">
                <a:solidFill>
                  <a:srgbClr val="025C6D"/>
                </a:solidFill>
              </a:rPr>
              <a:t>(raw SSH) [open question]</a:t>
            </a:r>
          </a:p>
          <a:p>
            <a:pPr marL="342900" lvl="0" indent="-342900">
              <a:buSzPts val="1800"/>
              <a:buFont typeface="+mj-lt"/>
              <a:buAutoNum type="arabicPeriod"/>
            </a:pPr>
            <a:r>
              <a:rPr lang="en-CA" sz="1800" dirty="0">
                <a:solidFill>
                  <a:srgbClr val="025C6D"/>
                </a:solidFill>
              </a:rPr>
              <a:t>We have pre-disentangled data to train with [work in progress]</a:t>
            </a:r>
          </a:p>
          <a:p>
            <a:pPr marL="342900" lvl="0" indent="-342900">
              <a:buSzPts val="1800"/>
              <a:buFont typeface="+mj-lt"/>
              <a:buAutoNum type="arabicPeriod"/>
            </a:pPr>
            <a:endParaRPr lang="en-CA" sz="1800" dirty="0">
              <a:solidFill>
                <a:srgbClr val="025C6D"/>
              </a:solidFill>
            </a:endParaRPr>
          </a:p>
          <a:p>
            <a:pPr lvl="0">
              <a:buSzPts val="1800"/>
            </a:pPr>
            <a:r>
              <a:rPr lang="en-CA" sz="1800" dirty="0">
                <a:solidFill>
                  <a:srgbClr val="025C6D"/>
                </a:solidFill>
              </a:rPr>
              <a:t>In progress: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More advanced architectures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Method to generate spectrally-accurate pics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025C6D"/>
                </a:solidFill>
              </a:rPr>
              <a:t>Training/testing on realistic model output (with Brian </a:t>
            </a:r>
            <a:r>
              <a:rPr lang="en-CA" sz="1800" dirty="0" err="1">
                <a:solidFill>
                  <a:srgbClr val="025C6D"/>
                </a:solidFill>
              </a:rPr>
              <a:t>Arbic’s</a:t>
            </a:r>
            <a:r>
              <a:rPr lang="en-CA" sz="1800" dirty="0">
                <a:solidFill>
                  <a:srgbClr val="025C6D"/>
                </a:solidFill>
              </a:rPr>
              <a:t> group)</a:t>
            </a:r>
          </a:p>
          <a:p>
            <a:pPr marL="342900" lvl="0" indent="-342900">
              <a:buSzPts val="1800"/>
              <a:buFont typeface="+mj-lt"/>
              <a:buAutoNum type="arabicPeriod"/>
            </a:pPr>
            <a:endParaRPr lang="en-CA" sz="1800" dirty="0">
              <a:solidFill>
                <a:srgbClr val="025C6D"/>
              </a:solidFill>
            </a:endParaRPr>
          </a:p>
          <a:p>
            <a:pPr marL="342900" lvl="0" indent="-342900">
              <a:buSzPts val="1800"/>
              <a:buFont typeface="+mj-lt"/>
              <a:buAutoNum type="arabicPeriod"/>
            </a:pPr>
            <a:endParaRPr sz="180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13949</TotalTime>
  <Words>628</Words>
  <Application>Microsoft Macintosh PowerPoint</Application>
  <PresentationFormat>Custom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Cambria Math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Tosca Ballerini</cp:lastModifiedBy>
  <cp:revision>3</cp:revision>
  <dcterms:created xsi:type="dcterms:W3CDTF">2022-03-02T08:39:10Z</dcterms:created>
  <dcterms:modified xsi:type="dcterms:W3CDTF">2022-08-26T16:18:06Z</dcterms:modified>
</cp:coreProperties>
</file>