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jpeg" ContentType="image/jpeg"/>
  <Override PartName="/ppt/media/image6.png" ContentType="image/png"/>
  <Override PartName="/ppt/media/image7.png" ContentType="image/png"/>
  <Override PartName="/ppt/presProps.xml" ContentType="application/vnd.openxmlformats-officedocument.presentationml.presProps+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Lst>
  <p:sldSz cx="10922000" cy="5461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EF68F40-2DBB-4FF7-A4FC-2BB1EB9A86AC}"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7" name="PlaceHolder 2"/>
          <p:cNvSpPr>
            <a:spLocks noGrp="1"/>
          </p:cNvSpPr>
          <p:nvPr>
            <p:ph/>
          </p:nvPr>
        </p:nvSpPr>
        <p:spPr>
          <a:xfrm>
            <a:off x="545760" y="1277640"/>
            <a:ext cx="98294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8" name="PlaceHolder 3"/>
          <p:cNvSpPr>
            <a:spLocks noGrp="1"/>
          </p:cNvSpPr>
          <p:nvPr>
            <p:ph/>
          </p:nvPr>
        </p:nvSpPr>
        <p:spPr>
          <a:xfrm>
            <a:off x="545760" y="2932200"/>
            <a:ext cx="98294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A2B4941-DA44-40E6-A2A2-50D8DAF45104}"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0" name="PlaceHolder 2"/>
          <p:cNvSpPr>
            <a:spLocks noGrp="1"/>
          </p:cNvSpPr>
          <p:nvPr>
            <p:ph/>
          </p:nvPr>
        </p:nvSpPr>
        <p:spPr>
          <a:xfrm>
            <a:off x="54576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1" name="PlaceHolder 3"/>
          <p:cNvSpPr>
            <a:spLocks noGrp="1"/>
          </p:cNvSpPr>
          <p:nvPr>
            <p:ph/>
          </p:nvPr>
        </p:nvSpPr>
        <p:spPr>
          <a:xfrm>
            <a:off x="558252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2" name="PlaceHolder 4"/>
          <p:cNvSpPr>
            <a:spLocks noGrp="1"/>
          </p:cNvSpPr>
          <p:nvPr>
            <p:ph/>
          </p:nvPr>
        </p:nvSpPr>
        <p:spPr>
          <a:xfrm>
            <a:off x="545760" y="293220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3" name="PlaceHolder 5"/>
          <p:cNvSpPr>
            <a:spLocks noGrp="1"/>
          </p:cNvSpPr>
          <p:nvPr>
            <p:ph/>
          </p:nvPr>
        </p:nvSpPr>
        <p:spPr>
          <a:xfrm>
            <a:off x="5582520" y="293220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475CE5B-0F74-4F02-B458-A1FC37DC41D8}"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5" name="PlaceHolder 2"/>
          <p:cNvSpPr>
            <a:spLocks noGrp="1"/>
          </p:cNvSpPr>
          <p:nvPr>
            <p:ph/>
          </p:nvPr>
        </p:nvSpPr>
        <p:spPr>
          <a:xfrm>
            <a:off x="545760" y="127764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6" name="PlaceHolder 3"/>
          <p:cNvSpPr>
            <a:spLocks noGrp="1"/>
          </p:cNvSpPr>
          <p:nvPr>
            <p:ph/>
          </p:nvPr>
        </p:nvSpPr>
        <p:spPr>
          <a:xfrm>
            <a:off x="3869280" y="127764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7" name="PlaceHolder 4"/>
          <p:cNvSpPr>
            <a:spLocks noGrp="1"/>
          </p:cNvSpPr>
          <p:nvPr>
            <p:ph/>
          </p:nvPr>
        </p:nvSpPr>
        <p:spPr>
          <a:xfrm>
            <a:off x="7192440" y="127764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8" name="PlaceHolder 5"/>
          <p:cNvSpPr>
            <a:spLocks noGrp="1"/>
          </p:cNvSpPr>
          <p:nvPr>
            <p:ph/>
          </p:nvPr>
        </p:nvSpPr>
        <p:spPr>
          <a:xfrm>
            <a:off x="545760" y="293220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9" name="PlaceHolder 6"/>
          <p:cNvSpPr>
            <a:spLocks noGrp="1"/>
          </p:cNvSpPr>
          <p:nvPr>
            <p:ph/>
          </p:nvPr>
        </p:nvSpPr>
        <p:spPr>
          <a:xfrm>
            <a:off x="3869280" y="293220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0" name="PlaceHolder 7"/>
          <p:cNvSpPr>
            <a:spLocks noGrp="1"/>
          </p:cNvSpPr>
          <p:nvPr>
            <p:ph/>
          </p:nvPr>
        </p:nvSpPr>
        <p:spPr>
          <a:xfrm>
            <a:off x="7192440" y="2932200"/>
            <a:ext cx="316476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1194EDD-D510-4729-9812-889FE8ED7D0A}"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 name="PlaceHolder 2"/>
          <p:cNvSpPr>
            <a:spLocks noGrp="1"/>
          </p:cNvSpPr>
          <p:nvPr>
            <p:ph type="subTitle"/>
          </p:nvPr>
        </p:nvSpPr>
        <p:spPr>
          <a:xfrm>
            <a:off x="545760" y="1277640"/>
            <a:ext cx="9829440" cy="316692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CC72D05-27D7-4E16-B6C4-F2A0C8C3F791}"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8" name="PlaceHolder 2"/>
          <p:cNvSpPr>
            <a:spLocks noGrp="1"/>
          </p:cNvSpPr>
          <p:nvPr>
            <p:ph/>
          </p:nvPr>
        </p:nvSpPr>
        <p:spPr>
          <a:xfrm>
            <a:off x="545760" y="1277640"/>
            <a:ext cx="9829440" cy="316692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FD62702-7B5B-4855-8934-83AA9035A9FC}"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0" name="PlaceHolder 2"/>
          <p:cNvSpPr>
            <a:spLocks noGrp="1"/>
          </p:cNvSpPr>
          <p:nvPr>
            <p:ph/>
          </p:nvPr>
        </p:nvSpPr>
        <p:spPr>
          <a:xfrm>
            <a:off x="545760" y="1277640"/>
            <a:ext cx="4796640" cy="316692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1" name="PlaceHolder 3"/>
          <p:cNvSpPr>
            <a:spLocks noGrp="1"/>
          </p:cNvSpPr>
          <p:nvPr>
            <p:ph/>
          </p:nvPr>
        </p:nvSpPr>
        <p:spPr>
          <a:xfrm>
            <a:off x="5582520" y="1277640"/>
            <a:ext cx="4796640" cy="316692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26F40AE-EACF-4499-A4FE-F541D2B055E9}"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DA2D200-A3E4-4A62-AE0C-40B3FD9097EE}"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45760" y="217800"/>
            <a:ext cx="9829440" cy="422640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95FB596-78E2-4BE3-B9DA-5720EF12E638}"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5" name="PlaceHolder 2"/>
          <p:cNvSpPr>
            <a:spLocks noGrp="1"/>
          </p:cNvSpPr>
          <p:nvPr>
            <p:ph/>
          </p:nvPr>
        </p:nvSpPr>
        <p:spPr>
          <a:xfrm>
            <a:off x="54576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 name="PlaceHolder 3"/>
          <p:cNvSpPr>
            <a:spLocks noGrp="1"/>
          </p:cNvSpPr>
          <p:nvPr>
            <p:ph/>
          </p:nvPr>
        </p:nvSpPr>
        <p:spPr>
          <a:xfrm>
            <a:off x="5582520" y="1277640"/>
            <a:ext cx="4796640" cy="316692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7" name="PlaceHolder 4"/>
          <p:cNvSpPr>
            <a:spLocks noGrp="1"/>
          </p:cNvSpPr>
          <p:nvPr>
            <p:ph/>
          </p:nvPr>
        </p:nvSpPr>
        <p:spPr>
          <a:xfrm>
            <a:off x="545760" y="293220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74160E-2701-4C9B-B67B-AE225A20737D}"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9" name="PlaceHolder 2"/>
          <p:cNvSpPr>
            <a:spLocks noGrp="1"/>
          </p:cNvSpPr>
          <p:nvPr>
            <p:ph/>
          </p:nvPr>
        </p:nvSpPr>
        <p:spPr>
          <a:xfrm>
            <a:off x="545760" y="1277640"/>
            <a:ext cx="4796640" cy="316692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 name="PlaceHolder 3"/>
          <p:cNvSpPr>
            <a:spLocks noGrp="1"/>
          </p:cNvSpPr>
          <p:nvPr>
            <p:ph/>
          </p:nvPr>
        </p:nvSpPr>
        <p:spPr>
          <a:xfrm>
            <a:off x="558252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1" name="PlaceHolder 4"/>
          <p:cNvSpPr>
            <a:spLocks noGrp="1"/>
          </p:cNvSpPr>
          <p:nvPr>
            <p:ph/>
          </p:nvPr>
        </p:nvSpPr>
        <p:spPr>
          <a:xfrm>
            <a:off x="5582520" y="293220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E2D8603-840C-4C66-A5FF-F56AB5A55C31}"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3" name="PlaceHolder 2"/>
          <p:cNvSpPr>
            <a:spLocks noGrp="1"/>
          </p:cNvSpPr>
          <p:nvPr>
            <p:ph/>
          </p:nvPr>
        </p:nvSpPr>
        <p:spPr>
          <a:xfrm>
            <a:off x="54576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4" name="PlaceHolder 3"/>
          <p:cNvSpPr>
            <a:spLocks noGrp="1"/>
          </p:cNvSpPr>
          <p:nvPr>
            <p:ph/>
          </p:nvPr>
        </p:nvSpPr>
        <p:spPr>
          <a:xfrm>
            <a:off x="5582520" y="1277640"/>
            <a:ext cx="47966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5" name="PlaceHolder 4"/>
          <p:cNvSpPr>
            <a:spLocks noGrp="1"/>
          </p:cNvSpPr>
          <p:nvPr>
            <p:ph/>
          </p:nvPr>
        </p:nvSpPr>
        <p:spPr>
          <a:xfrm>
            <a:off x="545760" y="2932200"/>
            <a:ext cx="9829440" cy="151056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A7A417A-B3EF-4E31-BD1E-557130CC2BAD}"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618000" y="5061600"/>
            <a:ext cx="3685320" cy="2901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1" name="PlaceHolder 2"/>
          <p:cNvSpPr>
            <a:spLocks noGrp="1"/>
          </p:cNvSpPr>
          <p:nvPr>
            <p:ph type="sldNum" idx="2"/>
          </p:nvPr>
        </p:nvSpPr>
        <p:spPr>
          <a:xfrm>
            <a:off x="7713720" y="5061600"/>
            <a:ext cx="2456640" cy="2901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960" spc="-1" strike="noStrike">
                <a:solidFill>
                  <a:srgbClr val="888888"/>
                </a:solidFill>
                <a:latin typeface="Calibri"/>
                <a:ea typeface="Calibri"/>
              </a:defRPr>
            </a:lvl1pPr>
          </a:lstStyle>
          <a:p>
            <a:pPr indent="0" algn="r">
              <a:lnSpc>
                <a:spcPct val="100000"/>
              </a:lnSpc>
              <a:buNone/>
              <a:tabLst>
                <a:tab algn="l" pos="0"/>
              </a:tabLst>
            </a:pPr>
            <a:fld id="{2A967B85-50A6-4A2C-94D8-BA3ED0F838CC}" type="slidenum">
              <a:rPr b="0" lang="en-US" sz="960" spc="-1" strike="noStrike">
                <a:solidFill>
                  <a:srgbClr val="888888"/>
                </a:solidFill>
                <a:latin typeface="Calibri"/>
                <a:ea typeface="Calibri"/>
              </a:rPr>
              <a:t>&lt;number&gt;</a:t>
            </a:fld>
            <a:endParaRPr b="0" lang="en-US" sz="960" spc="-1" strike="noStrike">
              <a:latin typeface="Times New Roman"/>
            </a:endParaRPr>
          </a:p>
        </p:txBody>
      </p:sp>
      <p:sp>
        <p:nvSpPr>
          <p:cNvPr id="2" name="PlaceHolder 3"/>
          <p:cNvSpPr>
            <a:spLocks noGrp="1"/>
          </p:cNvSpPr>
          <p:nvPr>
            <p:ph type="dt" idx="3"/>
          </p:nvPr>
        </p:nvSpPr>
        <p:spPr>
          <a:xfrm>
            <a:off x="750960" y="5061600"/>
            <a:ext cx="2456640" cy="290160"/>
          </a:xfrm>
          <a:prstGeom prst="rect">
            <a:avLst/>
          </a:prstGeom>
          <a:noFill/>
          <a:ln w="0">
            <a:noFill/>
          </a:ln>
        </p:spPr>
        <p:txBody>
          <a:bodyPr lIns="90000" rIns="9000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title"/>
          </p:nvPr>
        </p:nvSpPr>
        <p:spPr>
          <a:xfrm>
            <a:off x="545760" y="217800"/>
            <a:ext cx="9829440" cy="91152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4" name="PlaceHolder 5"/>
          <p:cNvSpPr>
            <a:spLocks noGrp="1"/>
          </p:cNvSpPr>
          <p:nvPr>
            <p:ph type="body"/>
          </p:nvPr>
        </p:nvSpPr>
        <p:spPr>
          <a:xfrm>
            <a:off x="545760" y="1277640"/>
            <a:ext cx="9829440" cy="316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1" name="Google Shape;84;p1"/>
          <p:cNvGrpSpPr/>
          <p:nvPr/>
        </p:nvGrpSpPr>
        <p:grpSpPr>
          <a:xfrm>
            <a:off x="0" y="76320"/>
            <a:ext cx="10921320" cy="5460120"/>
            <a:chOff x="0" y="76320"/>
            <a:chExt cx="10921320" cy="5460120"/>
          </a:xfrm>
        </p:grpSpPr>
        <p:grpSp>
          <p:nvGrpSpPr>
            <p:cNvPr id="42" name="Google Shape;85;p1"/>
            <p:cNvGrpSpPr/>
            <p:nvPr/>
          </p:nvGrpSpPr>
          <p:grpSpPr>
            <a:xfrm>
              <a:off x="0" y="76320"/>
              <a:ext cx="10921320" cy="5460120"/>
              <a:chOff x="0" y="76320"/>
              <a:chExt cx="10921320" cy="5460120"/>
            </a:xfrm>
          </p:grpSpPr>
          <p:sp>
            <p:nvSpPr>
              <p:cNvPr id="43" name="Google Shape;86;p1"/>
              <p:cNvSpPr/>
              <p:nvPr/>
            </p:nvSpPr>
            <p:spPr>
              <a:xfrm>
                <a:off x="0" y="76320"/>
                <a:ext cx="10921320" cy="5460120"/>
              </a:xfrm>
              <a:prstGeom prst="rect">
                <a:avLst/>
              </a:prstGeom>
              <a:solidFill>
                <a:schemeClr val="lt1"/>
              </a:solidFill>
              <a:ln w="12700">
                <a:solidFill>
                  <a:srgbClr val="31538f"/>
                </a:solidFill>
                <a:miter/>
              </a:ln>
            </p:spPr>
            <p:style>
              <a:lnRef idx="0"/>
              <a:fillRef idx="0"/>
              <a:effectRef idx="0"/>
              <a:fontRef idx="minor"/>
            </p:style>
          </p:sp>
          <p:pic>
            <p:nvPicPr>
              <p:cNvPr id="44" name="Google Shape;87;p1" descr=""/>
              <p:cNvPicPr/>
              <p:nvPr/>
            </p:nvPicPr>
            <p:blipFill>
              <a:blip r:embed="rId1"/>
              <a:stretch/>
            </p:blipFill>
            <p:spPr>
              <a:xfrm>
                <a:off x="10179720" y="4797720"/>
                <a:ext cx="734040" cy="734040"/>
              </a:xfrm>
              <a:prstGeom prst="rect">
                <a:avLst/>
              </a:prstGeom>
              <a:ln w="9525">
                <a:solidFill>
                  <a:srgbClr val="000000"/>
                </a:solidFill>
                <a:round/>
              </a:ln>
            </p:spPr>
          </p:pic>
        </p:grpSp>
        <p:sp>
          <p:nvSpPr>
            <p:cNvPr id="45" name="Google Shape;88;p1"/>
            <p:cNvSpPr/>
            <p:nvPr/>
          </p:nvSpPr>
          <p:spPr>
            <a:xfrm>
              <a:off x="76320" y="118080"/>
              <a:ext cx="1069272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n-US" sz="2800" spc="-1" strike="noStrike">
                  <a:solidFill>
                    <a:srgbClr val="ea1d2d"/>
                  </a:solidFill>
                  <a:latin typeface="Arial Black"/>
                  <a:ea typeface="Arial Black"/>
                </a:rPr>
                <a:t>Quantified impact of fronts on surface chlorophyll in the Gulf Stream region from satellite data</a:t>
              </a:r>
              <a:endParaRPr b="0" lang="en-US" sz="2800" spc="-1" strike="noStrike">
                <a:latin typeface="Arial"/>
              </a:endParaRPr>
            </a:p>
          </p:txBody>
        </p:sp>
        <p:sp>
          <p:nvSpPr>
            <p:cNvPr id="46" name="Google Shape;90;p1"/>
            <p:cNvSpPr/>
            <p:nvPr/>
          </p:nvSpPr>
          <p:spPr>
            <a:xfrm>
              <a:off x="76320" y="1737360"/>
              <a:ext cx="10692720" cy="2558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n-US" sz="1800" spc="-1" strike="noStrike">
                  <a:solidFill>
                    <a:srgbClr val="00a7d9"/>
                  </a:solidFill>
                  <a:latin typeface="Arial"/>
                  <a:ea typeface="Arial"/>
                </a:rPr>
                <a:t>Abbreviated abstract: </a:t>
              </a:r>
              <a:r>
                <a:rPr b="0" lang="en-US" sz="1800" spc="-1" strike="noStrike">
                  <a:solidFill>
                    <a:srgbClr val="025c6d"/>
                  </a:solidFill>
                  <a:latin typeface="Arial"/>
                  <a:ea typeface="Arial"/>
                </a:rPr>
                <a:t>We quantify some of the impacts of sub-mesoscale fronts on phytoplankton growth: increased vertical nutrient supply and locally reduced stratification, by computing an heterogeneity index from satellite SST in the North-Atlantic and using it to identify weak, ephemeral fronts and strong, permanent fronts.</a:t>
              </a:r>
              <a:endParaRPr b="0" lang="en-US" sz="1800" spc="-1" strike="noStrike">
                <a:latin typeface="Arial"/>
              </a:endParaRPr>
            </a:p>
            <a:p>
              <a:pPr algn="just">
                <a:lnSpc>
                  <a:spcPct val="100000"/>
                </a:lnSpc>
              </a:pPr>
              <a:r>
                <a:rPr b="0" lang="en-US" sz="1800" spc="-1" strike="noStrike">
                  <a:solidFill>
                    <a:srgbClr val="025c6d"/>
                  </a:solidFill>
                  <a:latin typeface="Arial"/>
                  <a:ea typeface="Arial"/>
                </a:rPr>
                <a:t>Weak fronts lead to an enhancement of Chlorophyll-a concentrations substantially weaker than strong fronts, but because they are much more frequent they contribute more significantly to the regional Chl-a budget. In the region North of the Gulf-Stream, we detect earlier and longer spring blooms in fronts than in background conditions.</a:t>
              </a:r>
              <a:endParaRPr b="0" lang="en-US" sz="1800" spc="-1" strike="noStrike">
                <a:latin typeface="Arial"/>
              </a:endParaRPr>
            </a:p>
            <a:p>
              <a:pPr algn="just">
                <a:lnSpc>
                  <a:spcPct val="100000"/>
                </a:lnSpc>
              </a:pPr>
              <a:endParaRPr b="0" lang="en-US" sz="1800" spc="-1" strike="noStrike">
                <a:latin typeface="Arial"/>
              </a:endParaRPr>
            </a:p>
          </p:txBody>
        </p:sp>
        <p:sp>
          <p:nvSpPr>
            <p:cNvPr id="47" name="Google Shape;91;p1"/>
            <p:cNvSpPr/>
            <p:nvPr/>
          </p:nvSpPr>
          <p:spPr>
            <a:xfrm>
              <a:off x="76320" y="1116000"/>
              <a:ext cx="9957960" cy="42480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i="1" lang="en-US" sz="2200" spc="-1" strike="noStrike">
                  <a:solidFill>
                    <a:srgbClr val="025c6d"/>
                  </a:solidFill>
                  <a:latin typeface="Calibri"/>
                  <a:ea typeface="Calibri"/>
                </a:rPr>
                <a:t>Clément Haëck, Marina Lévy, Laurent Bopp</a:t>
              </a:r>
              <a:endParaRPr b="0" lang="en-US" sz="2200" spc="-1" strike="noStrike">
                <a:latin typeface="Arial"/>
              </a:endParaRPr>
            </a:p>
          </p:txBody>
        </p:sp>
      </p:grpSp>
      <p:sp>
        <p:nvSpPr>
          <p:cNvPr id="48" name="TextBox 1"/>
          <p:cNvSpPr/>
          <p:nvPr/>
        </p:nvSpPr>
        <p:spPr>
          <a:xfrm>
            <a:off x="4988520" y="5077080"/>
            <a:ext cx="9446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IT" sz="1400" spc="-1" strike="noStrike">
                <a:solidFill>
                  <a:srgbClr val="025c6d"/>
                </a:solidFill>
                <a:latin typeface="Arial"/>
                <a:ea typeface="Arial"/>
              </a:rPr>
              <a:t>Haëck - 1</a:t>
            </a:r>
            <a:endParaRPr b="0" lang="en-US" sz="1400" spc="-1" strike="noStrike">
              <a:latin typeface="Arial"/>
            </a:endParaRPr>
          </a:p>
        </p:txBody>
      </p:sp>
      <p:pic>
        <p:nvPicPr>
          <p:cNvPr id="49" name="" descr=""/>
          <p:cNvPicPr/>
          <p:nvPr/>
        </p:nvPicPr>
        <p:blipFill>
          <a:blip r:embed="rId2"/>
          <a:stretch/>
        </p:blipFill>
        <p:spPr>
          <a:xfrm>
            <a:off x="1707840" y="4754880"/>
            <a:ext cx="1400760" cy="775800"/>
          </a:xfrm>
          <a:prstGeom prst="rect">
            <a:avLst/>
          </a:prstGeom>
          <a:ln w="0">
            <a:noFill/>
          </a:ln>
        </p:spPr>
      </p:pic>
      <p:pic>
        <p:nvPicPr>
          <p:cNvPr id="50" name="" descr=""/>
          <p:cNvPicPr/>
          <p:nvPr/>
        </p:nvPicPr>
        <p:blipFill>
          <a:blip r:embed="rId3"/>
          <a:stretch/>
        </p:blipFill>
        <p:spPr>
          <a:xfrm>
            <a:off x="273600" y="4896000"/>
            <a:ext cx="1433880" cy="576360"/>
          </a:xfrm>
          <a:prstGeom prst="rect">
            <a:avLst/>
          </a:prstGeom>
          <a:ln w="0">
            <a:noFill/>
          </a:ln>
        </p:spPr>
      </p:pic>
      <p:pic>
        <p:nvPicPr>
          <p:cNvPr id="51" name="" descr=""/>
          <p:cNvPicPr/>
          <p:nvPr/>
        </p:nvPicPr>
        <p:blipFill>
          <a:blip r:embed="rId4"/>
          <a:srcRect l="67215" t="0" r="0" b="0"/>
          <a:stretch/>
        </p:blipFill>
        <p:spPr>
          <a:xfrm>
            <a:off x="6675480" y="4846320"/>
            <a:ext cx="1462680" cy="649440"/>
          </a:xfrm>
          <a:prstGeom prst="rect">
            <a:avLst/>
          </a:prstGeom>
          <a:ln w="0">
            <a:noFill/>
          </a:ln>
        </p:spPr>
      </p:pic>
      <p:pic>
        <p:nvPicPr>
          <p:cNvPr id="52" name="" descr=""/>
          <p:cNvPicPr/>
          <p:nvPr/>
        </p:nvPicPr>
        <p:blipFill>
          <a:blip r:embed="rId5"/>
          <a:srcRect l="2047" t="0" r="71317" b="0"/>
          <a:stretch/>
        </p:blipFill>
        <p:spPr>
          <a:xfrm>
            <a:off x="8229960" y="4846320"/>
            <a:ext cx="1188000" cy="6494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pSp>
        <p:nvGrpSpPr>
          <p:cNvPr id="53" name="Google Shape;96;p2"/>
          <p:cNvGrpSpPr/>
          <p:nvPr/>
        </p:nvGrpSpPr>
        <p:grpSpPr>
          <a:xfrm>
            <a:off x="0" y="0"/>
            <a:ext cx="10921320" cy="5460120"/>
            <a:chOff x="0" y="0"/>
            <a:chExt cx="10921320" cy="5460120"/>
          </a:xfrm>
        </p:grpSpPr>
        <p:grpSp>
          <p:nvGrpSpPr>
            <p:cNvPr id="54" name="Google Shape;97;p2"/>
            <p:cNvGrpSpPr/>
            <p:nvPr/>
          </p:nvGrpSpPr>
          <p:grpSpPr>
            <a:xfrm>
              <a:off x="0" y="0"/>
              <a:ext cx="10921320" cy="5460120"/>
              <a:chOff x="0" y="0"/>
              <a:chExt cx="10921320" cy="5460120"/>
            </a:xfrm>
          </p:grpSpPr>
          <p:sp>
            <p:nvSpPr>
              <p:cNvPr id="55" name="Google Shape;98;p2"/>
              <p:cNvSpPr/>
              <p:nvPr/>
            </p:nvSpPr>
            <p:spPr>
              <a:xfrm>
                <a:off x="0" y="0"/>
                <a:ext cx="10921320" cy="5460120"/>
              </a:xfrm>
              <a:prstGeom prst="rect">
                <a:avLst/>
              </a:prstGeom>
              <a:solidFill>
                <a:schemeClr val="lt1"/>
              </a:solidFill>
              <a:ln w="12700">
                <a:solidFill>
                  <a:srgbClr val="31538f"/>
                </a:solidFill>
                <a:miter/>
              </a:ln>
            </p:spPr>
            <p:style>
              <a:lnRef idx="0"/>
              <a:fillRef idx="0"/>
              <a:effectRef idx="0"/>
              <a:fontRef idx="minor"/>
            </p:style>
          </p:sp>
          <p:pic>
            <p:nvPicPr>
              <p:cNvPr id="56" name="Google Shape;99;p2" descr=""/>
              <p:cNvPicPr/>
              <p:nvPr/>
            </p:nvPicPr>
            <p:blipFill>
              <a:blip r:embed="rId1"/>
              <a:stretch/>
            </p:blipFill>
            <p:spPr>
              <a:xfrm>
                <a:off x="10179720" y="4721760"/>
                <a:ext cx="734040" cy="734040"/>
              </a:xfrm>
              <a:prstGeom prst="rect">
                <a:avLst/>
              </a:prstGeom>
              <a:ln w="9525">
                <a:solidFill>
                  <a:srgbClr val="000000"/>
                </a:solidFill>
                <a:round/>
              </a:ln>
            </p:spPr>
          </p:pic>
        </p:grpSp>
        <p:sp>
          <p:nvSpPr>
            <p:cNvPr id="57" name="Google Shape;100;p2"/>
            <p:cNvSpPr/>
            <p:nvPr/>
          </p:nvSpPr>
          <p:spPr>
            <a:xfrm>
              <a:off x="76320" y="41760"/>
              <a:ext cx="10692720" cy="5464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US" sz="3000" spc="-1" strike="noStrike">
                  <a:solidFill>
                    <a:srgbClr val="ea1d2d"/>
                  </a:solidFill>
                  <a:latin typeface="Arial"/>
                  <a:ea typeface="Arial"/>
                </a:rPr>
                <a:t>Data and methods</a:t>
              </a:r>
              <a:endParaRPr b="0" lang="en-US" sz="3000" spc="-1" strike="noStrike">
                <a:latin typeface="Arial"/>
              </a:endParaRPr>
            </a:p>
          </p:txBody>
        </p:sp>
      </p:grpSp>
      <p:sp>
        <p:nvSpPr>
          <p:cNvPr id="58" name="TextBox 1"/>
          <p:cNvSpPr/>
          <p:nvPr/>
        </p:nvSpPr>
        <p:spPr>
          <a:xfrm>
            <a:off x="4988520" y="5077080"/>
            <a:ext cx="9446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IT" sz="1400" spc="-1" strike="noStrike">
                <a:solidFill>
                  <a:srgbClr val="025c6d"/>
                </a:solidFill>
                <a:latin typeface="Arial"/>
                <a:ea typeface="Arial"/>
              </a:rPr>
              <a:t>Haëck - 2</a:t>
            </a:r>
            <a:endParaRPr b="0" lang="en-US" sz="1400" spc="-1" strike="noStrike">
              <a:latin typeface="Arial"/>
            </a:endParaRPr>
          </a:p>
        </p:txBody>
      </p:sp>
      <p:sp>
        <p:nvSpPr>
          <p:cNvPr id="59" name="Google Shape;90;p1"/>
          <p:cNvSpPr/>
          <p:nvPr/>
        </p:nvSpPr>
        <p:spPr>
          <a:xfrm>
            <a:off x="96840" y="639720"/>
            <a:ext cx="1069272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800" spc="-1" strike="noStrike">
                <a:solidFill>
                  <a:srgbClr val="025c6d"/>
                </a:solidFill>
                <a:latin typeface="Arial"/>
                <a:ea typeface="Arial"/>
              </a:rPr>
              <a:t>Data:</a:t>
            </a:r>
            <a:endParaRPr b="0" lang="en-US" sz="1800" spc="-1" strike="noStrike">
              <a:latin typeface="Arial"/>
            </a:endParaRPr>
          </a:p>
          <a:p>
            <a:pPr>
              <a:lnSpc>
                <a:spcPct val="100000"/>
              </a:lnSpc>
            </a:pPr>
            <a:r>
              <a:rPr b="0" lang="en-US" sz="1800" spc="-1" strike="noStrike">
                <a:solidFill>
                  <a:srgbClr val="025c6d"/>
                </a:solidFill>
                <a:latin typeface="Arial"/>
                <a:ea typeface="Arial"/>
              </a:rPr>
              <a:t>- SST: ESA SST CCI and C3S reprocessed sea surface temperature analyses (4km, L4)</a:t>
            </a:r>
            <a:endParaRPr b="0" lang="en-US" sz="1800" spc="-1" strike="noStrike">
              <a:latin typeface="Arial"/>
            </a:endParaRPr>
          </a:p>
          <a:p>
            <a:pPr>
              <a:lnSpc>
                <a:spcPct val="100000"/>
              </a:lnSpc>
            </a:pPr>
            <a:r>
              <a:rPr b="0" lang="en-US" sz="1800" spc="-1" strike="noStrike">
                <a:solidFill>
                  <a:srgbClr val="025c6d"/>
                </a:solidFill>
                <a:latin typeface="Arial"/>
                <a:ea typeface="Arial"/>
              </a:rPr>
              <a:t>- Chl: ACRI-ST Copernicus-GlobColour Chlorophyll-a (4km, L3)</a:t>
            </a:r>
            <a:endParaRPr b="0" lang="en-US" sz="1800" spc="-1" strike="noStrike">
              <a:latin typeface="Arial"/>
            </a:endParaRPr>
          </a:p>
        </p:txBody>
      </p:sp>
      <p:pic>
        <p:nvPicPr>
          <p:cNvPr id="60" name="" descr=""/>
          <p:cNvPicPr/>
          <p:nvPr/>
        </p:nvPicPr>
        <p:blipFill>
          <a:blip r:embed="rId2"/>
          <a:srcRect l="0" t="0" r="0" b="51500"/>
          <a:stretch/>
        </p:blipFill>
        <p:spPr>
          <a:xfrm>
            <a:off x="4337640" y="1828800"/>
            <a:ext cx="6451920" cy="2468520"/>
          </a:xfrm>
          <a:prstGeom prst="rect">
            <a:avLst/>
          </a:prstGeom>
          <a:ln w="0">
            <a:noFill/>
          </a:ln>
        </p:spPr>
      </p:pic>
      <p:sp>
        <p:nvSpPr>
          <p:cNvPr id="61" name=""/>
          <p:cNvSpPr/>
          <p:nvPr/>
        </p:nvSpPr>
        <p:spPr>
          <a:xfrm>
            <a:off x="91440" y="1737360"/>
            <a:ext cx="4388760" cy="3417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25c6d"/>
                </a:solidFill>
                <a:latin typeface="Arial"/>
                <a:ea typeface="Arial"/>
              </a:rPr>
              <a:t>Methods:</a:t>
            </a:r>
            <a:endParaRPr b="0" lang="en-US" sz="1800" spc="-1" strike="noStrike">
              <a:latin typeface="Arial"/>
            </a:endParaRPr>
          </a:p>
          <a:p>
            <a:pPr>
              <a:lnSpc>
                <a:spcPct val="100000"/>
              </a:lnSpc>
            </a:pPr>
            <a:r>
              <a:rPr b="0" lang="en-US" sz="1800" spc="-1" strike="noStrike">
                <a:solidFill>
                  <a:srgbClr val="025c6d"/>
                </a:solidFill>
                <a:latin typeface="Arial"/>
                <a:ea typeface="Arial"/>
              </a:rPr>
              <a:t>We compute an Heterogeneity Index (HI) from satellite SST and based on its values, detect weak fronts (medium HI) and strong fronts (high HI). This method is adapted from Liu and Levine (2016, GRL 43-4).</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25c6d"/>
                </a:solidFill>
                <a:latin typeface="Arial"/>
                <a:ea typeface="Arial"/>
              </a:rPr>
              <a:t>We split the study area in three regions. The South region is defined as below 32°N. The remaining two regions (North and intermediate) are split by selecting a threshold temperature for each day.</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2" name="Google Shape;105;p3"/>
          <p:cNvGrpSpPr/>
          <p:nvPr/>
        </p:nvGrpSpPr>
        <p:grpSpPr>
          <a:xfrm>
            <a:off x="0" y="0"/>
            <a:ext cx="10921320" cy="5460120"/>
            <a:chOff x="0" y="0"/>
            <a:chExt cx="10921320" cy="5460120"/>
          </a:xfrm>
        </p:grpSpPr>
        <p:grpSp>
          <p:nvGrpSpPr>
            <p:cNvPr id="63" name="Google Shape;106;p3"/>
            <p:cNvGrpSpPr/>
            <p:nvPr/>
          </p:nvGrpSpPr>
          <p:grpSpPr>
            <a:xfrm>
              <a:off x="0" y="0"/>
              <a:ext cx="10921320" cy="5460120"/>
              <a:chOff x="0" y="0"/>
              <a:chExt cx="10921320" cy="5460120"/>
            </a:xfrm>
          </p:grpSpPr>
          <p:sp>
            <p:nvSpPr>
              <p:cNvPr id="64" name="Google Shape;107;p3"/>
              <p:cNvSpPr/>
              <p:nvPr/>
            </p:nvSpPr>
            <p:spPr>
              <a:xfrm>
                <a:off x="0" y="0"/>
                <a:ext cx="10921320" cy="5460120"/>
              </a:xfrm>
              <a:prstGeom prst="rect">
                <a:avLst/>
              </a:prstGeom>
              <a:solidFill>
                <a:schemeClr val="lt1"/>
              </a:solidFill>
              <a:ln w="12700">
                <a:solidFill>
                  <a:srgbClr val="31538f"/>
                </a:solidFill>
                <a:miter/>
              </a:ln>
            </p:spPr>
            <p:style>
              <a:lnRef idx="0"/>
              <a:fillRef idx="0"/>
              <a:effectRef idx="0"/>
              <a:fontRef idx="minor"/>
            </p:style>
          </p:sp>
          <p:pic>
            <p:nvPicPr>
              <p:cNvPr id="65" name="Google Shape;108;p3" descr=""/>
              <p:cNvPicPr/>
              <p:nvPr/>
            </p:nvPicPr>
            <p:blipFill>
              <a:blip r:embed="rId1"/>
              <a:stretch/>
            </p:blipFill>
            <p:spPr>
              <a:xfrm>
                <a:off x="10179720" y="4721760"/>
                <a:ext cx="734040" cy="734040"/>
              </a:xfrm>
              <a:prstGeom prst="rect">
                <a:avLst/>
              </a:prstGeom>
              <a:ln w="9525">
                <a:solidFill>
                  <a:srgbClr val="000000"/>
                </a:solidFill>
                <a:round/>
              </a:ln>
            </p:spPr>
          </p:pic>
        </p:grpSp>
        <p:sp>
          <p:nvSpPr>
            <p:cNvPr id="66" name="Google Shape;109;p3"/>
            <p:cNvSpPr/>
            <p:nvPr/>
          </p:nvSpPr>
          <p:spPr>
            <a:xfrm>
              <a:off x="76320" y="41760"/>
              <a:ext cx="10692720" cy="5464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US" sz="3000" spc="-1" strike="noStrike">
                  <a:solidFill>
                    <a:srgbClr val="ea1d2d"/>
                  </a:solidFill>
                  <a:latin typeface="Arial"/>
                  <a:ea typeface="Arial"/>
                </a:rPr>
                <a:t>Results</a:t>
              </a:r>
              <a:endParaRPr b="0" lang="en-US" sz="3000" spc="-1" strike="noStrike">
                <a:latin typeface="Arial"/>
              </a:endParaRPr>
            </a:p>
          </p:txBody>
        </p:sp>
      </p:grpSp>
      <p:sp>
        <p:nvSpPr>
          <p:cNvPr id="67" name="Google Shape;90;p1"/>
          <p:cNvSpPr/>
          <p:nvPr/>
        </p:nvSpPr>
        <p:spPr>
          <a:xfrm>
            <a:off x="7560" y="674640"/>
            <a:ext cx="5480640" cy="1306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1600" spc="-1" strike="noStrike">
                <a:solidFill>
                  <a:srgbClr val="025c6d"/>
                </a:solidFill>
                <a:latin typeface="Arial"/>
                <a:ea typeface="Arial"/>
              </a:rPr>
              <a:t>Climatology of different variables in the fronts and the backgound in the 3 regions: (top) median value of Chl-a, (middle) fraction of surface occupied by fronts, and (bottom) relative increase of the total Chl-a quantity caused by fronts. </a:t>
            </a:r>
            <a:endParaRPr b="0" lang="en-US" sz="1600" spc="-1" strike="noStrike">
              <a:latin typeface="Arial"/>
            </a:endParaRPr>
          </a:p>
        </p:txBody>
      </p:sp>
      <p:pic>
        <p:nvPicPr>
          <p:cNvPr id="68" name="" descr=""/>
          <p:cNvPicPr/>
          <p:nvPr/>
        </p:nvPicPr>
        <p:blipFill>
          <a:blip r:embed="rId2"/>
          <a:srcRect l="0" t="0" r="0" b="-53"/>
          <a:stretch/>
        </p:blipFill>
        <p:spPr>
          <a:xfrm>
            <a:off x="5488560" y="91440"/>
            <a:ext cx="5301000" cy="3474360"/>
          </a:xfrm>
          <a:prstGeom prst="rect">
            <a:avLst/>
          </a:prstGeom>
          <a:ln w="0">
            <a:noFill/>
          </a:ln>
        </p:spPr>
      </p:pic>
      <p:pic>
        <p:nvPicPr>
          <p:cNvPr id="69" name="" descr=""/>
          <p:cNvPicPr/>
          <p:nvPr/>
        </p:nvPicPr>
        <p:blipFill>
          <a:blip r:embed="rId3"/>
          <a:stretch/>
        </p:blipFill>
        <p:spPr>
          <a:xfrm>
            <a:off x="0" y="2468880"/>
            <a:ext cx="5211720" cy="2977920"/>
          </a:xfrm>
          <a:prstGeom prst="rect">
            <a:avLst/>
          </a:prstGeom>
          <a:ln w="0">
            <a:noFill/>
          </a:ln>
        </p:spPr>
      </p:pic>
      <p:sp>
        <p:nvSpPr>
          <p:cNvPr id="70" name="TextBox 1"/>
          <p:cNvSpPr/>
          <p:nvPr/>
        </p:nvSpPr>
        <p:spPr>
          <a:xfrm>
            <a:off x="4988160" y="5077080"/>
            <a:ext cx="9446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IT" sz="1400" spc="-1" strike="noStrike">
                <a:solidFill>
                  <a:srgbClr val="025c6d"/>
                </a:solidFill>
                <a:latin typeface="Arial"/>
                <a:ea typeface="Arial"/>
              </a:rPr>
              <a:t>Haëck - 3</a:t>
            </a:r>
            <a:endParaRPr b="0" lang="en-US" sz="1400" spc="-1" strike="noStrike">
              <a:latin typeface="Arial"/>
            </a:endParaRPr>
          </a:p>
        </p:txBody>
      </p:sp>
      <p:sp>
        <p:nvSpPr>
          <p:cNvPr id="71" name="Google Shape;90;p 1"/>
          <p:cNvSpPr/>
          <p:nvPr/>
        </p:nvSpPr>
        <p:spPr>
          <a:xfrm>
            <a:off x="5120640" y="4177080"/>
            <a:ext cx="5303160" cy="576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1600" spc="-1" strike="noStrike">
                <a:solidFill>
                  <a:srgbClr val="025c6d"/>
                </a:solidFill>
                <a:latin typeface="Arial"/>
                <a:ea typeface="Arial"/>
              </a:rPr>
              <a:t>Difference in the spring bloom timing in fronts and in the background.</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2" name="Google Shape;114;p4"/>
          <p:cNvGrpSpPr/>
          <p:nvPr/>
        </p:nvGrpSpPr>
        <p:grpSpPr>
          <a:xfrm>
            <a:off x="0" y="0"/>
            <a:ext cx="10921320" cy="5460120"/>
            <a:chOff x="0" y="0"/>
            <a:chExt cx="10921320" cy="5460120"/>
          </a:xfrm>
        </p:grpSpPr>
        <p:sp>
          <p:nvSpPr>
            <p:cNvPr id="73" name="Google Shape;115;p4"/>
            <p:cNvSpPr/>
            <p:nvPr/>
          </p:nvSpPr>
          <p:spPr>
            <a:xfrm>
              <a:off x="0" y="0"/>
              <a:ext cx="10921320" cy="5460120"/>
            </a:xfrm>
            <a:prstGeom prst="rect">
              <a:avLst/>
            </a:prstGeom>
            <a:solidFill>
              <a:schemeClr val="lt1"/>
            </a:solidFill>
            <a:ln w="12700">
              <a:solidFill>
                <a:srgbClr val="31538f"/>
              </a:solidFill>
              <a:miter/>
            </a:ln>
          </p:spPr>
          <p:style>
            <a:lnRef idx="0"/>
            <a:fillRef idx="0"/>
            <a:effectRef idx="0"/>
            <a:fontRef idx="minor"/>
          </p:style>
        </p:sp>
        <p:pic>
          <p:nvPicPr>
            <p:cNvPr id="74" name="Google Shape;116;p4" descr=""/>
            <p:cNvPicPr/>
            <p:nvPr/>
          </p:nvPicPr>
          <p:blipFill>
            <a:blip r:embed="rId1"/>
            <a:stretch/>
          </p:blipFill>
          <p:spPr>
            <a:xfrm>
              <a:off x="10179720" y="4721760"/>
              <a:ext cx="734040" cy="734040"/>
            </a:xfrm>
            <a:prstGeom prst="rect">
              <a:avLst/>
            </a:prstGeom>
            <a:ln w="9525">
              <a:solidFill>
                <a:srgbClr val="000000"/>
              </a:solidFill>
              <a:round/>
            </a:ln>
          </p:spPr>
        </p:pic>
      </p:grpSp>
      <p:sp>
        <p:nvSpPr>
          <p:cNvPr id="75" name="Google Shape;117;p4"/>
          <p:cNvSpPr/>
          <p:nvPr/>
        </p:nvSpPr>
        <p:spPr>
          <a:xfrm>
            <a:off x="76320" y="41760"/>
            <a:ext cx="10692720" cy="5464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n-US" sz="3000" spc="-1" strike="noStrike">
                <a:solidFill>
                  <a:srgbClr val="ea1d2d"/>
                </a:solidFill>
                <a:latin typeface="Arial"/>
                <a:ea typeface="Arial"/>
              </a:rPr>
              <a:t>Discussion and conclusions</a:t>
            </a:r>
            <a:endParaRPr b="0" lang="en-US" sz="3000" spc="-1" strike="noStrike">
              <a:latin typeface="Arial"/>
            </a:endParaRPr>
          </a:p>
        </p:txBody>
      </p:sp>
      <p:pic>
        <p:nvPicPr>
          <p:cNvPr id="76" name="Google Shape;118;p4" descr=""/>
          <p:cNvPicPr/>
          <p:nvPr/>
        </p:nvPicPr>
        <p:blipFill>
          <a:blip r:embed="rId2"/>
          <a:stretch/>
        </p:blipFill>
        <p:spPr>
          <a:xfrm>
            <a:off x="-2369520" y="-7393680"/>
            <a:ext cx="1652040" cy="1652040"/>
          </a:xfrm>
          <a:prstGeom prst="rect">
            <a:avLst/>
          </a:prstGeom>
          <a:ln w="9525">
            <a:solidFill>
              <a:srgbClr val="000000"/>
            </a:solidFill>
            <a:round/>
          </a:ln>
        </p:spPr>
      </p:pic>
      <p:sp>
        <p:nvSpPr>
          <p:cNvPr id="77" name="TextBox 1"/>
          <p:cNvSpPr/>
          <p:nvPr/>
        </p:nvSpPr>
        <p:spPr>
          <a:xfrm>
            <a:off x="4988520" y="5077080"/>
            <a:ext cx="9446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IT" sz="1400" spc="-1" strike="noStrike">
                <a:solidFill>
                  <a:srgbClr val="025c6d"/>
                </a:solidFill>
                <a:latin typeface="Arial"/>
                <a:ea typeface="Arial"/>
              </a:rPr>
              <a:t>Haëck - 4</a:t>
            </a:r>
            <a:endParaRPr b="0" lang="en-US" sz="1400" spc="-1" strike="noStrike">
              <a:latin typeface="Arial"/>
            </a:endParaRPr>
          </a:p>
        </p:txBody>
      </p:sp>
      <p:sp>
        <p:nvSpPr>
          <p:cNvPr id="78" name="Google Shape;90;p1"/>
          <p:cNvSpPr/>
          <p:nvPr/>
        </p:nvSpPr>
        <p:spPr>
          <a:xfrm>
            <a:off x="91440" y="731160"/>
            <a:ext cx="10692720" cy="2803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25c6d"/>
                </a:solidFill>
                <a:latin typeface="Arial"/>
                <a:ea typeface="Arial"/>
              </a:rPr>
              <a:t>Quantified the Chl response to fronts in the Gulf-Stream region:</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Increase in concentration by 18% (weak fronts)</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80% (strong fronts)</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Increase in quantity by 5-8% (weak fronts)</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           </a:t>
            </a:r>
            <a:r>
              <a:rPr b="0" lang="en-US" sz="2000" spc="-1" strike="noStrike">
                <a:solidFill>
                  <a:srgbClr val="025c6d"/>
                </a:solidFill>
                <a:latin typeface="Arial"/>
                <a:ea typeface="Arial"/>
              </a:rPr>
              <a:t>0-4% (strong fronts)</a:t>
            </a:r>
            <a:endParaRPr b="0" lang="en-US" sz="2000" spc="-1" strike="noStrike">
              <a:latin typeface="Arial"/>
            </a:endParaRPr>
          </a:p>
          <a:p>
            <a:pPr>
              <a:lnSpc>
                <a:spcPct val="100000"/>
              </a:lnSpc>
            </a:pPr>
            <a:endParaRPr b="0" lang="en-US" sz="1800" spc="-1" strike="noStrike">
              <a:latin typeface="Arial"/>
            </a:endParaRPr>
          </a:p>
          <a:p>
            <a:pPr>
              <a:lnSpc>
                <a:spcPct val="100000"/>
              </a:lnSpc>
            </a:pPr>
            <a:r>
              <a:rPr b="0" lang="en-US" sz="2000" spc="-1" strike="noStrike">
                <a:solidFill>
                  <a:srgbClr val="025c6d"/>
                </a:solidFill>
                <a:latin typeface="Arial"/>
                <a:ea typeface="Arial"/>
              </a:rPr>
              <a:t>Detected, from satellite, blooms in fronts with:</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earlier onset (by 5.9±1.9 days)</a:t>
            </a:r>
            <a:endParaRPr b="0" lang="en-US" sz="2000" spc="-1" strike="noStrike">
              <a:latin typeface="Arial"/>
            </a:endParaRPr>
          </a:p>
          <a:p>
            <a:pPr>
              <a:lnSpc>
                <a:spcPct val="100000"/>
              </a:lnSpc>
            </a:pPr>
            <a:r>
              <a:rPr b="0" lang="en-US" sz="2000" spc="-1" strike="noStrike">
                <a:solidFill>
                  <a:srgbClr val="025c6d"/>
                </a:solidFill>
                <a:latin typeface="Arial"/>
                <a:ea typeface="Arial"/>
              </a:rPr>
              <a:t>	</a:t>
            </a:r>
            <a:r>
              <a:rPr b="0" lang="en-US" sz="2000" spc="-1" strike="noStrike">
                <a:solidFill>
                  <a:srgbClr val="025c6d"/>
                </a:solidFill>
                <a:latin typeface="Arial"/>
                <a:ea typeface="Arial"/>
              </a:rPr>
              <a:t>and longer duration (by 9.6±2.5 days)</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TotalTime>
  <Application>LibreOffice/7.4.0.3$Linux_X86_64 LibreOffice_project/40$Build-3</Application>
  <AppVersion>15.0000</AppVersion>
  <Words>43</Words>
  <Paragraphs>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2022-03-02T08:39:10Z</dcterms:created>
  <dc:creator>Tosca Ballerini</dc:creator>
  <dc:description/>
  <dc:language>en-US</dc:language>
  <cp:lastModifiedBy>Clément Haëck</cp:lastModifiedBy>
  <dcterms:modified xsi:type="dcterms:W3CDTF">2022-08-31T11:09:32Z</dcterms:modified>
  <cp:revision>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Custom</vt:lpwstr>
  </property>
  <property fmtid="{D5CDD505-2E9C-101B-9397-08002B2CF9AE}" pid="4" name="Slides">
    <vt:i4>4</vt:i4>
  </property>
</Properties>
</file>