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
  </p:notesMasterIdLst>
  <p:sldIdLst>
    <p:sldId id="256" r:id="rId2"/>
    <p:sldId id="257" r:id="rId3"/>
    <p:sldId id="258" r:id="rId4"/>
    <p:sldId id="259" r:id="rId5"/>
  </p:sldIdLst>
  <p:sldSz cx="10922000" cy="5461000"/>
  <p:notesSz cx="6858000" cy="9144000"/>
  <p:embeddedFontLst>
    <p:embeddedFont>
      <p:font typeface="Arial Black" panose="020B0A04020102020204" pitchFamily="34" charset="0"/>
      <p:regular r:id="rId7"/>
      <p:bold r:id="rId8"/>
    </p:embeddedFont>
    <p:embeddedFont>
      <p:font typeface="Calibri" panose="020F0502020204030204" pitchFamily="3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720" userDrawn="1">
          <p15:clr>
            <a:srgbClr val="A4A3A4"/>
          </p15:clr>
        </p15:guide>
        <p15:guide id="2" pos="344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3" roundtripDataSignature="AMtx7mhxrZMzR2OP793kDwPvle/XKwySz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D4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28"/>
  </p:normalViewPr>
  <p:slideViewPr>
    <p:cSldViewPr snapToGrid="0" showGuides="1">
      <p:cViewPr varScale="1">
        <p:scale>
          <a:sx n="78" d="100"/>
          <a:sy n="78" d="100"/>
        </p:scale>
        <p:origin x="76" y="52"/>
      </p:cViewPr>
      <p:guideLst>
        <p:guide orient="horz" pos="1720"/>
        <p:guide pos="34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customschemas.google.com/relationships/presentationmetadata" Target="metadata"/><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a:spLocks noGrp="1" noRot="1" noChangeAspect="1"/>
          </p:cNvSpPr>
          <p:nvPr>
            <p:ph type="sldImg" idx="2"/>
          </p:nvPr>
        </p:nvSpPr>
        <p:spPr>
          <a:xfrm>
            <a:off x="-5621338" y="93663"/>
            <a:ext cx="18100676" cy="9050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2:notes"/>
          <p:cNvSpPr>
            <a:spLocks noGrp="1" noRot="1" noChangeAspect="1"/>
          </p:cNvSpPr>
          <p:nvPr>
            <p:ph type="sldImg" idx="2"/>
          </p:nvPr>
        </p:nvSpPr>
        <p:spPr>
          <a:xfrm>
            <a:off x="0" y="685800"/>
            <a:ext cx="6858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 name="Google Shape;103;p3:notes"/>
          <p:cNvSpPr>
            <a:spLocks noGrp="1" noRot="1" noChangeAspect="1"/>
          </p:cNvSpPr>
          <p:nvPr>
            <p:ph type="sldImg" idx="2"/>
          </p:nvPr>
        </p:nvSpPr>
        <p:spPr>
          <a:xfrm>
            <a:off x="0" y="685800"/>
            <a:ext cx="6858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 name="Google Shape;112;p4:notes"/>
          <p:cNvSpPr>
            <a:spLocks noGrp="1" noRot="1" noChangeAspect="1"/>
          </p:cNvSpPr>
          <p:nvPr>
            <p:ph type="sldImg" idx="2"/>
          </p:nvPr>
        </p:nvSpPr>
        <p:spPr>
          <a:xfrm>
            <a:off x="0" y="685800"/>
            <a:ext cx="6858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7"/>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7"/>
          <p:cNvSpPr txBox="1">
            <a:spLocks noGrp="1"/>
          </p:cNvSpPr>
          <p:nvPr>
            <p:ph type="body" idx="1"/>
          </p:nvPr>
        </p:nvSpPr>
        <p:spPr>
          <a:xfrm>
            <a:off x="750888" y="1453739"/>
            <a:ext cx="9420225" cy="346495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14" name="Google Shape;14;p7"/>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7"/>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7"/>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6"/>
          <p:cNvSpPr txBox="1">
            <a:spLocks noGrp="1"/>
          </p:cNvSpPr>
          <p:nvPr>
            <p:ph type="body" idx="1"/>
          </p:nvPr>
        </p:nvSpPr>
        <p:spPr>
          <a:xfrm rot="5400000">
            <a:off x="3728524" y="-1523896"/>
            <a:ext cx="3464954" cy="94202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71" name="Google Shape;71;p16"/>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6"/>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6"/>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rot="5400000">
            <a:off x="6679611" y="1427193"/>
            <a:ext cx="4627945" cy="23550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7"/>
          <p:cNvSpPr txBox="1">
            <a:spLocks noGrp="1"/>
          </p:cNvSpPr>
          <p:nvPr>
            <p:ph type="body" idx="1"/>
          </p:nvPr>
        </p:nvSpPr>
        <p:spPr>
          <a:xfrm rot="5400000">
            <a:off x="1901237" y="-859602"/>
            <a:ext cx="4627945" cy="69286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77" name="Google Shape;77;p17"/>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7"/>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7"/>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8"/>
          <p:cNvSpPr txBox="1">
            <a:spLocks noGrp="1"/>
          </p:cNvSpPr>
          <p:nvPr>
            <p:ph type="ctrTitle"/>
          </p:nvPr>
        </p:nvSpPr>
        <p:spPr>
          <a:xfrm>
            <a:off x="1365250" y="893734"/>
            <a:ext cx="8191500" cy="190123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778"/>
              <a:buFont typeface="Calibri"/>
              <a:buNone/>
              <a:defRPr sz="477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8"/>
          <p:cNvSpPr txBox="1">
            <a:spLocks noGrp="1"/>
          </p:cNvSpPr>
          <p:nvPr>
            <p:ph type="subTitle" idx="1"/>
          </p:nvPr>
        </p:nvSpPr>
        <p:spPr>
          <a:xfrm>
            <a:off x="1365250" y="2868290"/>
            <a:ext cx="8191500" cy="131847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96"/>
              </a:spcBef>
              <a:spcAft>
                <a:spcPts val="0"/>
              </a:spcAft>
              <a:buClr>
                <a:schemeClr val="dk1"/>
              </a:buClr>
              <a:buSzPts val="1911"/>
              <a:buNone/>
              <a:defRPr sz="1911"/>
            </a:lvl1pPr>
            <a:lvl2pPr lvl="1" algn="ctr">
              <a:lnSpc>
                <a:spcPct val="90000"/>
              </a:lnSpc>
              <a:spcBef>
                <a:spcPts val="398"/>
              </a:spcBef>
              <a:spcAft>
                <a:spcPts val="0"/>
              </a:spcAft>
              <a:buClr>
                <a:schemeClr val="dk1"/>
              </a:buClr>
              <a:buSzPts val="1593"/>
              <a:buNone/>
              <a:defRPr sz="1593"/>
            </a:lvl2pPr>
            <a:lvl3pPr lvl="2" algn="ctr">
              <a:lnSpc>
                <a:spcPct val="90000"/>
              </a:lnSpc>
              <a:spcBef>
                <a:spcPts val="398"/>
              </a:spcBef>
              <a:spcAft>
                <a:spcPts val="0"/>
              </a:spcAft>
              <a:buClr>
                <a:schemeClr val="dk1"/>
              </a:buClr>
              <a:buSzPts val="1433"/>
              <a:buNone/>
              <a:defRPr sz="1433"/>
            </a:lvl3pPr>
            <a:lvl4pPr lvl="3" algn="ctr">
              <a:lnSpc>
                <a:spcPct val="90000"/>
              </a:lnSpc>
              <a:spcBef>
                <a:spcPts val="398"/>
              </a:spcBef>
              <a:spcAft>
                <a:spcPts val="0"/>
              </a:spcAft>
              <a:buClr>
                <a:schemeClr val="dk1"/>
              </a:buClr>
              <a:buSzPts val="1274"/>
              <a:buNone/>
              <a:defRPr sz="1274"/>
            </a:lvl4pPr>
            <a:lvl5pPr lvl="4" algn="ctr">
              <a:lnSpc>
                <a:spcPct val="90000"/>
              </a:lnSpc>
              <a:spcBef>
                <a:spcPts val="398"/>
              </a:spcBef>
              <a:spcAft>
                <a:spcPts val="0"/>
              </a:spcAft>
              <a:buClr>
                <a:schemeClr val="dk1"/>
              </a:buClr>
              <a:buSzPts val="1274"/>
              <a:buNone/>
              <a:defRPr sz="1274"/>
            </a:lvl5pPr>
            <a:lvl6pPr lvl="5" algn="ctr">
              <a:lnSpc>
                <a:spcPct val="90000"/>
              </a:lnSpc>
              <a:spcBef>
                <a:spcPts val="398"/>
              </a:spcBef>
              <a:spcAft>
                <a:spcPts val="0"/>
              </a:spcAft>
              <a:buClr>
                <a:schemeClr val="dk1"/>
              </a:buClr>
              <a:buSzPts val="1274"/>
              <a:buNone/>
              <a:defRPr sz="1274"/>
            </a:lvl6pPr>
            <a:lvl7pPr lvl="6" algn="ctr">
              <a:lnSpc>
                <a:spcPct val="90000"/>
              </a:lnSpc>
              <a:spcBef>
                <a:spcPts val="398"/>
              </a:spcBef>
              <a:spcAft>
                <a:spcPts val="0"/>
              </a:spcAft>
              <a:buClr>
                <a:schemeClr val="dk1"/>
              </a:buClr>
              <a:buSzPts val="1274"/>
              <a:buNone/>
              <a:defRPr sz="1274"/>
            </a:lvl7pPr>
            <a:lvl8pPr lvl="7" algn="ctr">
              <a:lnSpc>
                <a:spcPct val="90000"/>
              </a:lnSpc>
              <a:spcBef>
                <a:spcPts val="398"/>
              </a:spcBef>
              <a:spcAft>
                <a:spcPts val="0"/>
              </a:spcAft>
              <a:buClr>
                <a:schemeClr val="dk1"/>
              </a:buClr>
              <a:buSzPts val="1274"/>
              <a:buNone/>
              <a:defRPr sz="1274"/>
            </a:lvl8pPr>
            <a:lvl9pPr lvl="8" algn="ctr">
              <a:lnSpc>
                <a:spcPct val="90000"/>
              </a:lnSpc>
              <a:spcBef>
                <a:spcPts val="398"/>
              </a:spcBef>
              <a:spcAft>
                <a:spcPts val="0"/>
              </a:spcAft>
              <a:buClr>
                <a:schemeClr val="dk1"/>
              </a:buClr>
              <a:buSzPts val="1274"/>
              <a:buNone/>
              <a:defRPr sz="1274"/>
            </a:lvl9pPr>
          </a:lstStyle>
          <a:p>
            <a:endParaRPr/>
          </a:p>
        </p:txBody>
      </p:sp>
      <p:sp>
        <p:nvSpPr>
          <p:cNvPr id="20" name="Google Shape;20;p8"/>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8"/>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8"/>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9"/>
          <p:cNvSpPr txBox="1">
            <a:spLocks noGrp="1"/>
          </p:cNvSpPr>
          <p:nvPr>
            <p:ph type="title"/>
          </p:nvPr>
        </p:nvSpPr>
        <p:spPr>
          <a:xfrm>
            <a:off x="745199" y="1361458"/>
            <a:ext cx="9420225" cy="227162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778"/>
              <a:buFont typeface="Calibri"/>
              <a:buNone/>
              <a:defRPr sz="477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9"/>
          <p:cNvSpPr txBox="1">
            <a:spLocks noGrp="1"/>
          </p:cNvSpPr>
          <p:nvPr>
            <p:ph type="body" idx="1"/>
          </p:nvPr>
        </p:nvSpPr>
        <p:spPr>
          <a:xfrm>
            <a:off x="745199" y="3654573"/>
            <a:ext cx="9420225" cy="119459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96"/>
              </a:spcBef>
              <a:spcAft>
                <a:spcPts val="0"/>
              </a:spcAft>
              <a:buClr>
                <a:srgbClr val="888888"/>
              </a:buClr>
              <a:buSzPts val="1911"/>
              <a:buNone/>
              <a:defRPr sz="1911">
                <a:solidFill>
                  <a:srgbClr val="888888"/>
                </a:solidFill>
              </a:defRPr>
            </a:lvl1pPr>
            <a:lvl2pPr marL="914400" lvl="1" indent="-228600" algn="l">
              <a:lnSpc>
                <a:spcPct val="90000"/>
              </a:lnSpc>
              <a:spcBef>
                <a:spcPts val="398"/>
              </a:spcBef>
              <a:spcAft>
                <a:spcPts val="0"/>
              </a:spcAft>
              <a:buClr>
                <a:srgbClr val="888888"/>
              </a:buClr>
              <a:buSzPts val="1593"/>
              <a:buNone/>
              <a:defRPr sz="1593">
                <a:solidFill>
                  <a:srgbClr val="888888"/>
                </a:solidFill>
              </a:defRPr>
            </a:lvl2pPr>
            <a:lvl3pPr marL="1371600" lvl="2" indent="-228600" algn="l">
              <a:lnSpc>
                <a:spcPct val="90000"/>
              </a:lnSpc>
              <a:spcBef>
                <a:spcPts val="398"/>
              </a:spcBef>
              <a:spcAft>
                <a:spcPts val="0"/>
              </a:spcAft>
              <a:buClr>
                <a:srgbClr val="888888"/>
              </a:buClr>
              <a:buSzPts val="1433"/>
              <a:buNone/>
              <a:defRPr sz="1433">
                <a:solidFill>
                  <a:srgbClr val="888888"/>
                </a:solidFill>
              </a:defRPr>
            </a:lvl3pPr>
            <a:lvl4pPr marL="1828800" lvl="3" indent="-228600" algn="l">
              <a:lnSpc>
                <a:spcPct val="90000"/>
              </a:lnSpc>
              <a:spcBef>
                <a:spcPts val="398"/>
              </a:spcBef>
              <a:spcAft>
                <a:spcPts val="0"/>
              </a:spcAft>
              <a:buClr>
                <a:srgbClr val="888888"/>
              </a:buClr>
              <a:buSzPts val="1274"/>
              <a:buNone/>
              <a:defRPr sz="1274">
                <a:solidFill>
                  <a:srgbClr val="888888"/>
                </a:solidFill>
              </a:defRPr>
            </a:lvl4pPr>
            <a:lvl5pPr marL="2286000" lvl="4" indent="-228600" algn="l">
              <a:lnSpc>
                <a:spcPct val="90000"/>
              </a:lnSpc>
              <a:spcBef>
                <a:spcPts val="398"/>
              </a:spcBef>
              <a:spcAft>
                <a:spcPts val="0"/>
              </a:spcAft>
              <a:buClr>
                <a:srgbClr val="888888"/>
              </a:buClr>
              <a:buSzPts val="1274"/>
              <a:buNone/>
              <a:defRPr sz="1274">
                <a:solidFill>
                  <a:srgbClr val="888888"/>
                </a:solidFill>
              </a:defRPr>
            </a:lvl5pPr>
            <a:lvl6pPr marL="2743200" lvl="5" indent="-228600" algn="l">
              <a:lnSpc>
                <a:spcPct val="90000"/>
              </a:lnSpc>
              <a:spcBef>
                <a:spcPts val="398"/>
              </a:spcBef>
              <a:spcAft>
                <a:spcPts val="0"/>
              </a:spcAft>
              <a:buClr>
                <a:srgbClr val="888888"/>
              </a:buClr>
              <a:buSzPts val="1274"/>
              <a:buNone/>
              <a:defRPr sz="1274">
                <a:solidFill>
                  <a:srgbClr val="888888"/>
                </a:solidFill>
              </a:defRPr>
            </a:lvl6pPr>
            <a:lvl7pPr marL="3200400" lvl="6" indent="-228600" algn="l">
              <a:lnSpc>
                <a:spcPct val="90000"/>
              </a:lnSpc>
              <a:spcBef>
                <a:spcPts val="398"/>
              </a:spcBef>
              <a:spcAft>
                <a:spcPts val="0"/>
              </a:spcAft>
              <a:buClr>
                <a:srgbClr val="888888"/>
              </a:buClr>
              <a:buSzPts val="1274"/>
              <a:buNone/>
              <a:defRPr sz="1274">
                <a:solidFill>
                  <a:srgbClr val="888888"/>
                </a:solidFill>
              </a:defRPr>
            </a:lvl7pPr>
            <a:lvl8pPr marL="3657600" lvl="7" indent="-228600" algn="l">
              <a:lnSpc>
                <a:spcPct val="90000"/>
              </a:lnSpc>
              <a:spcBef>
                <a:spcPts val="398"/>
              </a:spcBef>
              <a:spcAft>
                <a:spcPts val="0"/>
              </a:spcAft>
              <a:buClr>
                <a:srgbClr val="888888"/>
              </a:buClr>
              <a:buSzPts val="1274"/>
              <a:buNone/>
              <a:defRPr sz="1274">
                <a:solidFill>
                  <a:srgbClr val="888888"/>
                </a:solidFill>
              </a:defRPr>
            </a:lvl8pPr>
            <a:lvl9pPr marL="4114800" lvl="8" indent="-228600" algn="l">
              <a:lnSpc>
                <a:spcPct val="90000"/>
              </a:lnSpc>
              <a:spcBef>
                <a:spcPts val="398"/>
              </a:spcBef>
              <a:spcAft>
                <a:spcPts val="0"/>
              </a:spcAft>
              <a:buClr>
                <a:srgbClr val="888888"/>
              </a:buClr>
              <a:buSzPts val="1274"/>
              <a:buNone/>
              <a:defRPr sz="1274">
                <a:solidFill>
                  <a:srgbClr val="888888"/>
                </a:solidFill>
              </a:defRPr>
            </a:lvl9pPr>
          </a:lstStyle>
          <a:p>
            <a:endParaRPr/>
          </a:p>
        </p:txBody>
      </p:sp>
      <p:sp>
        <p:nvSpPr>
          <p:cNvPr id="26" name="Google Shape;26;p9"/>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9"/>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9"/>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0"/>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0"/>
          <p:cNvSpPr txBox="1">
            <a:spLocks noGrp="1"/>
          </p:cNvSpPr>
          <p:nvPr>
            <p:ph type="body" idx="1"/>
          </p:nvPr>
        </p:nvSpPr>
        <p:spPr>
          <a:xfrm>
            <a:off x="750888" y="1453739"/>
            <a:ext cx="4641850" cy="346495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32" name="Google Shape;32;p10"/>
          <p:cNvSpPr txBox="1">
            <a:spLocks noGrp="1"/>
          </p:cNvSpPr>
          <p:nvPr>
            <p:ph type="body" idx="2"/>
          </p:nvPr>
        </p:nvSpPr>
        <p:spPr>
          <a:xfrm>
            <a:off x="5529263" y="1453739"/>
            <a:ext cx="4641850" cy="346495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33" name="Google Shape;33;p10"/>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0"/>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0"/>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1"/>
          <p:cNvSpPr txBox="1">
            <a:spLocks noGrp="1"/>
          </p:cNvSpPr>
          <p:nvPr>
            <p:ph type="title"/>
          </p:nvPr>
        </p:nvSpPr>
        <p:spPr>
          <a:xfrm>
            <a:off x="752310"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1"/>
          <p:cNvSpPr txBox="1">
            <a:spLocks noGrp="1"/>
          </p:cNvSpPr>
          <p:nvPr>
            <p:ph type="body" idx="1"/>
          </p:nvPr>
        </p:nvSpPr>
        <p:spPr>
          <a:xfrm>
            <a:off x="752310" y="1338704"/>
            <a:ext cx="4620518" cy="6560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96"/>
              </a:spcBef>
              <a:spcAft>
                <a:spcPts val="0"/>
              </a:spcAft>
              <a:buClr>
                <a:schemeClr val="dk1"/>
              </a:buClr>
              <a:buSzPts val="1911"/>
              <a:buNone/>
              <a:defRPr sz="1911" b="1"/>
            </a:lvl1pPr>
            <a:lvl2pPr marL="914400" lvl="1" indent="-228600" algn="l">
              <a:lnSpc>
                <a:spcPct val="90000"/>
              </a:lnSpc>
              <a:spcBef>
                <a:spcPts val="398"/>
              </a:spcBef>
              <a:spcAft>
                <a:spcPts val="0"/>
              </a:spcAft>
              <a:buClr>
                <a:schemeClr val="dk1"/>
              </a:buClr>
              <a:buSzPts val="1593"/>
              <a:buNone/>
              <a:defRPr sz="1593" b="1"/>
            </a:lvl2pPr>
            <a:lvl3pPr marL="1371600" lvl="2" indent="-228600" algn="l">
              <a:lnSpc>
                <a:spcPct val="90000"/>
              </a:lnSpc>
              <a:spcBef>
                <a:spcPts val="398"/>
              </a:spcBef>
              <a:spcAft>
                <a:spcPts val="0"/>
              </a:spcAft>
              <a:buClr>
                <a:schemeClr val="dk1"/>
              </a:buClr>
              <a:buSzPts val="1433"/>
              <a:buNone/>
              <a:defRPr sz="1433" b="1"/>
            </a:lvl3pPr>
            <a:lvl4pPr marL="1828800" lvl="3" indent="-228600" algn="l">
              <a:lnSpc>
                <a:spcPct val="90000"/>
              </a:lnSpc>
              <a:spcBef>
                <a:spcPts val="398"/>
              </a:spcBef>
              <a:spcAft>
                <a:spcPts val="0"/>
              </a:spcAft>
              <a:buClr>
                <a:schemeClr val="dk1"/>
              </a:buClr>
              <a:buSzPts val="1274"/>
              <a:buNone/>
              <a:defRPr sz="1274" b="1"/>
            </a:lvl4pPr>
            <a:lvl5pPr marL="2286000" lvl="4" indent="-228600" algn="l">
              <a:lnSpc>
                <a:spcPct val="90000"/>
              </a:lnSpc>
              <a:spcBef>
                <a:spcPts val="398"/>
              </a:spcBef>
              <a:spcAft>
                <a:spcPts val="0"/>
              </a:spcAft>
              <a:buClr>
                <a:schemeClr val="dk1"/>
              </a:buClr>
              <a:buSzPts val="1274"/>
              <a:buNone/>
              <a:defRPr sz="1274" b="1"/>
            </a:lvl5pPr>
            <a:lvl6pPr marL="2743200" lvl="5" indent="-228600" algn="l">
              <a:lnSpc>
                <a:spcPct val="90000"/>
              </a:lnSpc>
              <a:spcBef>
                <a:spcPts val="398"/>
              </a:spcBef>
              <a:spcAft>
                <a:spcPts val="0"/>
              </a:spcAft>
              <a:buClr>
                <a:schemeClr val="dk1"/>
              </a:buClr>
              <a:buSzPts val="1274"/>
              <a:buNone/>
              <a:defRPr sz="1274" b="1"/>
            </a:lvl6pPr>
            <a:lvl7pPr marL="3200400" lvl="6" indent="-228600" algn="l">
              <a:lnSpc>
                <a:spcPct val="90000"/>
              </a:lnSpc>
              <a:spcBef>
                <a:spcPts val="398"/>
              </a:spcBef>
              <a:spcAft>
                <a:spcPts val="0"/>
              </a:spcAft>
              <a:buClr>
                <a:schemeClr val="dk1"/>
              </a:buClr>
              <a:buSzPts val="1274"/>
              <a:buNone/>
              <a:defRPr sz="1274" b="1"/>
            </a:lvl7pPr>
            <a:lvl8pPr marL="3657600" lvl="7" indent="-228600" algn="l">
              <a:lnSpc>
                <a:spcPct val="90000"/>
              </a:lnSpc>
              <a:spcBef>
                <a:spcPts val="398"/>
              </a:spcBef>
              <a:spcAft>
                <a:spcPts val="0"/>
              </a:spcAft>
              <a:buClr>
                <a:schemeClr val="dk1"/>
              </a:buClr>
              <a:buSzPts val="1274"/>
              <a:buNone/>
              <a:defRPr sz="1274" b="1"/>
            </a:lvl8pPr>
            <a:lvl9pPr marL="4114800" lvl="8" indent="-228600" algn="l">
              <a:lnSpc>
                <a:spcPct val="90000"/>
              </a:lnSpc>
              <a:spcBef>
                <a:spcPts val="398"/>
              </a:spcBef>
              <a:spcAft>
                <a:spcPts val="0"/>
              </a:spcAft>
              <a:buClr>
                <a:schemeClr val="dk1"/>
              </a:buClr>
              <a:buSzPts val="1274"/>
              <a:buNone/>
              <a:defRPr sz="1274" b="1"/>
            </a:lvl9pPr>
          </a:lstStyle>
          <a:p>
            <a:endParaRPr/>
          </a:p>
        </p:txBody>
      </p:sp>
      <p:sp>
        <p:nvSpPr>
          <p:cNvPr id="39" name="Google Shape;39;p11"/>
          <p:cNvSpPr txBox="1">
            <a:spLocks noGrp="1"/>
          </p:cNvSpPr>
          <p:nvPr>
            <p:ph type="body" idx="2"/>
          </p:nvPr>
        </p:nvSpPr>
        <p:spPr>
          <a:xfrm>
            <a:off x="752310" y="1994782"/>
            <a:ext cx="4620518" cy="293402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40" name="Google Shape;40;p11"/>
          <p:cNvSpPr txBox="1">
            <a:spLocks noGrp="1"/>
          </p:cNvSpPr>
          <p:nvPr>
            <p:ph type="body" idx="3"/>
          </p:nvPr>
        </p:nvSpPr>
        <p:spPr>
          <a:xfrm>
            <a:off x="5529262" y="1338704"/>
            <a:ext cx="4643273" cy="6560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96"/>
              </a:spcBef>
              <a:spcAft>
                <a:spcPts val="0"/>
              </a:spcAft>
              <a:buClr>
                <a:schemeClr val="dk1"/>
              </a:buClr>
              <a:buSzPts val="1911"/>
              <a:buNone/>
              <a:defRPr sz="1911" b="1"/>
            </a:lvl1pPr>
            <a:lvl2pPr marL="914400" lvl="1" indent="-228600" algn="l">
              <a:lnSpc>
                <a:spcPct val="90000"/>
              </a:lnSpc>
              <a:spcBef>
                <a:spcPts val="398"/>
              </a:spcBef>
              <a:spcAft>
                <a:spcPts val="0"/>
              </a:spcAft>
              <a:buClr>
                <a:schemeClr val="dk1"/>
              </a:buClr>
              <a:buSzPts val="1593"/>
              <a:buNone/>
              <a:defRPr sz="1593" b="1"/>
            </a:lvl2pPr>
            <a:lvl3pPr marL="1371600" lvl="2" indent="-228600" algn="l">
              <a:lnSpc>
                <a:spcPct val="90000"/>
              </a:lnSpc>
              <a:spcBef>
                <a:spcPts val="398"/>
              </a:spcBef>
              <a:spcAft>
                <a:spcPts val="0"/>
              </a:spcAft>
              <a:buClr>
                <a:schemeClr val="dk1"/>
              </a:buClr>
              <a:buSzPts val="1433"/>
              <a:buNone/>
              <a:defRPr sz="1433" b="1"/>
            </a:lvl3pPr>
            <a:lvl4pPr marL="1828800" lvl="3" indent="-228600" algn="l">
              <a:lnSpc>
                <a:spcPct val="90000"/>
              </a:lnSpc>
              <a:spcBef>
                <a:spcPts val="398"/>
              </a:spcBef>
              <a:spcAft>
                <a:spcPts val="0"/>
              </a:spcAft>
              <a:buClr>
                <a:schemeClr val="dk1"/>
              </a:buClr>
              <a:buSzPts val="1274"/>
              <a:buNone/>
              <a:defRPr sz="1274" b="1"/>
            </a:lvl4pPr>
            <a:lvl5pPr marL="2286000" lvl="4" indent="-228600" algn="l">
              <a:lnSpc>
                <a:spcPct val="90000"/>
              </a:lnSpc>
              <a:spcBef>
                <a:spcPts val="398"/>
              </a:spcBef>
              <a:spcAft>
                <a:spcPts val="0"/>
              </a:spcAft>
              <a:buClr>
                <a:schemeClr val="dk1"/>
              </a:buClr>
              <a:buSzPts val="1274"/>
              <a:buNone/>
              <a:defRPr sz="1274" b="1"/>
            </a:lvl5pPr>
            <a:lvl6pPr marL="2743200" lvl="5" indent="-228600" algn="l">
              <a:lnSpc>
                <a:spcPct val="90000"/>
              </a:lnSpc>
              <a:spcBef>
                <a:spcPts val="398"/>
              </a:spcBef>
              <a:spcAft>
                <a:spcPts val="0"/>
              </a:spcAft>
              <a:buClr>
                <a:schemeClr val="dk1"/>
              </a:buClr>
              <a:buSzPts val="1274"/>
              <a:buNone/>
              <a:defRPr sz="1274" b="1"/>
            </a:lvl6pPr>
            <a:lvl7pPr marL="3200400" lvl="6" indent="-228600" algn="l">
              <a:lnSpc>
                <a:spcPct val="90000"/>
              </a:lnSpc>
              <a:spcBef>
                <a:spcPts val="398"/>
              </a:spcBef>
              <a:spcAft>
                <a:spcPts val="0"/>
              </a:spcAft>
              <a:buClr>
                <a:schemeClr val="dk1"/>
              </a:buClr>
              <a:buSzPts val="1274"/>
              <a:buNone/>
              <a:defRPr sz="1274" b="1"/>
            </a:lvl7pPr>
            <a:lvl8pPr marL="3657600" lvl="7" indent="-228600" algn="l">
              <a:lnSpc>
                <a:spcPct val="90000"/>
              </a:lnSpc>
              <a:spcBef>
                <a:spcPts val="398"/>
              </a:spcBef>
              <a:spcAft>
                <a:spcPts val="0"/>
              </a:spcAft>
              <a:buClr>
                <a:schemeClr val="dk1"/>
              </a:buClr>
              <a:buSzPts val="1274"/>
              <a:buNone/>
              <a:defRPr sz="1274" b="1"/>
            </a:lvl8pPr>
            <a:lvl9pPr marL="4114800" lvl="8" indent="-228600" algn="l">
              <a:lnSpc>
                <a:spcPct val="90000"/>
              </a:lnSpc>
              <a:spcBef>
                <a:spcPts val="398"/>
              </a:spcBef>
              <a:spcAft>
                <a:spcPts val="0"/>
              </a:spcAft>
              <a:buClr>
                <a:schemeClr val="dk1"/>
              </a:buClr>
              <a:buSzPts val="1274"/>
              <a:buNone/>
              <a:defRPr sz="1274" b="1"/>
            </a:lvl9pPr>
          </a:lstStyle>
          <a:p>
            <a:endParaRPr/>
          </a:p>
        </p:txBody>
      </p:sp>
      <p:sp>
        <p:nvSpPr>
          <p:cNvPr id="41" name="Google Shape;41;p11"/>
          <p:cNvSpPr txBox="1">
            <a:spLocks noGrp="1"/>
          </p:cNvSpPr>
          <p:nvPr>
            <p:ph type="body" idx="4"/>
          </p:nvPr>
        </p:nvSpPr>
        <p:spPr>
          <a:xfrm>
            <a:off x="5529262" y="1994782"/>
            <a:ext cx="4643273" cy="293402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42" name="Google Shape;42;p11"/>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1"/>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1"/>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2"/>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2"/>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2"/>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3"/>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752311" y="364067"/>
            <a:ext cx="3522629" cy="127423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548"/>
              <a:buFont typeface="Calibri"/>
              <a:buNone/>
              <a:defRPr sz="254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4"/>
          <p:cNvSpPr txBox="1">
            <a:spLocks noGrp="1"/>
          </p:cNvSpPr>
          <p:nvPr>
            <p:ph type="body" idx="1"/>
          </p:nvPr>
        </p:nvSpPr>
        <p:spPr>
          <a:xfrm>
            <a:off x="4643272" y="786283"/>
            <a:ext cx="5529263" cy="3880850"/>
          </a:xfrm>
          <a:prstGeom prst="rect">
            <a:avLst/>
          </a:prstGeom>
          <a:noFill/>
          <a:ln>
            <a:noFill/>
          </a:ln>
        </p:spPr>
        <p:txBody>
          <a:bodyPr spcFirstLastPara="1" wrap="square" lIns="91425" tIns="45700" rIns="91425" bIns="45700" anchor="t" anchorCtr="0">
            <a:normAutofit/>
          </a:bodyPr>
          <a:lstStyle>
            <a:lvl1pPr marL="457200" lvl="0" indent="-390398" algn="l">
              <a:lnSpc>
                <a:spcPct val="90000"/>
              </a:lnSpc>
              <a:spcBef>
                <a:spcPts val="796"/>
              </a:spcBef>
              <a:spcAft>
                <a:spcPts val="0"/>
              </a:spcAft>
              <a:buClr>
                <a:schemeClr val="dk1"/>
              </a:buClr>
              <a:buSzPts val="2548"/>
              <a:buChar char="•"/>
              <a:defRPr sz="2548"/>
            </a:lvl1pPr>
            <a:lvl2pPr marL="914400" lvl="1" indent="-370205" algn="l">
              <a:lnSpc>
                <a:spcPct val="90000"/>
              </a:lnSpc>
              <a:spcBef>
                <a:spcPts val="398"/>
              </a:spcBef>
              <a:spcAft>
                <a:spcPts val="0"/>
              </a:spcAft>
              <a:buClr>
                <a:schemeClr val="dk1"/>
              </a:buClr>
              <a:buSzPts val="2230"/>
              <a:buChar char="•"/>
              <a:defRPr sz="2230"/>
            </a:lvl2pPr>
            <a:lvl3pPr marL="1371600" lvl="2" indent="-349948" algn="l">
              <a:lnSpc>
                <a:spcPct val="90000"/>
              </a:lnSpc>
              <a:spcBef>
                <a:spcPts val="398"/>
              </a:spcBef>
              <a:spcAft>
                <a:spcPts val="0"/>
              </a:spcAft>
              <a:buClr>
                <a:schemeClr val="dk1"/>
              </a:buClr>
              <a:buSzPts val="1911"/>
              <a:buChar char="•"/>
              <a:defRPr sz="1911"/>
            </a:lvl3pPr>
            <a:lvl4pPr marL="1828800" lvl="3" indent="-329755" algn="l">
              <a:lnSpc>
                <a:spcPct val="90000"/>
              </a:lnSpc>
              <a:spcBef>
                <a:spcPts val="398"/>
              </a:spcBef>
              <a:spcAft>
                <a:spcPts val="0"/>
              </a:spcAft>
              <a:buClr>
                <a:schemeClr val="dk1"/>
              </a:buClr>
              <a:buSzPts val="1593"/>
              <a:buChar char="•"/>
              <a:defRPr sz="1593"/>
            </a:lvl4pPr>
            <a:lvl5pPr marL="2286000" lvl="4" indent="-329755" algn="l">
              <a:lnSpc>
                <a:spcPct val="90000"/>
              </a:lnSpc>
              <a:spcBef>
                <a:spcPts val="398"/>
              </a:spcBef>
              <a:spcAft>
                <a:spcPts val="0"/>
              </a:spcAft>
              <a:buClr>
                <a:schemeClr val="dk1"/>
              </a:buClr>
              <a:buSzPts val="1593"/>
              <a:buChar char="•"/>
              <a:defRPr sz="1593"/>
            </a:lvl5pPr>
            <a:lvl6pPr marL="2743200" lvl="5" indent="-329755" algn="l">
              <a:lnSpc>
                <a:spcPct val="90000"/>
              </a:lnSpc>
              <a:spcBef>
                <a:spcPts val="398"/>
              </a:spcBef>
              <a:spcAft>
                <a:spcPts val="0"/>
              </a:spcAft>
              <a:buClr>
                <a:schemeClr val="dk1"/>
              </a:buClr>
              <a:buSzPts val="1593"/>
              <a:buChar char="•"/>
              <a:defRPr sz="1593"/>
            </a:lvl6pPr>
            <a:lvl7pPr marL="3200400" lvl="6" indent="-329755" algn="l">
              <a:lnSpc>
                <a:spcPct val="90000"/>
              </a:lnSpc>
              <a:spcBef>
                <a:spcPts val="398"/>
              </a:spcBef>
              <a:spcAft>
                <a:spcPts val="0"/>
              </a:spcAft>
              <a:buClr>
                <a:schemeClr val="dk1"/>
              </a:buClr>
              <a:buSzPts val="1593"/>
              <a:buChar char="•"/>
              <a:defRPr sz="1593"/>
            </a:lvl7pPr>
            <a:lvl8pPr marL="3657600" lvl="7" indent="-329755" algn="l">
              <a:lnSpc>
                <a:spcPct val="90000"/>
              </a:lnSpc>
              <a:spcBef>
                <a:spcPts val="398"/>
              </a:spcBef>
              <a:spcAft>
                <a:spcPts val="0"/>
              </a:spcAft>
              <a:buClr>
                <a:schemeClr val="dk1"/>
              </a:buClr>
              <a:buSzPts val="1593"/>
              <a:buChar char="•"/>
              <a:defRPr sz="1593"/>
            </a:lvl8pPr>
            <a:lvl9pPr marL="4114800" lvl="8" indent="-329755" algn="l">
              <a:lnSpc>
                <a:spcPct val="90000"/>
              </a:lnSpc>
              <a:spcBef>
                <a:spcPts val="398"/>
              </a:spcBef>
              <a:spcAft>
                <a:spcPts val="0"/>
              </a:spcAft>
              <a:buClr>
                <a:schemeClr val="dk1"/>
              </a:buClr>
              <a:buSzPts val="1593"/>
              <a:buChar char="•"/>
              <a:defRPr sz="1593"/>
            </a:lvl9pPr>
          </a:lstStyle>
          <a:p>
            <a:endParaRPr/>
          </a:p>
        </p:txBody>
      </p:sp>
      <p:sp>
        <p:nvSpPr>
          <p:cNvPr id="57" name="Google Shape;57;p14"/>
          <p:cNvSpPr txBox="1">
            <a:spLocks noGrp="1"/>
          </p:cNvSpPr>
          <p:nvPr>
            <p:ph type="body" idx="2"/>
          </p:nvPr>
        </p:nvSpPr>
        <p:spPr>
          <a:xfrm>
            <a:off x="752311" y="1638300"/>
            <a:ext cx="3522629" cy="30351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96"/>
              </a:spcBef>
              <a:spcAft>
                <a:spcPts val="0"/>
              </a:spcAft>
              <a:buClr>
                <a:schemeClr val="dk1"/>
              </a:buClr>
              <a:buSzPts val="1274"/>
              <a:buNone/>
              <a:defRPr sz="1274"/>
            </a:lvl1pPr>
            <a:lvl2pPr marL="914400" lvl="1" indent="-228600" algn="l">
              <a:lnSpc>
                <a:spcPct val="90000"/>
              </a:lnSpc>
              <a:spcBef>
                <a:spcPts val="398"/>
              </a:spcBef>
              <a:spcAft>
                <a:spcPts val="0"/>
              </a:spcAft>
              <a:buClr>
                <a:schemeClr val="dk1"/>
              </a:buClr>
              <a:buSzPts val="1115"/>
              <a:buNone/>
              <a:defRPr sz="1115"/>
            </a:lvl2pPr>
            <a:lvl3pPr marL="1371600" lvl="2" indent="-228600" algn="l">
              <a:lnSpc>
                <a:spcPct val="90000"/>
              </a:lnSpc>
              <a:spcBef>
                <a:spcPts val="398"/>
              </a:spcBef>
              <a:spcAft>
                <a:spcPts val="0"/>
              </a:spcAft>
              <a:buClr>
                <a:schemeClr val="dk1"/>
              </a:buClr>
              <a:buSzPts val="956"/>
              <a:buNone/>
              <a:defRPr sz="956"/>
            </a:lvl3pPr>
            <a:lvl4pPr marL="1828800" lvl="3" indent="-228600" algn="l">
              <a:lnSpc>
                <a:spcPct val="90000"/>
              </a:lnSpc>
              <a:spcBef>
                <a:spcPts val="398"/>
              </a:spcBef>
              <a:spcAft>
                <a:spcPts val="0"/>
              </a:spcAft>
              <a:buClr>
                <a:schemeClr val="dk1"/>
              </a:buClr>
              <a:buSzPts val="796"/>
              <a:buNone/>
              <a:defRPr sz="796"/>
            </a:lvl4pPr>
            <a:lvl5pPr marL="2286000" lvl="4" indent="-228600" algn="l">
              <a:lnSpc>
                <a:spcPct val="90000"/>
              </a:lnSpc>
              <a:spcBef>
                <a:spcPts val="398"/>
              </a:spcBef>
              <a:spcAft>
                <a:spcPts val="0"/>
              </a:spcAft>
              <a:buClr>
                <a:schemeClr val="dk1"/>
              </a:buClr>
              <a:buSzPts val="796"/>
              <a:buNone/>
              <a:defRPr sz="796"/>
            </a:lvl5pPr>
            <a:lvl6pPr marL="2743200" lvl="5" indent="-228600" algn="l">
              <a:lnSpc>
                <a:spcPct val="90000"/>
              </a:lnSpc>
              <a:spcBef>
                <a:spcPts val="398"/>
              </a:spcBef>
              <a:spcAft>
                <a:spcPts val="0"/>
              </a:spcAft>
              <a:buClr>
                <a:schemeClr val="dk1"/>
              </a:buClr>
              <a:buSzPts val="796"/>
              <a:buNone/>
              <a:defRPr sz="796"/>
            </a:lvl6pPr>
            <a:lvl7pPr marL="3200400" lvl="6" indent="-228600" algn="l">
              <a:lnSpc>
                <a:spcPct val="90000"/>
              </a:lnSpc>
              <a:spcBef>
                <a:spcPts val="398"/>
              </a:spcBef>
              <a:spcAft>
                <a:spcPts val="0"/>
              </a:spcAft>
              <a:buClr>
                <a:schemeClr val="dk1"/>
              </a:buClr>
              <a:buSzPts val="796"/>
              <a:buNone/>
              <a:defRPr sz="796"/>
            </a:lvl7pPr>
            <a:lvl8pPr marL="3657600" lvl="7" indent="-228600" algn="l">
              <a:lnSpc>
                <a:spcPct val="90000"/>
              </a:lnSpc>
              <a:spcBef>
                <a:spcPts val="398"/>
              </a:spcBef>
              <a:spcAft>
                <a:spcPts val="0"/>
              </a:spcAft>
              <a:buClr>
                <a:schemeClr val="dk1"/>
              </a:buClr>
              <a:buSzPts val="796"/>
              <a:buNone/>
              <a:defRPr sz="796"/>
            </a:lvl8pPr>
            <a:lvl9pPr marL="4114800" lvl="8" indent="-228600" algn="l">
              <a:lnSpc>
                <a:spcPct val="90000"/>
              </a:lnSpc>
              <a:spcBef>
                <a:spcPts val="398"/>
              </a:spcBef>
              <a:spcAft>
                <a:spcPts val="0"/>
              </a:spcAft>
              <a:buClr>
                <a:schemeClr val="dk1"/>
              </a:buClr>
              <a:buSzPts val="796"/>
              <a:buNone/>
              <a:defRPr sz="796"/>
            </a:lvl9pPr>
          </a:lstStyle>
          <a:p>
            <a:endParaRPr/>
          </a:p>
        </p:txBody>
      </p:sp>
      <p:sp>
        <p:nvSpPr>
          <p:cNvPr id="58" name="Google Shape;58;p14"/>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4"/>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752311" y="364067"/>
            <a:ext cx="3522629" cy="127423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548"/>
              <a:buFont typeface="Calibri"/>
              <a:buNone/>
              <a:defRPr sz="254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5"/>
          <p:cNvSpPr>
            <a:spLocks noGrp="1"/>
          </p:cNvSpPr>
          <p:nvPr>
            <p:ph type="pic" idx="2"/>
          </p:nvPr>
        </p:nvSpPr>
        <p:spPr>
          <a:xfrm>
            <a:off x="4643272" y="786283"/>
            <a:ext cx="5529263" cy="3880850"/>
          </a:xfrm>
          <a:prstGeom prst="rect">
            <a:avLst/>
          </a:prstGeom>
          <a:noFill/>
          <a:ln>
            <a:noFill/>
          </a:ln>
        </p:spPr>
      </p:sp>
      <p:sp>
        <p:nvSpPr>
          <p:cNvPr id="64" name="Google Shape;64;p15"/>
          <p:cNvSpPr txBox="1">
            <a:spLocks noGrp="1"/>
          </p:cNvSpPr>
          <p:nvPr>
            <p:ph type="body" idx="1"/>
          </p:nvPr>
        </p:nvSpPr>
        <p:spPr>
          <a:xfrm>
            <a:off x="752311" y="1638300"/>
            <a:ext cx="3522629" cy="30351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96"/>
              </a:spcBef>
              <a:spcAft>
                <a:spcPts val="0"/>
              </a:spcAft>
              <a:buClr>
                <a:schemeClr val="dk1"/>
              </a:buClr>
              <a:buSzPts val="1274"/>
              <a:buNone/>
              <a:defRPr sz="1274"/>
            </a:lvl1pPr>
            <a:lvl2pPr marL="914400" lvl="1" indent="-228600" algn="l">
              <a:lnSpc>
                <a:spcPct val="90000"/>
              </a:lnSpc>
              <a:spcBef>
                <a:spcPts val="398"/>
              </a:spcBef>
              <a:spcAft>
                <a:spcPts val="0"/>
              </a:spcAft>
              <a:buClr>
                <a:schemeClr val="dk1"/>
              </a:buClr>
              <a:buSzPts val="1115"/>
              <a:buNone/>
              <a:defRPr sz="1115"/>
            </a:lvl2pPr>
            <a:lvl3pPr marL="1371600" lvl="2" indent="-228600" algn="l">
              <a:lnSpc>
                <a:spcPct val="90000"/>
              </a:lnSpc>
              <a:spcBef>
                <a:spcPts val="398"/>
              </a:spcBef>
              <a:spcAft>
                <a:spcPts val="0"/>
              </a:spcAft>
              <a:buClr>
                <a:schemeClr val="dk1"/>
              </a:buClr>
              <a:buSzPts val="956"/>
              <a:buNone/>
              <a:defRPr sz="956"/>
            </a:lvl3pPr>
            <a:lvl4pPr marL="1828800" lvl="3" indent="-228600" algn="l">
              <a:lnSpc>
                <a:spcPct val="90000"/>
              </a:lnSpc>
              <a:spcBef>
                <a:spcPts val="398"/>
              </a:spcBef>
              <a:spcAft>
                <a:spcPts val="0"/>
              </a:spcAft>
              <a:buClr>
                <a:schemeClr val="dk1"/>
              </a:buClr>
              <a:buSzPts val="796"/>
              <a:buNone/>
              <a:defRPr sz="796"/>
            </a:lvl4pPr>
            <a:lvl5pPr marL="2286000" lvl="4" indent="-228600" algn="l">
              <a:lnSpc>
                <a:spcPct val="90000"/>
              </a:lnSpc>
              <a:spcBef>
                <a:spcPts val="398"/>
              </a:spcBef>
              <a:spcAft>
                <a:spcPts val="0"/>
              </a:spcAft>
              <a:buClr>
                <a:schemeClr val="dk1"/>
              </a:buClr>
              <a:buSzPts val="796"/>
              <a:buNone/>
              <a:defRPr sz="796"/>
            </a:lvl5pPr>
            <a:lvl6pPr marL="2743200" lvl="5" indent="-228600" algn="l">
              <a:lnSpc>
                <a:spcPct val="90000"/>
              </a:lnSpc>
              <a:spcBef>
                <a:spcPts val="398"/>
              </a:spcBef>
              <a:spcAft>
                <a:spcPts val="0"/>
              </a:spcAft>
              <a:buClr>
                <a:schemeClr val="dk1"/>
              </a:buClr>
              <a:buSzPts val="796"/>
              <a:buNone/>
              <a:defRPr sz="796"/>
            </a:lvl6pPr>
            <a:lvl7pPr marL="3200400" lvl="6" indent="-228600" algn="l">
              <a:lnSpc>
                <a:spcPct val="90000"/>
              </a:lnSpc>
              <a:spcBef>
                <a:spcPts val="398"/>
              </a:spcBef>
              <a:spcAft>
                <a:spcPts val="0"/>
              </a:spcAft>
              <a:buClr>
                <a:schemeClr val="dk1"/>
              </a:buClr>
              <a:buSzPts val="796"/>
              <a:buNone/>
              <a:defRPr sz="796"/>
            </a:lvl7pPr>
            <a:lvl8pPr marL="3657600" lvl="7" indent="-228600" algn="l">
              <a:lnSpc>
                <a:spcPct val="90000"/>
              </a:lnSpc>
              <a:spcBef>
                <a:spcPts val="398"/>
              </a:spcBef>
              <a:spcAft>
                <a:spcPts val="0"/>
              </a:spcAft>
              <a:buClr>
                <a:schemeClr val="dk1"/>
              </a:buClr>
              <a:buSzPts val="796"/>
              <a:buNone/>
              <a:defRPr sz="796"/>
            </a:lvl8pPr>
            <a:lvl9pPr marL="4114800" lvl="8" indent="-228600" algn="l">
              <a:lnSpc>
                <a:spcPct val="90000"/>
              </a:lnSpc>
              <a:spcBef>
                <a:spcPts val="398"/>
              </a:spcBef>
              <a:spcAft>
                <a:spcPts val="0"/>
              </a:spcAft>
              <a:buClr>
                <a:schemeClr val="dk1"/>
              </a:buClr>
              <a:buSzPts val="796"/>
              <a:buNone/>
              <a:defRPr sz="796"/>
            </a:lvl9pPr>
          </a:lstStyle>
          <a:p>
            <a:endParaRPr/>
          </a:p>
        </p:txBody>
      </p:sp>
      <p:sp>
        <p:nvSpPr>
          <p:cNvPr id="65" name="Google Shape;65;p15"/>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504"/>
              <a:buFont typeface="Calibri"/>
              <a:buNone/>
              <a:defRPr sz="3504"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6"/>
          <p:cNvSpPr txBox="1">
            <a:spLocks noGrp="1"/>
          </p:cNvSpPr>
          <p:nvPr>
            <p:ph type="body" idx="1"/>
          </p:nvPr>
        </p:nvSpPr>
        <p:spPr>
          <a:xfrm>
            <a:off x="750888" y="1453739"/>
            <a:ext cx="9420225" cy="3464954"/>
          </a:xfrm>
          <a:prstGeom prst="rect">
            <a:avLst/>
          </a:prstGeom>
          <a:noFill/>
          <a:ln>
            <a:noFill/>
          </a:ln>
        </p:spPr>
        <p:txBody>
          <a:bodyPr spcFirstLastPara="1" wrap="square" lIns="91425" tIns="45700" rIns="91425" bIns="45700" anchor="t" anchorCtr="0">
            <a:normAutofit/>
          </a:bodyPr>
          <a:lstStyle>
            <a:lvl1pPr marL="457200" marR="0" lvl="0" indent="-370205" algn="l" rtl="0">
              <a:lnSpc>
                <a:spcPct val="90000"/>
              </a:lnSpc>
              <a:spcBef>
                <a:spcPts val="796"/>
              </a:spcBef>
              <a:spcAft>
                <a:spcPts val="0"/>
              </a:spcAft>
              <a:buClr>
                <a:schemeClr val="dk1"/>
              </a:buClr>
              <a:buSzPts val="2230"/>
              <a:buFont typeface="Arial"/>
              <a:buChar char="•"/>
              <a:defRPr sz="2230" b="0" i="0" u="none" strike="noStrike" cap="none">
                <a:solidFill>
                  <a:schemeClr val="dk1"/>
                </a:solidFill>
                <a:latin typeface="Calibri"/>
                <a:ea typeface="Calibri"/>
                <a:cs typeface="Calibri"/>
                <a:sym typeface="Calibri"/>
              </a:defRPr>
            </a:lvl1pPr>
            <a:lvl2pPr marL="914400" marR="0" lvl="1" indent="-349948" algn="l" rtl="0">
              <a:lnSpc>
                <a:spcPct val="90000"/>
              </a:lnSpc>
              <a:spcBef>
                <a:spcPts val="398"/>
              </a:spcBef>
              <a:spcAft>
                <a:spcPts val="0"/>
              </a:spcAft>
              <a:buClr>
                <a:schemeClr val="dk1"/>
              </a:buClr>
              <a:buSzPts val="1911"/>
              <a:buFont typeface="Arial"/>
              <a:buChar char="•"/>
              <a:defRPr sz="1911" b="0" i="0" u="none" strike="noStrike" cap="none">
                <a:solidFill>
                  <a:schemeClr val="dk1"/>
                </a:solidFill>
                <a:latin typeface="Calibri"/>
                <a:ea typeface="Calibri"/>
                <a:cs typeface="Calibri"/>
                <a:sym typeface="Calibri"/>
              </a:defRPr>
            </a:lvl2pPr>
            <a:lvl3pPr marL="1371600" marR="0" lvl="2" indent="-329755" algn="l" rtl="0">
              <a:lnSpc>
                <a:spcPct val="90000"/>
              </a:lnSpc>
              <a:spcBef>
                <a:spcPts val="398"/>
              </a:spcBef>
              <a:spcAft>
                <a:spcPts val="0"/>
              </a:spcAft>
              <a:buClr>
                <a:schemeClr val="dk1"/>
              </a:buClr>
              <a:buSzPts val="1593"/>
              <a:buFont typeface="Arial"/>
              <a:buChar char="•"/>
              <a:defRPr sz="1593" b="0" i="0" u="none" strike="noStrike" cap="none">
                <a:solidFill>
                  <a:schemeClr val="dk1"/>
                </a:solidFill>
                <a:latin typeface="Calibri"/>
                <a:ea typeface="Calibri"/>
                <a:cs typeface="Calibri"/>
                <a:sym typeface="Calibri"/>
              </a:defRPr>
            </a:lvl3pPr>
            <a:lvl4pPr marL="1828800" marR="0" lvl="3"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4pPr>
            <a:lvl5pPr marL="2286000" marR="0" lvl="4"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5pPr>
            <a:lvl6pPr marL="2743200" marR="0" lvl="5"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6pPr>
            <a:lvl7pPr marL="3200400" marR="0" lvl="6"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7pPr>
            <a:lvl8pPr marL="3657600" marR="0" lvl="7"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8pPr>
            <a:lvl9pPr marL="4114800" marR="0" lvl="8"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56"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56"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6"/>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p1"/>
          <p:cNvGrpSpPr/>
          <p:nvPr/>
        </p:nvGrpSpPr>
        <p:grpSpPr>
          <a:xfrm>
            <a:off x="0" y="-8643"/>
            <a:ext cx="10922100" cy="5460900"/>
            <a:chOff x="0" y="0"/>
            <a:chExt cx="10922100" cy="5460900"/>
          </a:xfrm>
        </p:grpSpPr>
        <p:grpSp>
          <p:nvGrpSpPr>
            <p:cNvPr id="85" name="Google Shape;85;p1"/>
            <p:cNvGrpSpPr/>
            <p:nvPr/>
          </p:nvGrpSpPr>
          <p:grpSpPr>
            <a:xfrm>
              <a:off x="0" y="0"/>
              <a:ext cx="10922100" cy="5460900"/>
              <a:chOff x="0" y="0"/>
              <a:chExt cx="10922100" cy="5460900"/>
            </a:xfrm>
          </p:grpSpPr>
          <p:sp>
            <p:nvSpPr>
              <p:cNvPr id="86" name="Google Shape;86;p1"/>
              <p:cNvSpPr/>
              <p:nvPr/>
            </p:nvSpPr>
            <p:spPr>
              <a:xfrm>
                <a:off x="0" y="0"/>
                <a:ext cx="10922100" cy="54609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7" name="Google Shape;87;p1"/>
              <p:cNvPicPr preferRelativeResize="0"/>
              <p:nvPr/>
            </p:nvPicPr>
            <p:blipFill rotWithShape="1">
              <a:blip r:embed="rId3">
                <a:alphaModFix/>
              </a:blip>
              <a:srcRect/>
              <a:stretch/>
            </p:blipFill>
            <p:spPr>
              <a:xfrm>
                <a:off x="10179877" y="4721629"/>
                <a:ext cx="734866" cy="734866"/>
              </a:xfrm>
              <a:prstGeom prst="rect">
                <a:avLst/>
              </a:prstGeom>
              <a:noFill/>
              <a:ln w="9525" cap="flat" cmpd="sng">
                <a:solidFill>
                  <a:schemeClr val="dk1"/>
                </a:solidFill>
                <a:prstDash val="solid"/>
                <a:round/>
                <a:headEnd type="none" w="sm" len="sm"/>
                <a:tailEnd type="none" w="sm" len="sm"/>
              </a:ln>
            </p:spPr>
          </p:pic>
        </p:grpSp>
        <p:sp>
          <p:nvSpPr>
            <p:cNvPr id="88" name="Google Shape;88;p1"/>
            <p:cNvSpPr txBox="1"/>
            <p:nvPr/>
          </p:nvSpPr>
          <p:spPr>
            <a:xfrm>
              <a:off x="76200" y="41769"/>
              <a:ext cx="10693500" cy="830956"/>
            </a:xfrm>
            <a:prstGeom prst="rect">
              <a:avLst/>
            </a:prstGeom>
            <a:noFill/>
            <a:ln>
              <a:noFill/>
            </a:ln>
          </p:spPr>
          <p:txBody>
            <a:bodyPr spcFirstLastPara="1" wrap="square" lIns="91425" tIns="45700" rIns="91425" bIns="45700" anchor="t" anchorCtr="0">
              <a:spAutoFit/>
            </a:bodyPr>
            <a:lstStyle/>
            <a:p>
              <a:pPr lvl="0">
                <a:buSzPts val="3000"/>
              </a:pPr>
              <a:r>
                <a:rPr lang="en-US" sz="2400" b="1" dirty="0" err="1">
                  <a:solidFill>
                    <a:srgbClr val="EA1D2D"/>
                  </a:solidFill>
                  <a:latin typeface="Arial Black"/>
                  <a:ea typeface="Arial Black"/>
                  <a:cs typeface="Arial Black"/>
                  <a:sym typeface="Arial Black"/>
                </a:rPr>
                <a:t>Diazotrophs</a:t>
              </a:r>
              <a:r>
                <a:rPr lang="en-US" sz="2400" b="1" dirty="0">
                  <a:solidFill>
                    <a:srgbClr val="EA1D2D"/>
                  </a:solidFill>
                  <a:latin typeface="Arial Black"/>
                  <a:ea typeface="Arial Black"/>
                  <a:cs typeface="Arial Black"/>
                  <a:sym typeface="Arial Black"/>
                </a:rPr>
                <a:t>' diversity and activity mapped across fine-scale structures of the Gulf stream and associated eddies</a:t>
              </a:r>
              <a:endParaRPr sz="2400" b="1" i="0" u="none" strike="noStrike" cap="none" dirty="0">
                <a:solidFill>
                  <a:srgbClr val="EA1D2D"/>
                </a:solidFill>
                <a:latin typeface="Arial Black"/>
                <a:ea typeface="Arial Black"/>
                <a:cs typeface="Arial Black"/>
                <a:sym typeface="Arial Black"/>
              </a:endParaRPr>
            </a:p>
          </p:txBody>
        </p:sp>
        <p:sp>
          <p:nvSpPr>
            <p:cNvPr id="89" name="Google Shape;89;p1"/>
            <p:cNvSpPr txBox="1"/>
            <p:nvPr/>
          </p:nvSpPr>
          <p:spPr>
            <a:xfrm>
              <a:off x="76200" y="3804883"/>
              <a:ext cx="10769700" cy="6462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dirty="0">
                  <a:solidFill>
                    <a:srgbClr val="00A7D9"/>
                  </a:solidFill>
                  <a:latin typeface="Arial"/>
                  <a:ea typeface="Arial"/>
                  <a:cs typeface="Arial"/>
                  <a:sym typeface="Arial"/>
                </a:rPr>
                <a:t>Related publications: </a:t>
              </a:r>
              <a:endParaRPr sz="1800" b="1" i="0" u="none" strike="noStrike" cap="none" dirty="0">
                <a:solidFill>
                  <a:srgbClr val="025C6D"/>
                </a:solidFill>
                <a:latin typeface="Arial"/>
                <a:ea typeface="Arial"/>
                <a:cs typeface="Arial"/>
                <a:sym typeface="Arial"/>
              </a:endParaRPr>
            </a:p>
            <a:p>
              <a:pPr lvl="0" algn="just">
                <a:buClr>
                  <a:srgbClr val="025C6D"/>
                </a:buClr>
                <a:buSzPts val="1800"/>
              </a:pPr>
              <a:r>
                <a:rPr lang="de-DE" sz="1800" dirty="0" smtClean="0">
                  <a:solidFill>
                    <a:srgbClr val="025C6D"/>
                  </a:solidFill>
                  <a:latin typeface="Arial" panose="020B0604020202020204" pitchFamily="34" charset="0"/>
                  <a:cs typeface="Arial" panose="020B0604020202020204" pitchFamily="34" charset="0"/>
                </a:rPr>
                <a:t>N/A</a:t>
              </a:r>
              <a:endParaRPr lang="en-US" sz="1800" dirty="0">
                <a:solidFill>
                  <a:srgbClr val="025C6D"/>
                </a:solidFill>
                <a:latin typeface="Arial" panose="020B0604020202020204" pitchFamily="34" charset="0"/>
                <a:cs typeface="Arial" panose="020B0604020202020204" pitchFamily="34" charset="0"/>
              </a:endParaRPr>
            </a:p>
          </p:txBody>
        </p:sp>
        <p:sp>
          <p:nvSpPr>
            <p:cNvPr id="90" name="Google Shape;90;p1"/>
            <p:cNvSpPr txBox="1"/>
            <p:nvPr/>
          </p:nvSpPr>
          <p:spPr>
            <a:xfrm>
              <a:off x="76200" y="2068328"/>
              <a:ext cx="10693500" cy="1508065"/>
            </a:xfrm>
            <a:prstGeom prst="rect">
              <a:avLst/>
            </a:prstGeom>
            <a:noFill/>
            <a:ln>
              <a:noFill/>
            </a:ln>
          </p:spPr>
          <p:txBody>
            <a:bodyPr spcFirstLastPara="1" wrap="square" lIns="91425" tIns="45700" rIns="91425" bIns="45700" anchor="t" anchorCtr="0">
              <a:spAutoFit/>
            </a:bodyPr>
            <a:lstStyle/>
            <a:p>
              <a:pPr lvl="0" algn="just">
                <a:buSzPts val="1800"/>
              </a:pPr>
              <a:r>
                <a:rPr lang="en-US" sz="1800" b="1" i="0" u="none" strike="noStrike" cap="none" dirty="0">
                  <a:solidFill>
                    <a:srgbClr val="00A7D9"/>
                  </a:solidFill>
                  <a:latin typeface="Arial"/>
                  <a:ea typeface="Arial"/>
                  <a:cs typeface="Arial"/>
                  <a:sym typeface="Arial"/>
                </a:rPr>
                <a:t>Abbreviated abstract: </a:t>
              </a:r>
              <a:endParaRPr lang="en-US" sz="1800" dirty="0">
                <a:solidFill>
                  <a:srgbClr val="025C6D"/>
                </a:solidFill>
                <a:latin typeface="Arial" panose="020B0604020202020204" pitchFamily="34" charset="0"/>
                <a:cs typeface="Arial" panose="020B0604020202020204" pitchFamily="34" charset="0"/>
              </a:endParaRPr>
            </a:p>
            <a:p>
              <a:pPr lvl="0" algn="just">
                <a:buSzPts val="1800"/>
              </a:pPr>
              <a:r>
                <a:rPr lang="en-US" sz="1800" dirty="0" smtClean="0">
                  <a:solidFill>
                    <a:srgbClr val="025C6D"/>
                  </a:solidFill>
                  <a:latin typeface="Arial" panose="020B0604020202020204" pitchFamily="34" charset="0"/>
                  <a:cs typeface="Arial" panose="020B0604020202020204" pitchFamily="34" charset="0"/>
                </a:rPr>
                <a:t> </a:t>
              </a:r>
              <a:r>
                <a:rPr lang="en-US" sz="1800" b="1" i="0" u="none" strike="noStrike" cap="none" dirty="0" smtClean="0">
                  <a:solidFill>
                    <a:srgbClr val="00A7D9"/>
                  </a:solidFill>
                  <a:latin typeface="Arial"/>
                  <a:ea typeface="Arial"/>
                  <a:cs typeface="Arial"/>
                  <a:sym typeface="Arial"/>
                </a:rPr>
                <a:t> </a:t>
              </a:r>
              <a:r>
                <a:rPr lang="en-US" dirty="0"/>
                <a:t>Fine-scale ocean dynamics contribute to the distribution of resources for plankton to thrive. While such physical structures are well studied remotely, the biological coupling in situ remains unknown. We combined satellite observations and in situ samplings of </a:t>
              </a:r>
              <a:r>
                <a:rPr lang="en-US" dirty="0" err="1"/>
                <a:t>diazotrophs</a:t>
              </a:r>
              <a:r>
                <a:rPr lang="en-US" dirty="0"/>
                <a:t>, hypothesizing that fine-scale structures significantly impact </a:t>
              </a:r>
              <a:r>
                <a:rPr lang="en-US" dirty="0" err="1"/>
                <a:t>diazotroph</a:t>
              </a:r>
              <a:r>
                <a:rPr lang="en-US" dirty="0"/>
                <a:t>-mediated nitrogen inputs to the ocean. While biological sample processing is still pending, we provide preliminary insights into the complexity </a:t>
              </a:r>
              <a:r>
                <a:rPr lang="en-US" dirty="0" smtClean="0"/>
                <a:t>of biological—physical </a:t>
              </a:r>
              <a:r>
                <a:rPr lang="en-US" dirty="0"/>
                <a:t>coupling across the Gulf Stream and associated eddies.</a:t>
              </a:r>
              <a:endParaRPr sz="1800" b="0" i="0" u="none" strike="noStrike" cap="none" dirty="0">
                <a:solidFill>
                  <a:srgbClr val="025C6D"/>
                </a:solidFill>
                <a:latin typeface="Arial"/>
                <a:ea typeface="Arial"/>
                <a:cs typeface="Arial"/>
                <a:sym typeface="Arial"/>
              </a:endParaRPr>
            </a:p>
          </p:txBody>
        </p:sp>
        <p:sp>
          <p:nvSpPr>
            <p:cNvPr id="91" name="Google Shape;91;p1"/>
            <p:cNvSpPr txBox="1"/>
            <p:nvPr/>
          </p:nvSpPr>
          <p:spPr>
            <a:xfrm>
              <a:off x="76200" y="1039660"/>
              <a:ext cx="9958800"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i="1" dirty="0">
                  <a:solidFill>
                    <a:srgbClr val="025C6D"/>
                  </a:solidFill>
                  <a:latin typeface="Calibri"/>
                  <a:ea typeface="Calibri"/>
                  <a:cs typeface="Calibri"/>
                  <a:sym typeface="Calibri"/>
                </a:rPr>
                <a:t>Authors</a:t>
              </a:r>
            </a:p>
            <a:p>
              <a:pPr lvl="0">
                <a:buSzPts val="2200"/>
              </a:pPr>
              <a:r>
                <a:rPr lang="en-US" sz="2200" b="0" i="1" u="none" strike="noStrike" cap="none" dirty="0" smtClean="0">
                  <a:solidFill>
                    <a:srgbClr val="025C6D"/>
                  </a:solidFill>
                  <a:latin typeface="Calibri"/>
                  <a:cs typeface="Calibri"/>
                  <a:sym typeface="Calibri"/>
                </a:rPr>
                <a:t>@</a:t>
              </a:r>
              <a:r>
                <a:rPr lang="en-US" sz="2200" b="0" i="1" u="none" strike="noStrike" cap="none" dirty="0" err="1" smtClean="0">
                  <a:solidFill>
                    <a:srgbClr val="025C6D"/>
                  </a:solidFill>
                  <a:latin typeface="Calibri"/>
                  <a:cs typeface="Calibri"/>
                  <a:sym typeface="Calibri"/>
                </a:rPr>
                <a:t>choerstm</a:t>
              </a:r>
              <a:r>
                <a:rPr lang="en-US" sz="2200" b="0" i="1" u="none" strike="noStrike" cap="none" dirty="0" smtClean="0">
                  <a:solidFill>
                    <a:srgbClr val="025C6D"/>
                  </a:solidFill>
                  <a:latin typeface="Calibri"/>
                  <a:cs typeface="Calibri"/>
                  <a:sym typeface="Calibri"/>
                </a:rPr>
                <a:t>, </a:t>
              </a:r>
              <a:r>
                <a:rPr lang="de-DE" sz="2200" i="1" dirty="0">
                  <a:solidFill>
                    <a:srgbClr val="025C6D"/>
                  </a:solidFill>
                  <a:latin typeface="Calibri"/>
                  <a:cs typeface="Calibri"/>
                  <a:sym typeface="Calibri"/>
                </a:rPr>
                <a:t>Stéphanie </a:t>
              </a:r>
              <a:r>
                <a:rPr lang="de-DE" sz="2200" i="1" dirty="0" err="1" smtClean="0">
                  <a:solidFill>
                    <a:srgbClr val="025C6D"/>
                  </a:solidFill>
                  <a:latin typeface="Calibri"/>
                  <a:cs typeface="Calibri"/>
                  <a:sym typeface="Calibri"/>
                </a:rPr>
                <a:t>Barillion</a:t>
              </a:r>
              <a:r>
                <a:rPr lang="de-DE" sz="2200" i="1" dirty="0" smtClean="0">
                  <a:solidFill>
                    <a:srgbClr val="025C6D"/>
                  </a:solidFill>
                  <a:latin typeface="Calibri"/>
                  <a:cs typeface="Calibri"/>
                  <a:sym typeface="Calibri"/>
                </a:rPr>
                <a:t>, </a:t>
              </a:r>
              <a:r>
                <a:rPr lang="de-DE" sz="2200" i="1" dirty="0">
                  <a:solidFill>
                    <a:srgbClr val="025C6D"/>
                  </a:solidFill>
                  <a:latin typeface="Calibri"/>
                  <a:cs typeface="Calibri"/>
                  <a:sym typeface="Calibri"/>
                </a:rPr>
                <a:t>Olivier </a:t>
              </a:r>
              <a:r>
                <a:rPr lang="de-DE" sz="2200" i="1" dirty="0" smtClean="0">
                  <a:solidFill>
                    <a:srgbClr val="025C6D"/>
                  </a:solidFill>
                  <a:latin typeface="Calibri"/>
                  <a:cs typeface="Calibri"/>
                  <a:sym typeface="Calibri"/>
                </a:rPr>
                <a:t>Grosso, </a:t>
              </a:r>
              <a:r>
                <a:rPr lang="en-US" sz="2200" b="0" i="1" u="none" strike="noStrike" cap="none" dirty="0" smtClean="0">
                  <a:solidFill>
                    <a:srgbClr val="025C6D"/>
                  </a:solidFill>
                  <a:latin typeface="Calibri"/>
                  <a:cs typeface="Calibri"/>
                  <a:sym typeface="Calibri"/>
                </a:rPr>
                <a:t>@</a:t>
              </a:r>
              <a:r>
                <a:rPr lang="en-US" sz="2200" b="0" i="1" u="none" strike="noStrike" cap="none" dirty="0" err="1" smtClean="0">
                  <a:solidFill>
                    <a:srgbClr val="025C6D"/>
                  </a:solidFill>
                  <a:latin typeface="Calibri"/>
                  <a:cs typeface="Calibri"/>
                  <a:sym typeface="Calibri"/>
                </a:rPr>
                <a:t>Mar_Benavides</a:t>
              </a:r>
              <a:r>
                <a:rPr lang="en-US" sz="2200" b="0" i="1" u="none" strike="noStrike" cap="none" dirty="0" smtClean="0">
                  <a:solidFill>
                    <a:srgbClr val="025C6D"/>
                  </a:solidFill>
                  <a:latin typeface="Calibri"/>
                  <a:cs typeface="Calibri"/>
                  <a:sym typeface="Calibri"/>
                </a:rPr>
                <a:t> </a:t>
              </a:r>
              <a:endParaRPr sz="1400" b="0" i="0" u="none" strike="noStrike" cap="none" dirty="0">
                <a:solidFill>
                  <a:srgbClr val="000000"/>
                </a:solidFill>
                <a:latin typeface="Arial"/>
                <a:ea typeface="Arial"/>
                <a:cs typeface="Arial"/>
                <a:sym typeface="Arial"/>
              </a:endParaRPr>
            </a:p>
          </p:txBody>
        </p:sp>
      </p:grpSp>
      <p:sp>
        <p:nvSpPr>
          <p:cNvPr id="2" name="TextBox 1">
            <a:extLst>
              <a:ext uri="{FF2B5EF4-FFF2-40B4-BE49-F238E27FC236}">
                <a16:creationId xmlns:a16="http://schemas.microsoft.com/office/drawing/2014/main" id="{144EF2FE-9A51-E1A8-A0A6-A6D001616938}"/>
              </a:ext>
            </a:extLst>
          </p:cNvPr>
          <p:cNvSpPr txBox="1"/>
          <p:nvPr/>
        </p:nvSpPr>
        <p:spPr>
          <a:xfrm>
            <a:off x="4727466" y="5077023"/>
            <a:ext cx="1417376" cy="307777"/>
          </a:xfrm>
          <a:prstGeom prst="rect">
            <a:avLst/>
          </a:prstGeom>
          <a:noFill/>
        </p:spPr>
        <p:txBody>
          <a:bodyPr wrap="none" rtlCol="0">
            <a:spAutoFit/>
          </a:bodyPr>
          <a:lstStyle/>
          <a:p>
            <a:r>
              <a:rPr lang="de-DE" dirty="0" err="1" smtClean="0">
                <a:solidFill>
                  <a:srgbClr val="025C6D"/>
                </a:solidFill>
              </a:rPr>
              <a:t>Hoerstmann</a:t>
            </a:r>
            <a:r>
              <a:rPr lang="en-IT" dirty="0" smtClean="0">
                <a:solidFill>
                  <a:srgbClr val="025C6D"/>
                </a:solidFill>
              </a:rPr>
              <a:t> </a:t>
            </a:r>
            <a:r>
              <a:rPr lang="en-IT" dirty="0">
                <a:solidFill>
                  <a:srgbClr val="025C6D"/>
                </a:solidFill>
              </a:rPr>
              <a:t>- 1</a:t>
            </a:r>
          </a:p>
        </p:txBody>
      </p:sp>
      <p:pic>
        <p:nvPicPr>
          <p:cNvPr id="11" name="Picture 2" descr="C:\Users\astrobel\AWI Int. Cooperation Dropbox\Eurofleets+\01_EF+ Info-PROPOSAL&amp;Agreement\03_Templates_Logos_Pictures\01_Logos EF+\LOGO_EF+ weiß full text_cutt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9755" y="3522534"/>
            <a:ext cx="2628190" cy="90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21266" r="14100"/>
          <a:stretch/>
        </p:blipFill>
        <p:spPr>
          <a:xfrm>
            <a:off x="7534072" y="3522534"/>
            <a:ext cx="775607" cy="900000"/>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93682" y="3522534"/>
            <a:ext cx="2266667" cy="900000"/>
          </a:xfrm>
          <a:prstGeom prst="rect">
            <a:avLst/>
          </a:prstGeom>
        </p:spPr>
      </p:pic>
      <p:pic>
        <p:nvPicPr>
          <p:cNvPr id="14" name="Picture 4" descr="logo_us_mio_quadri"/>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25826" y="3543634"/>
            <a:ext cx="1296610" cy="90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lh4.googleusercontent.com/uF-JI-NPtnAyvN_KoEq5KKa2lAf_Lpw9cztt9_KFRMzI04WDjmZKAG7jlrdPBvOs56ddj2efoGZv7yfayj8BBfquvapLUbLLLBNbwg-jPXhi6rPRhMqyfTQN6bLV-gL0XMk6TIkEU84cKRBAFMevtw"/>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08248" y="3702534"/>
            <a:ext cx="1110194" cy="72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grpSp>
        <p:nvGrpSpPr>
          <p:cNvPr id="96" name="Google Shape;96;p2"/>
          <p:cNvGrpSpPr/>
          <p:nvPr/>
        </p:nvGrpSpPr>
        <p:grpSpPr>
          <a:xfrm>
            <a:off x="0" y="0"/>
            <a:ext cx="10922100" cy="5460900"/>
            <a:chOff x="0" y="0"/>
            <a:chExt cx="10922100" cy="5460900"/>
          </a:xfrm>
        </p:grpSpPr>
        <p:grpSp>
          <p:nvGrpSpPr>
            <p:cNvPr id="97" name="Google Shape;97;p2"/>
            <p:cNvGrpSpPr/>
            <p:nvPr/>
          </p:nvGrpSpPr>
          <p:grpSpPr>
            <a:xfrm>
              <a:off x="0" y="0"/>
              <a:ext cx="10922100" cy="5460900"/>
              <a:chOff x="0" y="0"/>
              <a:chExt cx="10922100" cy="5460900"/>
            </a:xfrm>
          </p:grpSpPr>
          <p:sp>
            <p:nvSpPr>
              <p:cNvPr id="98" name="Google Shape;98;p2"/>
              <p:cNvSpPr/>
              <p:nvPr/>
            </p:nvSpPr>
            <p:spPr>
              <a:xfrm>
                <a:off x="0" y="0"/>
                <a:ext cx="10922100" cy="54609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9" name="Google Shape;99;p2"/>
              <p:cNvPicPr preferRelativeResize="0"/>
              <p:nvPr/>
            </p:nvPicPr>
            <p:blipFill rotWithShape="1">
              <a:blip r:embed="rId3">
                <a:alphaModFix/>
              </a:blip>
              <a:srcRect/>
              <a:stretch/>
            </p:blipFill>
            <p:spPr>
              <a:xfrm>
                <a:off x="10179877" y="4721629"/>
                <a:ext cx="734866" cy="734866"/>
              </a:xfrm>
              <a:prstGeom prst="rect">
                <a:avLst/>
              </a:prstGeom>
              <a:noFill/>
              <a:ln w="9525" cap="flat" cmpd="sng">
                <a:solidFill>
                  <a:schemeClr val="dk1"/>
                </a:solidFill>
                <a:prstDash val="solid"/>
                <a:round/>
                <a:headEnd type="none" w="sm" len="sm"/>
                <a:tailEnd type="none" w="sm" len="sm"/>
              </a:ln>
            </p:spPr>
          </p:pic>
        </p:grpSp>
        <p:sp>
          <p:nvSpPr>
            <p:cNvPr id="100" name="Google Shape;100;p2"/>
            <p:cNvSpPr txBox="1"/>
            <p:nvPr/>
          </p:nvSpPr>
          <p:spPr>
            <a:xfrm>
              <a:off x="76200" y="41769"/>
              <a:ext cx="106935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EA1D2D"/>
                  </a:solidFill>
                  <a:latin typeface="Arial"/>
                  <a:ea typeface="Arial"/>
                  <a:cs typeface="Arial"/>
                  <a:sym typeface="Arial"/>
                </a:rPr>
                <a:t>Data and methods</a:t>
              </a:r>
              <a:endParaRPr sz="3000" b="1" i="0" u="none" strike="noStrike" cap="none">
                <a:solidFill>
                  <a:srgbClr val="EA1D2D"/>
                </a:solidFill>
                <a:latin typeface="Arial"/>
                <a:ea typeface="Arial"/>
                <a:cs typeface="Arial"/>
                <a:sym typeface="Arial"/>
              </a:endParaRPr>
            </a:p>
          </p:txBody>
        </p:sp>
      </p:grpSp>
      <p:sp>
        <p:nvSpPr>
          <p:cNvPr id="2" name="TextBox 1">
            <a:extLst>
              <a:ext uri="{FF2B5EF4-FFF2-40B4-BE49-F238E27FC236}">
                <a16:creationId xmlns:a16="http://schemas.microsoft.com/office/drawing/2014/main" id="{5686FFA1-C1AF-CBC2-454A-244820E606A1}"/>
              </a:ext>
            </a:extLst>
          </p:cNvPr>
          <p:cNvSpPr txBox="1"/>
          <p:nvPr/>
        </p:nvSpPr>
        <p:spPr>
          <a:xfrm>
            <a:off x="4727466" y="5077023"/>
            <a:ext cx="1417376" cy="307777"/>
          </a:xfrm>
          <a:prstGeom prst="rect">
            <a:avLst/>
          </a:prstGeom>
          <a:noFill/>
        </p:spPr>
        <p:txBody>
          <a:bodyPr wrap="none" rtlCol="0">
            <a:spAutoFit/>
          </a:bodyPr>
          <a:lstStyle/>
          <a:p>
            <a:r>
              <a:rPr lang="de-DE" dirty="0" err="1" smtClean="0">
                <a:solidFill>
                  <a:srgbClr val="025C6D"/>
                </a:solidFill>
              </a:rPr>
              <a:t>Hoerstmann</a:t>
            </a:r>
            <a:r>
              <a:rPr lang="en-IT" dirty="0" smtClean="0">
                <a:solidFill>
                  <a:srgbClr val="025C6D"/>
                </a:solidFill>
              </a:rPr>
              <a:t> </a:t>
            </a:r>
            <a:r>
              <a:rPr lang="en-IT" dirty="0">
                <a:solidFill>
                  <a:srgbClr val="025C6D"/>
                </a:solidFill>
              </a:rPr>
              <a:t>- 2</a:t>
            </a:r>
          </a:p>
        </p:txBody>
      </p:sp>
      <p:sp>
        <p:nvSpPr>
          <p:cNvPr id="3" name="Google Shape;90;p1">
            <a:extLst>
              <a:ext uri="{FF2B5EF4-FFF2-40B4-BE49-F238E27FC236}">
                <a16:creationId xmlns:a16="http://schemas.microsoft.com/office/drawing/2014/main" id="{81DD0E66-1628-4915-B6AE-AE34FEC17473}"/>
              </a:ext>
            </a:extLst>
          </p:cNvPr>
          <p:cNvSpPr txBox="1"/>
          <p:nvPr/>
        </p:nvSpPr>
        <p:spPr>
          <a:xfrm>
            <a:off x="4280338" y="633233"/>
            <a:ext cx="6190772" cy="2893059"/>
          </a:xfrm>
          <a:prstGeom prst="rect">
            <a:avLst/>
          </a:prstGeom>
          <a:noFill/>
          <a:ln>
            <a:noFill/>
          </a:ln>
        </p:spPr>
        <p:txBody>
          <a:bodyPr spcFirstLastPara="1" wrap="square" lIns="91425" tIns="45700" rIns="91425" bIns="45700" anchor="t" anchorCtr="0">
            <a:spAutoFit/>
          </a:bodyPr>
          <a:lstStyle/>
          <a:p>
            <a:r>
              <a:rPr lang="de-DE" sz="1600" dirty="0" smtClean="0"/>
              <a:t>High </a:t>
            </a:r>
            <a:r>
              <a:rPr lang="de-DE" sz="1600" dirty="0" err="1" smtClean="0"/>
              <a:t>spatial</a:t>
            </a:r>
            <a:r>
              <a:rPr lang="de-DE" sz="1600" dirty="0" smtClean="0"/>
              <a:t> </a:t>
            </a:r>
            <a:r>
              <a:rPr lang="de-DE" sz="1600" dirty="0" err="1" smtClean="0"/>
              <a:t>resolution</a:t>
            </a:r>
            <a:r>
              <a:rPr lang="de-DE" sz="1600" dirty="0" smtClean="0"/>
              <a:t> </a:t>
            </a:r>
            <a:r>
              <a:rPr lang="de-DE" sz="1600" dirty="0" err="1" smtClean="0"/>
              <a:t>sampling</a:t>
            </a:r>
            <a:r>
              <a:rPr lang="de-DE" sz="1600" dirty="0" smtClean="0"/>
              <a:t> (</a:t>
            </a:r>
            <a:r>
              <a:rPr lang="de-DE" sz="1600" dirty="0" err="1" smtClean="0"/>
              <a:t>every</a:t>
            </a:r>
            <a:r>
              <a:rPr lang="de-DE" sz="1600" dirty="0" smtClean="0"/>
              <a:t> </a:t>
            </a:r>
            <a:r>
              <a:rPr lang="de-DE" sz="1600" dirty="0" err="1" smtClean="0"/>
              <a:t>hour</a:t>
            </a:r>
            <a:r>
              <a:rPr lang="de-DE" sz="1600" dirty="0" smtClean="0"/>
              <a:t>; </a:t>
            </a:r>
            <a:r>
              <a:rPr lang="de-DE" sz="1600" dirty="0" err="1" smtClean="0"/>
              <a:t>green</a:t>
            </a:r>
            <a:r>
              <a:rPr lang="de-DE" sz="1600" dirty="0" smtClean="0"/>
              <a:t> </a:t>
            </a:r>
            <a:r>
              <a:rPr lang="de-DE" sz="1600" dirty="0" err="1" smtClean="0"/>
              <a:t>circles</a:t>
            </a:r>
            <a:r>
              <a:rPr lang="de-DE" sz="1600" dirty="0" smtClean="0"/>
              <a:t>) in </a:t>
            </a:r>
            <a:r>
              <a:rPr lang="de-DE" sz="1600" dirty="0" err="1" smtClean="0"/>
              <a:t>combination</a:t>
            </a:r>
            <a:r>
              <a:rPr lang="de-DE" sz="1600" dirty="0" smtClean="0"/>
              <a:t> </a:t>
            </a:r>
            <a:r>
              <a:rPr lang="de-DE" sz="1600" dirty="0" err="1" smtClean="0"/>
              <a:t>with</a:t>
            </a:r>
            <a:r>
              <a:rPr lang="de-DE" sz="1600" dirty="0" smtClean="0"/>
              <a:t> </a:t>
            </a:r>
            <a:r>
              <a:rPr lang="de-DE" sz="1600" dirty="0" err="1" smtClean="0"/>
              <a:t>CTD</a:t>
            </a:r>
            <a:r>
              <a:rPr lang="de-DE" sz="1600" dirty="0" smtClean="0"/>
              <a:t> </a:t>
            </a:r>
            <a:r>
              <a:rPr lang="de-DE" sz="1600" dirty="0" err="1" smtClean="0"/>
              <a:t>stations</a:t>
            </a:r>
            <a:r>
              <a:rPr lang="de-DE" sz="1600" dirty="0" smtClean="0"/>
              <a:t> (</a:t>
            </a:r>
            <a:r>
              <a:rPr lang="de-DE" sz="1600" dirty="0" err="1" smtClean="0"/>
              <a:t>red</a:t>
            </a:r>
            <a:r>
              <a:rPr lang="de-DE" sz="1600" dirty="0" smtClean="0"/>
              <a:t> </a:t>
            </a:r>
            <a:r>
              <a:rPr lang="de-DE" sz="1600" dirty="0" err="1" smtClean="0"/>
              <a:t>squares</a:t>
            </a:r>
            <a:r>
              <a:rPr lang="de-DE" sz="1600" dirty="0" smtClean="0"/>
              <a:t>) </a:t>
            </a:r>
            <a:r>
              <a:rPr lang="de-DE" sz="1600" dirty="0" err="1" smtClean="0"/>
              <a:t>across</a:t>
            </a:r>
            <a:r>
              <a:rPr lang="de-DE" sz="1600" dirty="0" smtClean="0"/>
              <a:t> </a:t>
            </a:r>
            <a:r>
              <a:rPr lang="de-DE" sz="1600" dirty="0" err="1" smtClean="0"/>
              <a:t>the</a:t>
            </a:r>
            <a:r>
              <a:rPr lang="de-DE" sz="1600" dirty="0" smtClean="0"/>
              <a:t> </a:t>
            </a:r>
            <a:r>
              <a:rPr lang="de-DE" sz="1600" dirty="0" err="1" smtClean="0"/>
              <a:t>Gulf</a:t>
            </a:r>
            <a:r>
              <a:rPr lang="de-DE" sz="1600" dirty="0" smtClean="0"/>
              <a:t> Stream </a:t>
            </a:r>
            <a:r>
              <a:rPr lang="de-DE" sz="1600" dirty="0" err="1" smtClean="0"/>
              <a:t>and</a:t>
            </a:r>
            <a:r>
              <a:rPr lang="de-DE" sz="1600" dirty="0" smtClean="0"/>
              <a:t> </a:t>
            </a:r>
            <a:r>
              <a:rPr lang="de-DE" sz="1600" dirty="0" err="1" smtClean="0"/>
              <a:t>two</a:t>
            </a:r>
            <a:r>
              <a:rPr lang="de-DE" sz="1600" dirty="0" smtClean="0"/>
              <a:t> </a:t>
            </a:r>
            <a:r>
              <a:rPr lang="de-DE" sz="1600" dirty="0" err="1" smtClean="0"/>
              <a:t>eddies</a:t>
            </a:r>
            <a:r>
              <a:rPr lang="de-DE" sz="1600" dirty="0" smtClean="0"/>
              <a:t> on </a:t>
            </a:r>
            <a:r>
              <a:rPr lang="de-DE" sz="1600" dirty="0" err="1" smtClean="0"/>
              <a:t>board</a:t>
            </a:r>
            <a:r>
              <a:rPr lang="de-DE" sz="1600" dirty="0" smtClean="0"/>
              <a:t> </a:t>
            </a:r>
            <a:r>
              <a:rPr lang="de-DE" sz="1600" dirty="0" err="1" smtClean="0"/>
              <a:t>the</a:t>
            </a:r>
            <a:r>
              <a:rPr lang="de-DE" sz="1600" dirty="0" smtClean="0"/>
              <a:t> </a:t>
            </a:r>
            <a:r>
              <a:rPr lang="de-DE" sz="1600" i="1" dirty="0" err="1" smtClean="0"/>
              <a:t>RV</a:t>
            </a:r>
            <a:r>
              <a:rPr lang="de-DE" sz="1600" dirty="0" smtClean="0"/>
              <a:t> </a:t>
            </a:r>
            <a:r>
              <a:rPr lang="de-DE" sz="1600" dirty="0" err="1" smtClean="0"/>
              <a:t>Atlantic</a:t>
            </a:r>
            <a:r>
              <a:rPr lang="de-DE" sz="1600" dirty="0" smtClean="0"/>
              <a:t> Explorer </a:t>
            </a:r>
            <a:r>
              <a:rPr lang="de-DE" sz="1600" dirty="0" err="1" smtClean="0"/>
              <a:t>between</a:t>
            </a:r>
            <a:r>
              <a:rPr lang="de-DE" sz="1600" dirty="0" smtClean="0"/>
              <a:t> 21.07.2022 </a:t>
            </a:r>
            <a:r>
              <a:rPr lang="de-DE" sz="1600" dirty="0" err="1" smtClean="0"/>
              <a:t>and</a:t>
            </a:r>
            <a:r>
              <a:rPr lang="de-DE" sz="1600" dirty="0" smtClean="0"/>
              <a:t> 29.07.2022. </a:t>
            </a:r>
          </a:p>
          <a:p>
            <a:endParaRPr lang="de-DE" sz="1600" dirty="0"/>
          </a:p>
          <a:p>
            <a:r>
              <a:rPr lang="de-DE" sz="1600" dirty="0" smtClean="0"/>
              <a:t>Cruise </a:t>
            </a:r>
            <a:r>
              <a:rPr lang="de-DE" sz="1600" dirty="0" err="1" smtClean="0"/>
              <a:t>track</a:t>
            </a:r>
            <a:r>
              <a:rPr lang="de-DE" sz="1600" dirty="0" smtClean="0"/>
              <a:t> was </a:t>
            </a:r>
            <a:r>
              <a:rPr lang="de-DE" sz="1600" dirty="0" err="1" smtClean="0"/>
              <a:t>adjusted</a:t>
            </a:r>
            <a:r>
              <a:rPr lang="de-DE" sz="1600" dirty="0" smtClean="0"/>
              <a:t> </a:t>
            </a:r>
            <a:r>
              <a:rPr lang="de-DE" sz="1600" dirty="0" err="1"/>
              <a:t>using</a:t>
            </a:r>
            <a:r>
              <a:rPr lang="de-DE" sz="1600" dirty="0"/>
              <a:t> </a:t>
            </a:r>
            <a:r>
              <a:rPr lang="de-DE" sz="1600" dirty="0" err="1"/>
              <a:t>the</a:t>
            </a:r>
            <a:r>
              <a:rPr lang="de-DE" sz="1600" dirty="0"/>
              <a:t> </a:t>
            </a:r>
            <a:r>
              <a:rPr lang="de-DE" sz="1600" dirty="0" err="1"/>
              <a:t>software</a:t>
            </a:r>
            <a:r>
              <a:rPr lang="de-DE" sz="1600" dirty="0"/>
              <a:t> </a:t>
            </a:r>
            <a:r>
              <a:rPr lang="de-DE" sz="1600" dirty="0" err="1"/>
              <a:t>package</a:t>
            </a:r>
            <a:r>
              <a:rPr lang="de-DE" sz="1600" dirty="0"/>
              <a:t> </a:t>
            </a:r>
            <a:r>
              <a:rPr lang="de-DE" sz="1600" dirty="0" err="1"/>
              <a:t>SPASSO</a:t>
            </a:r>
            <a:r>
              <a:rPr lang="de-DE" sz="1600" dirty="0"/>
              <a:t> (</a:t>
            </a:r>
            <a:r>
              <a:rPr lang="de-DE" sz="1600" dirty="0" err="1"/>
              <a:t>Doglioli</a:t>
            </a:r>
            <a:r>
              <a:rPr lang="de-DE" sz="1600" dirty="0"/>
              <a:t> et al. </a:t>
            </a:r>
            <a:r>
              <a:rPr lang="de-DE" sz="1600" dirty="0" smtClean="0"/>
              <a:t>2013) </a:t>
            </a:r>
            <a:r>
              <a:rPr lang="de-DE" sz="1600" dirty="0" err="1" smtClean="0"/>
              <a:t>to</a:t>
            </a:r>
            <a:r>
              <a:rPr lang="de-DE" sz="1600" dirty="0" smtClean="0"/>
              <a:t> follow </a:t>
            </a:r>
            <a:r>
              <a:rPr lang="de-DE" sz="1600" dirty="0" err="1" smtClean="0"/>
              <a:t>the</a:t>
            </a:r>
            <a:r>
              <a:rPr lang="de-DE" sz="1600" dirty="0" smtClean="0"/>
              <a:t> </a:t>
            </a:r>
            <a:r>
              <a:rPr lang="de-DE" sz="1600" dirty="0" err="1" smtClean="0"/>
              <a:t>targeted</a:t>
            </a:r>
            <a:r>
              <a:rPr lang="de-DE" sz="1600" dirty="0" smtClean="0"/>
              <a:t> </a:t>
            </a:r>
            <a:r>
              <a:rPr lang="de-DE" sz="1600" dirty="0" err="1" smtClean="0"/>
              <a:t>eddies</a:t>
            </a:r>
            <a:r>
              <a:rPr lang="de-DE" sz="1600" dirty="0" smtClean="0"/>
              <a:t> at </a:t>
            </a:r>
            <a:r>
              <a:rPr lang="de-DE" sz="1600" dirty="0" err="1" smtClean="0"/>
              <a:t>the</a:t>
            </a:r>
            <a:r>
              <a:rPr lang="de-DE" sz="1600" dirty="0" smtClean="0"/>
              <a:t> </a:t>
            </a:r>
            <a:r>
              <a:rPr lang="de-DE" sz="1600" dirty="0" err="1" smtClean="0"/>
              <a:t>center</a:t>
            </a:r>
            <a:r>
              <a:rPr lang="de-DE" sz="1600" dirty="0" smtClean="0"/>
              <a:t> </a:t>
            </a:r>
            <a:r>
              <a:rPr lang="de-DE" sz="1600" dirty="0" err="1" smtClean="0"/>
              <a:t>and</a:t>
            </a:r>
            <a:r>
              <a:rPr lang="de-DE" sz="1600" dirty="0" smtClean="0"/>
              <a:t> </a:t>
            </a:r>
            <a:r>
              <a:rPr lang="de-DE" sz="1600" dirty="0" err="1" smtClean="0"/>
              <a:t>across</a:t>
            </a:r>
            <a:r>
              <a:rPr lang="de-DE" sz="1600" dirty="0" smtClean="0"/>
              <a:t> </a:t>
            </a:r>
            <a:r>
              <a:rPr lang="de-DE" sz="1600" dirty="0" err="1" smtClean="0"/>
              <a:t>the</a:t>
            </a:r>
            <a:r>
              <a:rPr lang="de-DE" sz="1600" dirty="0" smtClean="0"/>
              <a:t> </a:t>
            </a:r>
            <a:r>
              <a:rPr lang="de-DE" sz="1600" dirty="0" err="1" smtClean="0"/>
              <a:t>edges</a:t>
            </a:r>
            <a:r>
              <a:rPr lang="de-DE" sz="1600" dirty="0" smtClean="0"/>
              <a:t>.</a:t>
            </a:r>
          </a:p>
          <a:p>
            <a:r>
              <a:rPr lang="de-DE" sz="1800" dirty="0" smtClean="0"/>
              <a:t>  </a:t>
            </a:r>
          </a:p>
          <a:p>
            <a:endParaRPr lang="de-DE" sz="1800" dirty="0"/>
          </a:p>
          <a:p>
            <a:endParaRPr lang="de-DE" sz="1800" dirty="0"/>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3894" r="10173"/>
          <a:stretch/>
        </p:blipFill>
        <p:spPr>
          <a:xfrm>
            <a:off x="114987" y="671932"/>
            <a:ext cx="3930796" cy="32400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5133" y="887375"/>
            <a:ext cx="1612879" cy="18000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87818" y="2932211"/>
            <a:ext cx="1800000" cy="1800000"/>
          </a:xfrm>
          <a:prstGeom prst="rect">
            <a:avLst/>
          </a:prstGeom>
        </p:spPr>
      </p:pic>
      <p:sp>
        <p:nvSpPr>
          <p:cNvPr id="13" name="TextBox 12"/>
          <p:cNvSpPr txBox="1"/>
          <p:nvPr/>
        </p:nvSpPr>
        <p:spPr>
          <a:xfrm rot="16200000">
            <a:off x="9055410" y="3470847"/>
            <a:ext cx="1787270" cy="615553"/>
          </a:xfrm>
          <a:prstGeom prst="rect">
            <a:avLst/>
          </a:prstGeom>
          <a:noFill/>
        </p:spPr>
        <p:txBody>
          <a:bodyPr wrap="square" rtlCol="0">
            <a:spAutoFit/>
          </a:bodyPr>
          <a:lstStyle/>
          <a:p>
            <a:r>
              <a:rPr lang="de-DE" sz="1200" b="1" dirty="0" smtClean="0"/>
              <a:t>Track </a:t>
            </a:r>
            <a:r>
              <a:rPr lang="de-DE" sz="1200" b="1" dirty="0" err="1" smtClean="0"/>
              <a:t>here</a:t>
            </a:r>
            <a:r>
              <a:rPr lang="de-DE" sz="1200" b="1" dirty="0" smtClean="0"/>
              <a:t> </a:t>
            </a:r>
            <a:r>
              <a:rPr lang="de-DE" sz="1200" b="1" dirty="0" err="1" smtClean="0"/>
              <a:t>the</a:t>
            </a:r>
            <a:r>
              <a:rPr lang="de-DE" sz="1200" b="1" dirty="0" smtClean="0"/>
              <a:t> </a:t>
            </a:r>
            <a:r>
              <a:rPr lang="de-DE" sz="1200" b="1" dirty="0" err="1" smtClean="0"/>
              <a:t>eddy</a:t>
            </a:r>
            <a:r>
              <a:rPr lang="de-DE" sz="1200" b="1" dirty="0" smtClean="0"/>
              <a:t> </a:t>
            </a:r>
            <a:r>
              <a:rPr lang="de-DE" sz="1200" b="1" dirty="0" err="1" smtClean="0"/>
              <a:t>during</a:t>
            </a:r>
            <a:r>
              <a:rPr lang="de-DE" sz="1200" b="1" dirty="0" smtClean="0"/>
              <a:t> </a:t>
            </a:r>
            <a:r>
              <a:rPr lang="de-DE" sz="1200" b="1" dirty="0" err="1" smtClean="0"/>
              <a:t>the</a:t>
            </a:r>
            <a:r>
              <a:rPr lang="de-DE" sz="1200" b="1" dirty="0"/>
              <a:t> </a:t>
            </a:r>
            <a:r>
              <a:rPr lang="de-DE" sz="1200" b="1" dirty="0" err="1" smtClean="0"/>
              <a:t>campaign</a:t>
            </a:r>
            <a:r>
              <a:rPr lang="de-DE" sz="1200" b="1" dirty="0" smtClean="0"/>
              <a:t>!</a:t>
            </a:r>
          </a:p>
          <a:p>
            <a:r>
              <a:rPr lang="de-DE" sz="1000" dirty="0" smtClean="0"/>
              <a:t>(</a:t>
            </a:r>
            <a:r>
              <a:rPr lang="de-DE" sz="1000" dirty="0" err="1" smtClean="0"/>
              <a:t>for</a:t>
            </a:r>
            <a:r>
              <a:rPr lang="de-DE" sz="1000" dirty="0" smtClean="0"/>
              <a:t> mobile: </a:t>
            </a:r>
            <a:r>
              <a:rPr lang="de-DE" sz="1000" dirty="0" err="1" smtClean="0"/>
              <a:t>download</a:t>
            </a:r>
            <a:r>
              <a:rPr lang="de-DE" sz="1000" dirty="0" smtClean="0"/>
              <a:t>/</a:t>
            </a:r>
            <a:r>
              <a:rPr lang="de-DE" sz="1000" dirty="0" err="1" smtClean="0"/>
              <a:t>view</a:t>
            </a:r>
            <a:r>
              <a:rPr lang="de-DE" sz="1000" dirty="0" smtClean="0"/>
              <a:t>)</a:t>
            </a:r>
            <a:endParaRPr lang="en-US" sz="1000" dirty="0"/>
          </a:p>
        </p:txBody>
      </p:sp>
      <p:cxnSp>
        <p:nvCxnSpPr>
          <p:cNvPr id="6" name="Straight Arrow Connector 5"/>
          <p:cNvCxnSpPr/>
          <p:nvPr/>
        </p:nvCxnSpPr>
        <p:spPr>
          <a:xfrm flipH="1" flipV="1">
            <a:off x="4045783" y="2807164"/>
            <a:ext cx="368563" cy="879373"/>
          </a:xfrm>
          <a:prstGeom prst="straightConnector1">
            <a:avLst/>
          </a:prstGeom>
          <a:ln w="381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458051" y="3704067"/>
            <a:ext cx="4412855" cy="1384995"/>
          </a:xfrm>
          <a:prstGeom prst="rect">
            <a:avLst/>
          </a:prstGeom>
          <a:noFill/>
        </p:spPr>
        <p:txBody>
          <a:bodyPr wrap="square" rtlCol="0">
            <a:spAutoFit/>
          </a:bodyPr>
          <a:lstStyle/>
          <a:p>
            <a:r>
              <a:rPr lang="de-DE" dirty="0" err="1" smtClean="0"/>
              <a:t>CTD</a:t>
            </a:r>
            <a:r>
              <a:rPr lang="de-DE" dirty="0" smtClean="0"/>
              <a:t> </a:t>
            </a:r>
            <a:r>
              <a:rPr lang="de-DE" dirty="0" err="1" smtClean="0"/>
              <a:t>stations</a:t>
            </a:r>
            <a:r>
              <a:rPr lang="de-DE" dirty="0" smtClean="0"/>
              <a:t>: 4 </a:t>
            </a:r>
            <a:r>
              <a:rPr lang="de-DE" dirty="0" err="1" smtClean="0"/>
              <a:t>depths</a:t>
            </a:r>
            <a:r>
              <a:rPr lang="de-DE" dirty="0" smtClean="0"/>
              <a:t> </a:t>
            </a:r>
            <a:r>
              <a:rPr lang="de-DE" dirty="0" err="1" smtClean="0"/>
              <a:t>with</a:t>
            </a:r>
            <a:r>
              <a:rPr lang="de-DE" dirty="0" smtClean="0"/>
              <a:t> </a:t>
            </a:r>
            <a:r>
              <a:rPr lang="de-DE" dirty="0" err="1"/>
              <a:t>N</a:t>
            </a:r>
            <a:r>
              <a:rPr lang="de-DE" baseline="-25000" dirty="0" err="1"/>
              <a:t>2</a:t>
            </a:r>
            <a:r>
              <a:rPr lang="de-DE" dirty="0"/>
              <a:t> </a:t>
            </a:r>
            <a:r>
              <a:rPr lang="de-DE" dirty="0" err="1"/>
              <a:t>fixation</a:t>
            </a:r>
            <a:r>
              <a:rPr lang="de-DE" dirty="0"/>
              <a:t> </a:t>
            </a:r>
            <a:r>
              <a:rPr lang="de-DE" dirty="0" err="1" smtClean="0"/>
              <a:t>experiments</a:t>
            </a:r>
            <a:r>
              <a:rPr lang="de-DE" dirty="0" smtClean="0"/>
              <a:t> </a:t>
            </a:r>
            <a:r>
              <a:rPr lang="de-DE" dirty="0" err="1" smtClean="0"/>
              <a:t>and</a:t>
            </a:r>
            <a:r>
              <a:rPr lang="de-DE" dirty="0" smtClean="0"/>
              <a:t> </a:t>
            </a:r>
            <a:r>
              <a:rPr lang="pt-BR" dirty="0"/>
              <a:t>corresponding DNA samples (qPCR, meta-omics</a:t>
            </a:r>
            <a:r>
              <a:rPr lang="pt-BR" dirty="0" smtClean="0"/>
              <a:t>)</a:t>
            </a:r>
          </a:p>
          <a:p>
            <a:r>
              <a:rPr lang="pt-BR" dirty="0" smtClean="0">
                <a:solidFill>
                  <a:schemeClr val="tx1"/>
                </a:solidFill>
                <a:latin typeface="Arial" panose="020B0604020202020204" pitchFamily="34" charset="0"/>
                <a:cs typeface="Arial" panose="020B0604020202020204" pitchFamily="34" charset="0"/>
              </a:rPr>
              <a:t>+</a:t>
            </a:r>
          </a:p>
          <a:p>
            <a:r>
              <a:rPr lang="pt-BR" dirty="0" smtClean="0">
                <a:solidFill>
                  <a:schemeClr val="tx1"/>
                </a:solidFill>
                <a:latin typeface="Arial" panose="020B0604020202020204" pitchFamily="34" charset="0"/>
                <a:cs typeface="Arial" panose="020B0604020202020204" pitchFamily="34" charset="0"/>
              </a:rPr>
              <a:t>underway sampling: surface samples with N</a:t>
            </a:r>
            <a:r>
              <a:rPr lang="de-DE" baseline="-25000" dirty="0" smtClean="0">
                <a:solidFill>
                  <a:schemeClr val="tx1"/>
                </a:solidFill>
              </a:rPr>
              <a:t>2</a:t>
            </a:r>
            <a:r>
              <a:rPr lang="de-DE" dirty="0" smtClean="0">
                <a:solidFill>
                  <a:schemeClr val="tx1"/>
                </a:solidFill>
              </a:rPr>
              <a:t> </a:t>
            </a:r>
            <a:r>
              <a:rPr lang="de-DE" dirty="0" err="1">
                <a:solidFill>
                  <a:schemeClr val="tx1"/>
                </a:solidFill>
              </a:rPr>
              <a:t>fixation</a:t>
            </a:r>
            <a:r>
              <a:rPr lang="de-DE" dirty="0">
                <a:solidFill>
                  <a:schemeClr val="tx1"/>
                </a:solidFill>
              </a:rPr>
              <a:t> </a:t>
            </a:r>
            <a:r>
              <a:rPr lang="de-DE" dirty="0" err="1"/>
              <a:t>experiments</a:t>
            </a:r>
            <a:r>
              <a:rPr lang="de-DE" dirty="0"/>
              <a:t> </a:t>
            </a:r>
            <a:r>
              <a:rPr lang="de-DE" dirty="0" err="1" smtClean="0"/>
              <a:t>and</a:t>
            </a:r>
            <a:r>
              <a:rPr lang="de-DE" dirty="0" smtClean="0"/>
              <a:t> DNA</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grpSp>
        <p:nvGrpSpPr>
          <p:cNvPr id="105" name="Google Shape;105;p3"/>
          <p:cNvGrpSpPr/>
          <p:nvPr/>
        </p:nvGrpSpPr>
        <p:grpSpPr>
          <a:xfrm>
            <a:off x="-9424" y="7109"/>
            <a:ext cx="10922000" cy="5461000"/>
            <a:chOff x="0" y="0"/>
            <a:chExt cx="10922000" cy="5461000"/>
          </a:xfrm>
        </p:grpSpPr>
        <p:grpSp>
          <p:nvGrpSpPr>
            <p:cNvPr id="106" name="Google Shape;106;p3"/>
            <p:cNvGrpSpPr/>
            <p:nvPr/>
          </p:nvGrpSpPr>
          <p:grpSpPr>
            <a:xfrm>
              <a:off x="0" y="0"/>
              <a:ext cx="10922000" cy="5461000"/>
              <a:chOff x="0" y="0"/>
              <a:chExt cx="10922000" cy="5461000"/>
            </a:xfrm>
          </p:grpSpPr>
          <p:sp>
            <p:nvSpPr>
              <p:cNvPr id="107" name="Google Shape;107;p3"/>
              <p:cNvSpPr/>
              <p:nvPr/>
            </p:nvSpPr>
            <p:spPr>
              <a:xfrm>
                <a:off x="0" y="0"/>
                <a:ext cx="10922000" cy="54610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8" name="Google Shape;108;p3"/>
              <p:cNvPicPr preferRelativeResize="0"/>
              <p:nvPr/>
            </p:nvPicPr>
            <p:blipFill rotWithShape="1">
              <a:blip r:embed="rId3">
                <a:alphaModFix/>
              </a:blip>
              <a:srcRect/>
              <a:stretch/>
            </p:blipFill>
            <p:spPr>
              <a:xfrm>
                <a:off x="10179877" y="4721629"/>
                <a:ext cx="734866" cy="734866"/>
              </a:xfrm>
              <a:prstGeom prst="rect">
                <a:avLst/>
              </a:prstGeom>
              <a:noFill/>
              <a:ln w="9525" cap="flat" cmpd="sng">
                <a:solidFill>
                  <a:schemeClr val="dk1"/>
                </a:solidFill>
                <a:prstDash val="solid"/>
                <a:round/>
                <a:headEnd type="none" w="sm" len="sm"/>
                <a:tailEnd type="none" w="sm" len="sm"/>
              </a:ln>
            </p:spPr>
          </p:pic>
        </p:grpSp>
        <p:sp>
          <p:nvSpPr>
            <p:cNvPr id="109" name="Google Shape;109;p3"/>
            <p:cNvSpPr txBox="1"/>
            <p:nvPr/>
          </p:nvSpPr>
          <p:spPr>
            <a:xfrm>
              <a:off x="76200" y="41769"/>
              <a:ext cx="10693400"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EA1D2D"/>
                  </a:solidFill>
                  <a:latin typeface="Arial"/>
                  <a:ea typeface="Arial"/>
                  <a:cs typeface="Arial"/>
                  <a:sym typeface="Arial"/>
                </a:rPr>
                <a:t>Results</a:t>
              </a:r>
              <a:endParaRPr sz="3000" b="1" i="0" u="none" strike="noStrike" cap="none">
                <a:solidFill>
                  <a:srgbClr val="EA1D2D"/>
                </a:solidFill>
                <a:latin typeface="Arial"/>
                <a:ea typeface="Arial"/>
                <a:cs typeface="Arial"/>
                <a:sym typeface="Arial"/>
              </a:endParaRPr>
            </a:p>
          </p:txBody>
        </p:sp>
      </p:grpSp>
      <p:sp>
        <p:nvSpPr>
          <p:cNvPr id="2" name="TextBox 1">
            <a:extLst>
              <a:ext uri="{FF2B5EF4-FFF2-40B4-BE49-F238E27FC236}">
                <a16:creationId xmlns:a16="http://schemas.microsoft.com/office/drawing/2014/main" id="{82A88471-08A5-755E-4EE6-4F56CB23BB4B}"/>
              </a:ext>
            </a:extLst>
          </p:cNvPr>
          <p:cNvSpPr txBox="1"/>
          <p:nvPr/>
        </p:nvSpPr>
        <p:spPr>
          <a:xfrm>
            <a:off x="4727466" y="5077023"/>
            <a:ext cx="1417376" cy="307777"/>
          </a:xfrm>
          <a:prstGeom prst="rect">
            <a:avLst/>
          </a:prstGeom>
          <a:noFill/>
        </p:spPr>
        <p:txBody>
          <a:bodyPr wrap="none" rtlCol="0">
            <a:spAutoFit/>
          </a:bodyPr>
          <a:lstStyle/>
          <a:p>
            <a:r>
              <a:rPr lang="de-DE" dirty="0" err="1" smtClean="0">
                <a:solidFill>
                  <a:srgbClr val="025C6D"/>
                </a:solidFill>
              </a:rPr>
              <a:t>Hoerstmann</a:t>
            </a:r>
            <a:r>
              <a:rPr lang="en-IT" dirty="0" smtClean="0">
                <a:solidFill>
                  <a:srgbClr val="025C6D"/>
                </a:solidFill>
              </a:rPr>
              <a:t> </a:t>
            </a:r>
            <a:r>
              <a:rPr lang="en-IT" dirty="0">
                <a:solidFill>
                  <a:srgbClr val="025C6D"/>
                </a:solidFill>
              </a:rPr>
              <a:t>- 3</a:t>
            </a:r>
          </a:p>
        </p:txBody>
      </p:sp>
      <p:pic>
        <p:nvPicPr>
          <p:cNvPr id="9" name="Content Placeholder 8">
            <a:extLst>
              <a:ext uri="{FF2B5EF4-FFF2-40B4-BE49-F238E27FC236}">
                <a16:creationId xmlns:a16="http://schemas.microsoft.com/office/drawing/2014/main" id="{C8D180C0-8435-0943-9E49-7F194AB27C34}"/>
              </a:ext>
            </a:extLst>
          </p:cNvPr>
          <p:cNvPicPr>
            <a:picLocks noChangeAspect="1"/>
          </p:cNvPicPr>
          <p:nvPr/>
        </p:nvPicPr>
        <p:blipFill rotWithShape="1">
          <a:blip r:embed="rId4"/>
          <a:srcRect l="7987" b="5930"/>
          <a:stretch/>
        </p:blipFill>
        <p:spPr>
          <a:xfrm>
            <a:off x="350308" y="516919"/>
            <a:ext cx="4305863" cy="2520000"/>
          </a:xfrm>
          <a:prstGeom prst="rect">
            <a:avLst/>
          </a:prstGeom>
        </p:spPr>
      </p:pic>
      <p:cxnSp>
        <p:nvCxnSpPr>
          <p:cNvPr id="12" name="Straight Arrow Connector 11"/>
          <p:cNvCxnSpPr/>
          <p:nvPr/>
        </p:nvCxnSpPr>
        <p:spPr>
          <a:xfrm flipV="1">
            <a:off x="15895790" y="4198360"/>
            <a:ext cx="1086086" cy="1512449"/>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6776" y="617964"/>
            <a:ext cx="567067" cy="307777"/>
          </a:xfrm>
          <a:prstGeom prst="rect">
            <a:avLst/>
          </a:prstGeom>
          <a:noFill/>
        </p:spPr>
        <p:txBody>
          <a:bodyPr wrap="square" rtlCol="0">
            <a:spAutoFit/>
          </a:bodyPr>
          <a:lstStyle/>
          <a:p>
            <a:r>
              <a:rPr lang="de-DE" dirty="0" smtClean="0"/>
              <a:t>A)</a:t>
            </a:r>
            <a:endParaRPr lang="en-US" dirty="0"/>
          </a:p>
        </p:txBody>
      </p:sp>
      <p:sp>
        <p:nvSpPr>
          <p:cNvPr id="14" name="TextBox 13"/>
          <p:cNvSpPr txBox="1"/>
          <p:nvPr/>
        </p:nvSpPr>
        <p:spPr>
          <a:xfrm>
            <a:off x="4245500" y="2355659"/>
            <a:ext cx="567067" cy="307777"/>
          </a:xfrm>
          <a:prstGeom prst="rect">
            <a:avLst/>
          </a:prstGeom>
          <a:noFill/>
        </p:spPr>
        <p:txBody>
          <a:bodyPr wrap="square" rtlCol="0">
            <a:spAutoFit/>
          </a:bodyPr>
          <a:lstStyle/>
          <a:p>
            <a:r>
              <a:rPr lang="de-DE" dirty="0"/>
              <a:t>B</a:t>
            </a:r>
            <a:r>
              <a:rPr lang="de-DE" dirty="0" smtClean="0"/>
              <a:t>)</a:t>
            </a:r>
            <a:endParaRPr lang="en-US" dirty="0"/>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0175" y="2643595"/>
            <a:ext cx="3600001" cy="1800000"/>
          </a:xfrm>
          <a:prstGeom prst="rect">
            <a:avLst/>
          </a:prstGeom>
        </p:spPr>
      </p:pic>
      <p:sp>
        <p:nvSpPr>
          <p:cNvPr id="17" name="TextBox 16"/>
          <p:cNvSpPr txBox="1"/>
          <p:nvPr/>
        </p:nvSpPr>
        <p:spPr>
          <a:xfrm>
            <a:off x="6901098" y="2353816"/>
            <a:ext cx="567067" cy="307777"/>
          </a:xfrm>
          <a:prstGeom prst="rect">
            <a:avLst/>
          </a:prstGeom>
          <a:noFill/>
        </p:spPr>
        <p:txBody>
          <a:bodyPr wrap="square" rtlCol="0">
            <a:spAutoFit/>
          </a:bodyPr>
          <a:lstStyle/>
          <a:p>
            <a:r>
              <a:rPr lang="de-DE" dirty="0" smtClean="0"/>
              <a:t>C)</a:t>
            </a:r>
            <a:endParaRPr lang="en-US" dirty="0"/>
          </a:p>
        </p:txBody>
      </p:sp>
      <p:sp>
        <p:nvSpPr>
          <p:cNvPr id="3" name="Google Shape;90;p1">
            <a:extLst>
              <a:ext uri="{FF2B5EF4-FFF2-40B4-BE49-F238E27FC236}">
                <a16:creationId xmlns:a16="http://schemas.microsoft.com/office/drawing/2014/main" id="{3BE0CC1C-3578-2FC8-B461-6254380FF4A5}"/>
              </a:ext>
            </a:extLst>
          </p:cNvPr>
          <p:cNvSpPr txBox="1"/>
          <p:nvPr/>
        </p:nvSpPr>
        <p:spPr>
          <a:xfrm>
            <a:off x="4318907" y="552082"/>
            <a:ext cx="6586412" cy="1815841"/>
          </a:xfrm>
          <a:prstGeom prst="rect">
            <a:avLst/>
          </a:prstGeom>
          <a:noFill/>
          <a:ln>
            <a:noFill/>
          </a:ln>
        </p:spPr>
        <p:txBody>
          <a:bodyPr spcFirstLastPara="1" wrap="square" lIns="91425" tIns="45700" rIns="91425" bIns="45700" anchor="t" anchorCtr="0">
            <a:spAutoFit/>
          </a:bodyPr>
          <a:lstStyle/>
          <a:p>
            <a:pPr marL="285750" lvl="0" indent="-285750" algn="just">
              <a:buSzPts val="1800"/>
              <a:buFont typeface="Arial" panose="020B0604020202020204" pitchFamily="34" charset="0"/>
              <a:buChar char="•"/>
            </a:pPr>
            <a:r>
              <a:rPr lang="en-US" sz="1600" dirty="0" smtClean="0">
                <a:solidFill>
                  <a:schemeClr val="tx1"/>
                </a:solidFill>
                <a:latin typeface="Arial" panose="020B0604020202020204" pitchFamily="34" charset="0"/>
                <a:cs typeface="Arial" panose="020B0604020202020204" pitchFamily="34" charset="0"/>
              </a:rPr>
              <a:t>The </a:t>
            </a:r>
            <a:r>
              <a:rPr lang="en-US" sz="1600" b="1" dirty="0" smtClean="0">
                <a:solidFill>
                  <a:schemeClr val="tx1"/>
                </a:solidFill>
                <a:latin typeface="Arial" panose="020B0604020202020204" pitchFamily="34" charset="0"/>
                <a:cs typeface="Arial" panose="020B0604020202020204" pitchFamily="34" charset="0"/>
              </a:rPr>
              <a:t>Gulf </a:t>
            </a:r>
            <a:r>
              <a:rPr lang="en-US" sz="1600" b="1" dirty="0">
                <a:solidFill>
                  <a:schemeClr val="tx1"/>
                </a:solidFill>
                <a:latin typeface="Arial" panose="020B0604020202020204" pitchFamily="34" charset="0"/>
                <a:cs typeface="Arial" panose="020B0604020202020204" pitchFamily="34" charset="0"/>
              </a:rPr>
              <a:t>s</a:t>
            </a:r>
            <a:r>
              <a:rPr lang="en-US" sz="1600" b="1" dirty="0" smtClean="0">
                <a:solidFill>
                  <a:schemeClr val="tx1"/>
                </a:solidFill>
                <a:latin typeface="Arial" panose="020B0604020202020204" pitchFamily="34" charset="0"/>
                <a:cs typeface="Arial" panose="020B0604020202020204" pitchFamily="34" charset="0"/>
              </a:rPr>
              <a:t>tream </a:t>
            </a:r>
            <a:r>
              <a:rPr lang="en-US" sz="1600" dirty="0" smtClean="0">
                <a:solidFill>
                  <a:schemeClr val="tx1"/>
                </a:solidFill>
                <a:latin typeface="Arial" panose="020B0604020202020204" pitchFamily="34" charset="0"/>
                <a:cs typeface="Arial" panose="020B0604020202020204" pitchFamily="34" charset="0"/>
              </a:rPr>
              <a:t>forms a unique environment between the shelf and North Atlantic gyre carrying warm water masses rapidly northwards with eddies spinning off to the east and west.</a:t>
            </a:r>
            <a:endParaRPr lang="en-US" sz="1600" dirty="0" smtClean="0">
              <a:solidFill>
                <a:schemeClr val="tx1"/>
              </a:solidFill>
              <a:latin typeface="Arial" panose="020B0604020202020204" pitchFamily="34" charset="0"/>
              <a:cs typeface="Arial" panose="020B0604020202020204" pitchFamily="34" charset="0"/>
            </a:endParaRPr>
          </a:p>
          <a:p>
            <a:pPr lvl="0" algn="just">
              <a:buSzPts val="1800"/>
            </a:pPr>
            <a:endParaRPr lang="en-US" sz="1600" dirty="0">
              <a:solidFill>
                <a:schemeClr val="tx1"/>
              </a:solidFill>
              <a:latin typeface="Arial" panose="020B0604020202020204" pitchFamily="34" charset="0"/>
              <a:cs typeface="Arial" panose="020B0604020202020204" pitchFamily="34" charset="0"/>
            </a:endParaRPr>
          </a:p>
          <a:p>
            <a:pPr marL="285750" lvl="0" indent="-285750" algn="just">
              <a:buSzPts val="1800"/>
              <a:buFont typeface="Arial" panose="020B0604020202020204" pitchFamily="34" charset="0"/>
              <a:buChar char="•"/>
            </a:pPr>
            <a:r>
              <a:rPr lang="en-US" sz="1600" dirty="0" smtClean="0">
                <a:solidFill>
                  <a:schemeClr val="tx1"/>
                </a:solidFill>
                <a:latin typeface="Arial" panose="020B0604020202020204" pitchFamily="34" charset="0"/>
                <a:cs typeface="Arial" panose="020B0604020202020204" pitchFamily="34" charset="0"/>
              </a:rPr>
              <a:t>The </a:t>
            </a:r>
            <a:r>
              <a:rPr lang="en-US" sz="1600" b="1" dirty="0" err="1" smtClean="0">
                <a:solidFill>
                  <a:schemeClr val="tx1"/>
                </a:solidFill>
                <a:latin typeface="Arial" panose="020B0604020202020204" pitchFamily="34" charset="0"/>
                <a:cs typeface="Arial" panose="020B0604020202020204" pitchFamily="34" charset="0"/>
              </a:rPr>
              <a:t>cylonic</a:t>
            </a:r>
            <a:r>
              <a:rPr lang="en-US" sz="1600" b="1" dirty="0" smtClean="0">
                <a:solidFill>
                  <a:schemeClr val="tx1"/>
                </a:solidFill>
                <a:latin typeface="Arial" panose="020B0604020202020204" pitchFamily="34" charset="0"/>
                <a:cs typeface="Arial" panose="020B0604020202020204" pitchFamily="34" charset="0"/>
              </a:rPr>
              <a:t> eddy </a:t>
            </a:r>
            <a:r>
              <a:rPr lang="en-US" sz="1600" dirty="0" smtClean="0">
                <a:solidFill>
                  <a:schemeClr val="tx1"/>
                </a:solidFill>
                <a:latin typeface="Arial" panose="020B0604020202020204" pitchFamily="34" charset="0"/>
                <a:cs typeface="Arial" panose="020B0604020202020204" pitchFamily="34" charset="0"/>
              </a:rPr>
              <a:t>creates upwelling of cold, nutrient rich water, fueling phytoplankton production </a:t>
            </a:r>
            <a:r>
              <a:rPr lang="en-US" sz="1600" dirty="0" smtClean="0">
                <a:solidFill>
                  <a:schemeClr val="tx1"/>
                </a:solidFill>
                <a:latin typeface="Arial" panose="020B0604020202020204" pitchFamily="34" charset="0"/>
                <a:cs typeface="Arial" panose="020B0604020202020204" pitchFamily="34" charset="0"/>
              </a:rPr>
              <a:t>(</a:t>
            </a:r>
            <a:r>
              <a:rPr lang="en-US" sz="1600" dirty="0" smtClean="0">
                <a:solidFill>
                  <a:schemeClr val="tx1"/>
                </a:solidFill>
                <a:latin typeface="Arial" panose="020B0604020202020204" pitchFamily="34" charset="0"/>
                <a:cs typeface="Arial" panose="020B0604020202020204" pitchFamily="34" charset="0"/>
              </a:rPr>
              <a:t>Fig. </a:t>
            </a:r>
            <a:r>
              <a:rPr lang="en-US" sz="1600" dirty="0" smtClean="0">
                <a:solidFill>
                  <a:schemeClr val="tx1"/>
                </a:solidFill>
                <a:latin typeface="Arial" panose="020B0604020202020204" pitchFamily="34" charset="0"/>
                <a:cs typeface="Arial" panose="020B0604020202020204" pitchFamily="34" charset="0"/>
              </a:rPr>
              <a:t>B, C), with </a:t>
            </a:r>
            <a:r>
              <a:rPr lang="en-US" sz="1600" dirty="0" smtClean="0">
                <a:solidFill>
                  <a:schemeClr val="tx1"/>
                </a:solidFill>
                <a:latin typeface="Arial" panose="020B0604020202020204" pitchFamily="34" charset="0"/>
                <a:cs typeface="Arial" panose="020B0604020202020204" pitchFamily="34" charset="0"/>
              </a:rPr>
              <a:t>potentially negative effects on </a:t>
            </a:r>
            <a:r>
              <a:rPr lang="en-US" sz="1600" dirty="0" err="1" smtClean="0">
                <a:solidFill>
                  <a:schemeClr val="tx1"/>
                </a:solidFill>
                <a:latin typeface="Arial" panose="020B0604020202020204" pitchFamily="34" charset="0"/>
                <a:cs typeface="Arial" panose="020B0604020202020204" pitchFamily="34" charset="0"/>
              </a:rPr>
              <a:t>diazotroph</a:t>
            </a:r>
            <a:r>
              <a:rPr lang="en-US" sz="1600" dirty="0" smtClean="0">
                <a:solidFill>
                  <a:schemeClr val="tx1"/>
                </a:solidFill>
                <a:latin typeface="Arial" panose="020B0604020202020204" pitchFamily="34" charset="0"/>
                <a:cs typeface="Arial" panose="020B0604020202020204" pitchFamily="34" charset="0"/>
              </a:rPr>
              <a:t> abundance and activity.</a:t>
            </a:r>
            <a:endParaRPr sz="1600" b="0" i="0" u="none" strike="noStrike" cap="none" dirty="0">
              <a:solidFill>
                <a:schemeClr val="tx1"/>
              </a:solidFill>
              <a:sym typeface="Arial"/>
            </a:endParaRPr>
          </a:p>
        </p:txBody>
      </p:sp>
      <p:sp>
        <p:nvSpPr>
          <p:cNvPr id="5" name="TextBox 4"/>
          <p:cNvSpPr txBox="1"/>
          <p:nvPr/>
        </p:nvSpPr>
        <p:spPr>
          <a:xfrm>
            <a:off x="269527" y="3096947"/>
            <a:ext cx="3894259" cy="861774"/>
          </a:xfrm>
          <a:prstGeom prst="rect">
            <a:avLst/>
          </a:prstGeom>
          <a:noFill/>
        </p:spPr>
        <p:txBody>
          <a:bodyPr wrap="square" rtlCol="0">
            <a:spAutoFit/>
          </a:bodyPr>
          <a:lstStyle/>
          <a:p>
            <a:r>
              <a:rPr lang="de-DE" sz="1000" dirty="0" smtClean="0"/>
              <a:t>Fig. A: Sampling </a:t>
            </a:r>
            <a:r>
              <a:rPr lang="de-DE" sz="1000" dirty="0" err="1" smtClean="0"/>
              <a:t>area</a:t>
            </a:r>
            <a:r>
              <a:rPr lang="de-DE" sz="1000" dirty="0" smtClean="0"/>
              <a:t> </a:t>
            </a:r>
            <a:r>
              <a:rPr lang="de-DE" sz="1000" dirty="0" err="1" smtClean="0"/>
              <a:t>with</a:t>
            </a:r>
            <a:r>
              <a:rPr lang="de-DE" sz="1000" dirty="0" smtClean="0"/>
              <a:t> horizontal </a:t>
            </a:r>
            <a:r>
              <a:rPr lang="de-DE" sz="1000" dirty="0" err="1" smtClean="0"/>
              <a:t>current</a:t>
            </a:r>
            <a:r>
              <a:rPr lang="de-DE" sz="1000" dirty="0" smtClean="0"/>
              <a:t> </a:t>
            </a:r>
            <a:r>
              <a:rPr lang="de-DE" sz="1000" dirty="0" err="1" smtClean="0"/>
              <a:t>velocities</a:t>
            </a:r>
            <a:r>
              <a:rPr lang="de-DE" sz="1000" dirty="0" smtClean="0"/>
              <a:t>: </a:t>
            </a:r>
            <a:r>
              <a:rPr lang="de-DE" sz="1000" dirty="0" err="1" smtClean="0"/>
              <a:t>red</a:t>
            </a:r>
            <a:r>
              <a:rPr lang="de-DE" sz="1000" dirty="0" smtClean="0"/>
              <a:t> </a:t>
            </a:r>
            <a:r>
              <a:rPr lang="de-DE" sz="1000" dirty="0" err="1" smtClean="0"/>
              <a:t>arrows</a:t>
            </a:r>
            <a:r>
              <a:rPr lang="de-DE" sz="1000" dirty="0" smtClean="0"/>
              <a:t> </a:t>
            </a:r>
            <a:r>
              <a:rPr lang="de-DE" sz="1000" dirty="0" err="1" smtClean="0"/>
              <a:t>show</a:t>
            </a:r>
            <a:r>
              <a:rPr lang="de-DE" sz="1000" dirty="0" smtClean="0"/>
              <a:t> </a:t>
            </a:r>
            <a:r>
              <a:rPr lang="de-DE" sz="1000" dirty="0" err="1" smtClean="0"/>
              <a:t>ship-based</a:t>
            </a:r>
            <a:r>
              <a:rPr lang="de-DE" sz="1000" dirty="0" smtClean="0"/>
              <a:t> </a:t>
            </a:r>
            <a:r>
              <a:rPr lang="de-DE" sz="1000" dirty="0" err="1" smtClean="0"/>
              <a:t>ADCP</a:t>
            </a:r>
            <a:r>
              <a:rPr lang="de-DE" sz="1000" dirty="0" smtClean="0"/>
              <a:t> </a:t>
            </a:r>
            <a:r>
              <a:rPr lang="de-DE" sz="1000" dirty="0" err="1" smtClean="0"/>
              <a:t>measured</a:t>
            </a:r>
            <a:r>
              <a:rPr lang="de-DE" sz="1000" dirty="0" smtClean="0"/>
              <a:t>. Blue </a:t>
            </a:r>
            <a:r>
              <a:rPr lang="de-DE" sz="1000" dirty="0" err="1" smtClean="0"/>
              <a:t>contours</a:t>
            </a:r>
            <a:r>
              <a:rPr lang="de-DE" sz="1000" dirty="0" smtClean="0"/>
              <a:t> </a:t>
            </a:r>
            <a:r>
              <a:rPr lang="de-DE" sz="1000" dirty="0" err="1" smtClean="0"/>
              <a:t>show</a:t>
            </a:r>
            <a:r>
              <a:rPr lang="de-DE" sz="1000" dirty="0" smtClean="0"/>
              <a:t> absolute </a:t>
            </a:r>
            <a:r>
              <a:rPr lang="de-DE" sz="1000" dirty="0" err="1" smtClean="0"/>
              <a:t>dynamic</a:t>
            </a:r>
            <a:r>
              <a:rPr lang="de-DE" sz="1000" dirty="0" smtClean="0"/>
              <a:t> </a:t>
            </a:r>
            <a:r>
              <a:rPr lang="de-DE" sz="1000" dirty="0" err="1" smtClean="0"/>
              <a:t>topography</a:t>
            </a:r>
            <a:r>
              <a:rPr lang="de-DE" sz="1000" dirty="0" smtClean="0"/>
              <a:t> (</a:t>
            </a:r>
            <a:r>
              <a:rPr lang="de-DE" sz="1000" dirty="0" err="1" smtClean="0"/>
              <a:t>ADT</a:t>
            </a:r>
            <a:r>
              <a:rPr lang="de-DE" sz="1000" dirty="0" smtClean="0"/>
              <a:t>) </a:t>
            </a:r>
            <a:r>
              <a:rPr lang="de-DE" sz="1000" dirty="0" err="1" smtClean="0"/>
              <a:t>derived</a:t>
            </a:r>
            <a:r>
              <a:rPr lang="de-DE" sz="1000" dirty="0" smtClean="0"/>
              <a:t> </a:t>
            </a:r>
            <a:r>
              <a:rPr lang="de-DE" sz="1000" dirty="0" err="1" smtClean="0"/>
              <a:t>from</a:t>
            </a:r>
            <a:r>
              <a:rPr lang="de-DE" sz="1000" dirty="0" smtClean="0"/>
              <a:t> </a:t>
            </a:r>
            <a:r>
              <a:rPr lang="de-DE" sz="1000" dirty="0" err="1" smtClean="0"/>
              <a:t>satellite</a:t>
            </a:r>
            <a:r>
              <a:rPr lang="de-DE" sz="1000" dirty="0" smtClean="0"/>
              <a:t> </a:t>
            </a:r>
            <a:r>
              <a:rPr lang="de-DE" sz="1000" dirty="0" err="1" smtClean="0"/>
              <a:t>observations</a:t>
            </a:r>
            <a:r>
              <a:rPr lang="de-DE" sz="1000" dirty="0" smtClean="0"/>
              <a:t>. Yellow box </a:t>
            </a:r>
            <a:r>
              <a:rPr lang="de-DE" sz="1000" dirty="0" err="1" smtClean="0"/>
              <a:t>outlines</a:t>
            </a:r>
            <a:r>
              <a:rPr lang="de-DE" sz="1000" dirty="0" smtClean="0"/>
              <a:t> </a:t>
            </a:r>
            <a:r>
              <a:rPr lang="de-DE" sz="1000" dirty="0" err="1" smtClean="0"/>
              <a:t>the</a:t>
            </a:r>
            <a:r>
              <a:rPr lang="de-DE" sz="1000" dirty="0" smtClean="0"/>
              <a:t> </a:t>
            </a:r>
            <a:r>
              <a:rPr lang="de-DE" sz="1000" dirty="0" err="1" smtClean="0"/>
              <a:t>cyclonic</a:t>
            </a:r>
            <a:r>
              <a:rPr lang="de-DE" sz="1000" dirty="0" smtClean="0"/>
              <a:t> </a:t>
            </a:r>
            <a:r>
              <a:rPr lang="de-DE" sz="1000" dirty="0" err="1" smtClean="0"/>
              <a:t>eddy</a:t>
            </a:r>
            <a:r>
              <a:rPr lang="de-DE" sz="1000" dirty="0" smtClean="0"/>
              <a:t> </a:t>
            </a:r>
            <a:r>
              <a:rPr lang="de-DE" sz="1000" dirty="0" err="1" smtClean="0"/>
              <a:t>and</a:t>
            </a:r>
            <a:r>
              <a:rPr lang="de-DE" sz="1000" dirty="0" smtClean="0"/>
              <a:t> </a:t>
            </a:r>
            <a:r>
              <a:rPr lang="de-DE" sz="1000" dirty="0" err="1" smtClean="0"/>
              <a:t>green</a:t>
            </a:r>
            <a:r>
              <a:rPr lang="de-DE" sz="1000" dirty="0" smtClean="0"/>
              <a:t> box </a:t>
            </a:r>
            <a:r>
              <a:rPr lang="de-DE" sz="1000" dirty="0" err="1" smtClean="0"/>
              <a:t>outlines</a:t>
            </a:r>
            <a:r>
              <a:rPr lang="de-DE" sz="1000" dirty="0" smtClean="0"/>
              <a:t> </a:t>
            </a:r>
            <a:r>
              <a:rPr lang="de-DE" sz="1000" dirty="0" err="1" smtClean="0"/>
              <a:t>the</a:t>
            </a:r>
            <a:r>
              <a:rPr lang="de-DE" sz="1000" dirty="0" smtClean="0"/>
              <a:t> </a:t>
            </a:r>
            <a:r>
              <a:rPr lang="de-DE" sz="1000" dirty="0" err="1" smtClean="0"/>
              <a:t>samples</a:t>
            </a:r>
            <a:r>
              <a:rPr lang="de-DE" sz="1000" dirty="0" smtClean="0"/>
              <a:t> </a:t>
            </a:r>
            <a:r>
              <a:rPr lang="de-DE" sz="1000" dirty="0" err="1" smtClean="0"/>
              <a:t>across</a:t>
            </a:r>
            <a:r>
              <a:rPr lang="de-DE" sz="1000" dirty="0" smtClean="0"/>
              <a:t> </a:t>
            </a:r>
            <a:r>
              <a:rPr lang="de-DE" sz="1000" dirty="0" err="1" smtClean="0"/>
              <a:t>the</a:t>
            </a:r>
            <a:r>
              <a:rPr lang="de-DE" sz="1000" dirty="0" smtClean="0"/>
              <a:t> </a:t>
            </a:r>
            <a:r>
              <a:rPr lang="de-DE" sz="1000" dirty="0" err="1" smtClean="0"/>
              <a:t>Gulf</a:t>
            </a:r>
            <a:r>
              <a:rPr lang="de-DE" sz="1000" dirty="0" smtClean="0"/>
              <a:t> Stream </a:t>
            </a:r>
            <a:endParaRPr lang="en-US" sz="1000" dirty="0"/>
          </a:p>
        </p:txBody>
      </p:sp>
      <p:sp>
        <p:nvSpPr>
          <p:cNvPr id="18" name="TextBox 17"/>
          <p:cNvSpPr txBox="1"/>
          <p:nvPr/>
        </p:nvSpPr>
        <p:spPr>
          <a:xfrm>
            <a:off x="4268776" y="4706449"/>
            <a:ext cx="2655598" cy="400110"/>
          </a:xfrm>
          <a:prstGeom prst="rect">
            <a:avLst/>
          </a:prstGeom>
          <a:noFill/>
        </p:spPr>
        <p:txBody>
          <a:bodyPr wrap="square" rtlCol="0">
            <a:spAutoFit/>
          </a:bodyPr>
          <a:lstStyle/>
          <a:p>
            <a:r>
              <a:rPr lang="de-DE" sz="1000" dirty="0" smtClean="0"/>
              <a:t>Fig. B: </a:t>
            </a:r>
            <a:r>
              <a:rPr lang="de-DE" sz="1000" dirty="0" err="1" smtClean="0"/>
              <a:t>satellite</a:t>
            </a:r>
            <a:r>
              <a:rPr lang="de-DE" sz="1000" dirty="0" smtClean="0"/>
              <a:t> </a:t>
            </a:r>
            <a:r>
              <a:rPr lang="de-DE" sz="1000" dirty="0" err="1" smtClean="0"/>
              <a:t>derived</a:t>
            </a:r>
            <a:r>
              <a:rPr lang="de-DE" sz="1000" dirty="0" smtClean="0"/>
              <a:t> </a:t>
            </a:r>
            <a:r>
              <a:rPr lang="de-DE" sz="1000" dirty="0" err="1" smtClean="0"/>
              <a:t>chl</a:t>
            </a:r>
            <a:r>
              <a:rPr lang="de-DE" sz="1000" dirty="0" smtClean="0"/>
              <a:t>. </a:t>
            </a:r>
            <a:r>
              <a:rPr lang="de-DE" sz="1000" dirty="0" err="1" smtClean="0"/>
              <a:t>concentrations</a:t>
            </a:r>
            <a:r>
              <a:rPr lang="de-DE" sz="1000" dirty="0" smtClean="0"/>
              <a:t>. Orange </a:t>
            </a:r>
            <a:r>
              <a:rPr lang="de-DE" sz="1000" dirty="0" err="1" smtClean="0"/>
              <a:t>line</a:t>
            </a:r>
            <a:r>
              <a:rPr lang="de-DE" sz="1000" dirty="0" smtClean="0"/>
              <a:t> </a:t>
            </a:r>
            <a:r>
              <a:rPr lang="de-DE" sz="1000" dirty="0" err="1" smtClean="0"/>
              <a:t>indicates</a:t>
            </a:r>
            <a:r>
              <a:rPr lang="de-DE" sz="1000" dirty="0" smtClean="0"/>
              <a:t> </a:t>
            </a:r>
            <a:r>
              <a:rPr lang="de-DE" sz="1000" dirty="0" err="1" smtClean="0"/>
              <a:t>the</a:t>
            </a:r>
            <a:r>
              <a:rPr lang="de-DE" sz="1000" dirty="0" smtClean="0"/>
              <a:t> </a:t>
            </a:r>
            <a:r>
              <a:rPr lang="de-DE" sz="1000" dirty="0" err="1" smtClean="0"/>
              <a:t>transect</a:t>
            </a:r>
            <a:r>
              <a:rPr lang="de-DE" sz="1000" dirty="0" smtClean="0"/>
              <a:t> </a:t>
            </a:r>
            <a:r>
              <a:rPr lang="de-DE" sz="1000" dirty="0" smtClean="0"/>
              <a:t>in </a:t>
            </a:r>
            <a:r>
              <a:rPr lang="de-DE" sz="1000" dirty="0" smtClean="0"/>
              <a:t>Fig. C. </a:t>
            </a:r>
            <a:endParaRPr lang="en-US" sz="1000" dirty="0"/>
          </a:p>
        </p:txBody>
      </p:sp>
      <p:sp>
        <p:nvSpPr>
          <p:cNvPr id="10" name="Rectangle 9"/>
          <p:cNvSpPr/>
          <p:nvPr/>
        </p:nvSpPr>
        <p:spPr>
          <a:xfrm>
            <a:off x="971114" y="1170736"/>
            <a:ext cx="367392" cy="375557"/>
          </a:xfrm>
          <a:prstGeom prst="rect">
            <a:avLst/>
          </a:prstGeom>
          <a:no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9279" y="944739"/>
            <a:ext cx="285750" cy="289161"/>
          </a:xfrm>
          <a:prstGeom prst="rect">
            <a:avLst/>
          </a:prstGeom>
          <a:noFill/>
          <a:ln>
            <a:solidFill>
              <a:srgbClr val="15D4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208613" y="4295695"/>
            <a:ext cx="3453944" cy="553998"/>
          </a:xfrm>
          <a:prstGeom prst="rect">
            <a:avLst/>
          </a:prstGeom>
          <a:noFill/>
        </p:spPr>
        <p:txBody>
          <a:bodyPr wrap="square" rtlCol="0">
            <a:spAutoFit/>
          </a:bodyPr>
          <a:lstStyle/>
          <a:p>
            <a:r>
              <a:rPr lang="de-DE" sz="1000" dirty="0" smtClean="0"/>
              <a:t>Fig. C: </a:t>
            </a:r>
            <a:r>
              <a:rPr lang="de-DE" sz="1000" dirty="0" err="1" smtClean="0"/>
              <a:t>Autofluorescence</a:t>
            </a:r>
            <a:r>
              <a:rPr lang="de-DE" sz="1000" dirty="0" smtClean="0"/>
              <a:t> </a:t>
            </a:r>
            <a:r>
              <a:rPr lang="de-DE" sz="1000" dirty="0" err="1" smtClean="0"/>
              <a:t>measured</a:t>
            </a:r>
            <a:r>
              <a:rPr lang="de-DE" sz="1000" dirty="0" smtClean="0"/>
              <a:t> </a:t>
            </a:r>
            <a:r>
              <a:rPr lang="de-DE" sz="1000" dirty="0" err="1" smtClean="0"/>
              <a:t>across</a:t>
            </a:r>
            <a:r>
              <a:rPr lang="de-DE" sz="1000" dirty="0" smtClean="0"/>
              <a:t> </a:t>
            </a:r>
            <a:r>
              <a:rPr lang="de-DE" sz="1000" dirty="0" err="1" smtClean="0"/>
              <a:t>the</a:t>
            </a:r>
            <a:r>
              <a:rPr lang="de-DE" sz="1000" dirty="0" smtClean="0"/>
              <a:t> northern </a:t>
            </a:r>
            <a:r>
              <a:rPr lang="de-DE" sz="1000" dirty="0" err="1" smtClean="0"/>
              <a:t>transect</a:t>
            </a:r>
            <a:r>
              <a:rPr lang="de-DE" sz="1000" dirty="0" smtClean="0"/>
              <a:t> (Fig. B, </a:t>
            </a:r>
            <a:r>
              <a:rPr lang="de-DE" sz="1000" dirty="0" smtClean="0"/>
              <a:t>orange </a:t>
            </a:r>
            <a:r>
              <a:rPr lang="de-DE" sz="1000" dirty="0" err="1" smtClean="0"/>
              <a:t>line</a:t>
            </a:r>
            <a:r>
              <a:rPr lang="de-DE" sz="1000" dirty="0" smtClean="0"/>
              <a:t>) </a:t>
            </a:r>
            <a:r>
              <a:rPr lang="de-DE" sz="1000" dirty="0" err="1" smtClean="0"/>
              <a:t>including</a:t>
            </a:r>
            <a:r>
              <a:rPr lang="de-DE" sz="1000" dirty="0" smtClean="0"/>
              <a:t> </a:t>
            </a:r>
            <a:r>
              <a:rPr lang="de-DE" sz="1000" dirty="0" err="1" smtClean="0"/>
              <a:t>the</a:t>
            </a:r>
            <a:r>
              <a:rPr lang="de-DE" sz="1000" dirty="0" smtClean="0"/>
              <a:t> </a:t>
            </a:r>
            <a:r>
              <a:rPr lang="de-DE" sz="1000" dirty="0" err="1" smtClean="0"/>
              <a:t>eddies</a:t>
            </a:r>
            <a:r>
              <a:rPr lang="de-DE" sz="1000" dirty="0" smtClean="0"/>
              <a:t> </a:t>
            </a:r>
            <a:r>
              <a:rPr lang="de-DE" sz="1000" dirty="0" err="1" smtClean="0"/>
              <a:t>and</a:t>
            </a:r>
            <a:r>
              <a:rPr lang="de-DE" sz="1000" dirty="0" smtClean="0"/>
              <a:t> </a:t>
            </a:r>
            <a:r>
              <a:rPr lang="de-DE" sz="1000" dirty="0" err="1" smtClean="0"/>
              <a:t>the</a:t>
            </a:r>
            <a:r>
              <a:rPr lang="de-DE" sz="1000" dirty="0" smtClean="0"/>
              <a:t> </a:t>
            </a:r>
            <a:r>
              <a:rPr lang="de-DE" sz="1000" dirty="0" err="1" smtClean="0"/>
              <a:t>edge</a:t>
            </a:r>
            <a:r>
              <a:rPr lang="de-DE" sz="1000" dirty="0" smtClean="0"/>
              <a:t> </a:t>
            </a:r>
            <a:r>
              <a:rPr lang="de-DE" sz="1000" dirty="0" err="1" smtClean="0"/>
              <a:t>of</a:t>
            </a:r>
            <a:r>
              <a:rPr lang="de-DE" sz="1000" dirty="0" smtClean="0"/>
              <a:t> </a:t>
            </a:r>
            <a:r>
              <a:rPr lang="de-DE" sz="1000" dirty="0" err="1" smtClean="0"/>
              <a:t>the</a:t>
            </a:r>
            <a:r>
              <a:rPr lang="de-DE" sz="1000" dirty="0" smtClean="0"/>
              <a:t> </a:t>
            </a:r>
            <a:r>
              <a:rPr lang="de-DE" sz="1000" dirty="0" err="1" smtClean="0"/>
              <a:t>Gulf</a:t>
            </a:r>
            <a:r>
              <a:rPr lang="de-DE" sz="1000" dirty="0" smtClean="0"/>
              <a:t> Stream</a:t>
            </a:r>
            <a:endParaRPr lang="en-US" sz="1000" dirty="0"/>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0396" y="2233089"/>
            <a:ext cx="3037500" cy="2700000"/>
          </a:xfrm>
          <a:prstGeom prst="rect">
            <a:avLst/>
          </a:prstGeom>
        </p:spPr>
      </p:pic>
      <p:cxnSp>
        <p:nvCxnSpPr>
          <p:cNvPr id="7" name="Straight Connector 6"/>
          <p:cNvCxnSpPr/>
          <p:nvPr/>
        </p:nvCxnSpPr>
        <p:spPr>
          <a:xfrm>
            <a:off x="5248025" y="2737609"/>
            <a:ext cx="1088072" cy="1107770"/>
          </a:xfrm>
          <a:prstGeom prst="line">
            <a:avLst/>
          </a:prstGeom>
          <a:ln w="381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grpSp>
        <p:nvGrpSpPr>
          <p:cNvPr id="114" name="Google Shape;114;p4"/>
          <p:cNvGrpSpPr/>
          <p:nvPr/>
        </p:nvGrpSpPr>
        <p:grpSpPr>
          <a:xfrm>
            <a:off x="0" y="0"/>
            <a:ext cx="10922000" cy="5461000"/>
            <a:chOff x="0" y="0"/>
            <a:chExt cx="10922000" cy="5461000"/>
          </a:xfrm>
        </p:grpSpPr>
        <p:sp>
          <p:nvSpPr>
            <p:cNvPr id="115" name="Google Shape;115;p4"/>
            <p:cNvSpPr/>
            <p:nvPr/>
          </p:nvSpPr>
          <p:spPr>
            <a:xfrm>
              <a:off x="0" y="0"/>
              <a:ext cx="10922000" cy="54610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6" name="Google Shape;116;p4"/>
            <p:cNvPicPr preferRelativeResize="0"/>
            <p:nvPr/>
          </p:nvPicPr>
          <p:blipFill rotWithShape="1">
            <a:blip r:embed="rId3">
              <a:alphaModFix/>
            </a:blip>
            <a:srcRect/>
            <a:stretch/>
          </p:blipFill>
          <p:spPr>
            <a:xfrm>
              <a:off x="10179877" y="4721629"/>
              <a:ext cx="734866" cy="734866"/>
            </a:xfrm>
            <a:prstGeom prst="rect">
              <a:avLst/>
            </a:prstGeom>
            <a:noFill/>
            <a:ln w="9525" cap="flat" cmpd="sng">
              <a:solidFill>
                <a:schemeClr val="dk1"/>
              </a:solidFill>
              <a:prstDash val="solid"/>
              <a:round/>
              <a:headEnd type="none" w="sm" len="sm"/>
              <a:tailEnd type="none" w="sm" len="sm"/>
            </a:ln>
          </p:spPr>
        </p:pic>
      </p:grpSp>
      <p:sp>
        <p:nvSpPr>
          <p:cNvPr id="117" name="Google Shape;117;p4"/>
          <p:cNvSpPr txBox="1"/>
          <p:nvPr/>
        </p:nvSpPr>
        <p:spPr>
          <a:xfrm>
            <a:off x="76200" y="41769"/>
            <a:ext cx="10693400"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dirty="0">
                <a:solidFill>
                  <a:srgbClr val="EA1D2D"/>
                </a:solidFill>
                <a:latin typeface="Arial"/>
                <a:ea typeface="Arial"/>
                <a:cs typeface="Arial"/>
                <a:sym typeface="Arial"/>
              </a:rPr>
              <a:t>Discussion and conclusions</a:t>
            </a:r>
            <a:endParaRPr sz="3000" b="1" i="0" u="none" strike="noStrike" cap="none" dirty="0">
              <a:solidFill>
                <a:srgbClr val="EA1D2D"/>
              </a:solidFill>
              <a:latin typeface="Arial"/>
              <a:ea typeface="Arial"/>
              <a:cs typeface="Arial"/>
              <a:sym typeface="Arial"/>
            </a:endParaRPr>
          </a:p>
        </p:txBody>
      </p:sp>
      <p:pic>
        <p:nvPicPr>
          <p:cNvPr id="118" name="Google Shape;118;p4"/>
          <p:cNvPicPr preferRelativeResize="0"/>
          <p:nvPr/>
        </p:nvPicPr>
        <p:blipFill rotWithShape="1">
          <a:blip r:embed="rId3">
            <a:alphaModFix/>
          </a:blip>
          <a:srcRect/>
          <a:stretch/>
        </p:blipFill>
        <p:spPr>
          <a:xfrm>
            <a:off x="-2369694" y="-7393644"/>
            <a:ext cx="1652630" cy="1652630"/>
          </a:xfrm>
          <a:prstGeom prst="rect">
            <a:avLst/>
          </a:prstGeom>
          <a:noFill/>
          <a:ln w="9525" cap="flat" cmpd="sng">
            <a:solidFill>
              <a:schemeClr val="dk1"/>
            </a:solidFill>
            <a:prstDash val="solid"/>
            <a:round/>
            <a:headEnd type="none" w="sm" len="sm"/>
            <a:tailEnd type="none" w="sm" len="sm"/>
          </a:ln>
        </p:spPr>
      </p:pic>
      <p:sp>
        <p:nvSpPr>
          <p:cNvPr id="2" name="TextBox 1">
            <a:extLst>
              <a:ext uri="{FF2B5EF4-FFF2-40B4-BE49-F238E27FC236}">
                <a16:creationId xmlns:a16="http://schemas.microsoft.com/office/drawing/2014/main" id="{3EBD5F61-9043-0993-5C25-229A8574E469}"/>
              </a:ext>
            </a:extLst>
          </p:cNvPr>
          <p:cNvSpPr txBox="1"/>
          <p:nvPr/>
        </p:nvSpPr>
        <p:spPr>
          <a:xfrm>
            <a:off x="4727466" y="5077023"/>
            <a:ext cx="1417376" cy="307777"/>
          </a:xfrm>
          <a:prstGeom prst="rect">
            <a:avLst/>
          </a:prstGeom>
          <a:noFill/>
        </p:spPr>
        <p:txBody>
          <a:bodyPr wrap="none" rtlCol="0">
            <a:spAutoFit/>
          </a:bodyPr>
          <a:lstStyle/>
          <a:p>
            <a:r>
              <a:rPr lang="de-DE" dirty="0" err="1" smtClean="0">
                <a:solidFill>
                  <a:srgbClr val="025C6D"/>
                </a:solidFill>
              </a:rPr>
              <a:t>Hoerstmann</a:t>
            </a:r>
            <a:r>
              <a:rPr lang="en-IT" dirty="0" smtClean="0">
                <a:solidFill>
                  <a:srgbClr val="025C6D"/>
                </a:solidFill>
              </a:rPr>
              <a:t> </a:t>
            </a:r>
            <a:r>
              <a:rPr lang="en-IT" dirty="0">
                <a:solidFill>
                  <a:srgbClr val="025C6D"/>
                </a:solidFill>
              </a:rPr>
              <a:t>- 4</a:t>
            </a:r>
          </a:p>
        </p:txBody>
      </p:sp>
      <p:sp>
        <p:nvSpPr>
          <p:cNvPr id="3" name="Google Shape;90;p1">
            <a:extLst>
              <a:ext uri="{FF2B5EF4-FFF2-40B4-BE49-F238E27FC236}">
                <a16:creationId xmlns:a16="http://schemas.microsoft.com/office/drawing/2014/main" id="{7498A89F-973E-B96B-8EDD-FBA3F28D8788}"/>
              </a:ext>
            </a:extLst>
          </p:cNvPr>
          <p:cNvSpPr txBox="1"/>
          <p:nvPr/>
        </p:nvSpPr>
        <p:spPr>
          <a:xfrm>
            <a:off x="114250" y="768733"/>
            <a:ext cx="10693500" cy="4247276"/>
          </a:xfrm>
          <a:prstGeom prst="rect">
            <a:avLst/>
          </a:prstGeom>
          <a:noFill/>
          <a:ln>
            <a:noFill/>
          </a:ln>
        </p:spPr>
        <p:txBody>
          <a:bodyPr spcFirstLastPara="1" wrap="square" lIns="91425" tIns="45700" rIns="91425" bIns="45700" anchor="t" anchorCtr="0">
            <a:spAutoFit/>
          </a:bodyPr>
          <a:lstStyle/>
          <a:p>
            <a:pPr marL="285750" indent="-285750">
              <a:buFont typeface="Arial" panose="020B0604020202020204" pitchFamily="34" charset="0"/>
              <a:buChar char="•"/>
            </a:pPr>
            <a:r>
              <a:rPr lang="en-US" sz="1800" dirty="0" smtClean="0">
                <a:solidFill>
                  <a:schemeClr val="tx1"/>
                </a:solidFill>
                <a:latin typeface="Arial" panose="020B0604020202020204" pitchFamily="34" charset="0"/>
                <a:cs typeface="Arial" panose="020B0604020202020204" pitchFamily="34" charset="0"/>
              </a:rPr>
              <a:t>Hydrodynamic </a:t>
            </a:r>
            <a:r>
              <a:rPr lang="en-US" sz="1800" dirty="0">
                <a:solidFill>
                  <a:schemeClr val="tx1"/>
                </a:solidFill>
                <a:latin typeface="Arial" panose="020B0604020202020204" pitchFamily="34" charset="0"/>
                <a:cs typeface="Arial" panose="020B0604020202020204" pitchFamily="34" charset="0"/>
              </a:rPr>
              <a:t>structures can </a:t>
            </a:r>
            <a:r>
              <a:rPr lang="en-US" sz="1800" dirty="0" smtClean="0">
                <a:solidFill>
                  <a:schemeClr val="tx1"/>
                </a:solidFill>
                <a:latin typeface="Arial" panose="020B0604020202020204" pitchFamily="34" charset="0"/>
                <a:cs typeface="Arial" panose="020B0604020202020204" pitchFamily="34" charset="0"/>
              </a:rPr>
              <a:t>contrastingly impact </a:t>
            </a:r>
            <a:r>
              <a:rPr lang="en-US" sz="1800" dirty="0">
                <a:solidFill>
                  <a:schemeClr val="tx1"/>
                </a:solidFill>
                <a:latin typeface="Arial" panose="020B0604020202020204" pitchFamily="34" charset="0"/>
                <a:cs typeface="Arial" panose="020B0604020202020204" pitchFamily="34" charset="0"/>
              </a:rPr>
              <a:t>planktonic </a:t>
            </a:r>
            <a:r>
              <a:rPr lang="en-US" sz="1800" dirty="0" smtClean="0">
                <a:solidFill>
                  <a:schemeClr val="tx1"/>
                </a:solidFill>
                <a:latin typeface="Arial" panose="020B0604020202020204" pitchFamily="34" charset="0"/>
                <a:cs typeface="Arial" panose="020B0604020202020204" pitchFamily="34" charset="0"/>
              </a:rPr>
              <a:t>community </a:t>
            </a:r>
            <a:r>
              <a:rPr lang="en-US" sz="1800" dirty="0">
                <a:solidFill>
                  <a:schemeClr val="tx1"/>
                </a:solidFill>
                <a:latin typeface="Arial" panose="020B0604020202020204" pitchFamily="34" charset="0"/>
                <a:cs typeface="Arial" panose="020B0604020202020204" pitchFamily="34" charset="0"/>
              </a:rPr>
              <a:t>assembly and </a:t>
            </a:r>
            <a:r>
              <a:rPr lang="en-US" sz="1800" dirty="0" smtClean="0">
                <a:solidFill>
                  <a:schemeClr val="tx1"/>
                </a:solidFill>
                <a:latin typeface="Arial" panose="020B0604020202020204" pitchFamily="34" charset="0"/>
                <a:cs typeface="Arial" panose="020B0604020202020204" pitchFamily="34" charset="0"/>
              </a:rPr>
              <a:t>activity:</a:t>
            </a:r>
          </a:p>
          <a:p>
            <a:endParaRPr lang="en-US" sz="1800" dirty="0" smtClean="0">
              <a:solidFill>
                <a:schemeClr val="tx1"/>
              </a:solidFill>
              <a:latin typeface="Arial" panose="020B0604020202020204" pitchFamily="34" charset="0"/>
              <a:cs typeface="Arial" panose="020B0604020202020204" pitchFamily="34" charset="0"/>
            </a:endParaRPr>
          </a:p>
          <a:p>
            <a:r>
              <a:rPr lang="en-US" sz="1800" dirty="0">
                <a:solidFill>
                  <a:schemeClr val="tx1"/>
                </a:solidFill>
                <a:latin typeface="Arial" panose="020B0604020202020204" pitchFamily="34" charset="0"/>
                <a:cs typeface="Arial" panose="020B0604020202020204" pitchFamily="34" charset="0"/>
              </a:rPr>
              <a:t>	</a:t>
            </a:r>
            <a:r>
              <a:rPr lang="en-US" sz="1800" b="1" dirty="0" smtClean="0">
                <a:solidFill>
                  <a:schemeClr val="tx1"/>
                </a:solidFill>
                <a:latin typeface="Arial" panose="020B0604020202020204" pitchFamily="34" charset="0"/>
                <a:cs typeface="Arial" panose="020B0604020202020204" pitchFamily="34" charset="0"/>
              </a:rPr>
              <a:t>Gulf Stream</a:t>
            </a:r>
            <a:r>
              <a:rPr lang="en-US" sz="1800" dirty="0" smtClean="0">
                <a:solidFill>
                  <a:schemeClr val="tx1"/>
                </a:solidFill>
                <a:latin typeface="Arial" panose="020B0604020202020204" pitchFamily="34" charset="0"/>
                <a:cs typeface="Arial" panose="020B0604020202020204" pitchFamily="34" charset="0"/>
              </a:rPr>
              <a:t>: large horizontal spatial displacement and creates a barrier between communities 		        to the east and west.</a:t>
            </a:r>
          </a:p>
          <a:p>
            <a:r>
              <a:rPr lang="en-US" sz="1800" dirty="0">
                <a:solidFill>
                  <a:schemeClr val="tx1"/>
                </a:solidFill>
                <a:latin typeface="Arial" panose="020B0604020202020204" pitchFamily="34" charset="0"/>
                <a:cs typeface="Arial" panose="020B0604020202020204" pitchFamily="34" charset="0"/>
              </a:rPr>
              <a:t>	</a:t>
            </a:r>
            <a:r>
              <a:rPr lang="en-US" sz="1800" b="1" dirty="0" smtClean="0">
                <a:solidFill>
                  <a:schemeClr val="tx1"/>
                </a:solidFill>
                <a:latin typeface="Arial" panose="020B0604020202020204" pitchFamily="34" charset="0"/>
                <a:cs typeface="Arial" panose="020B0604020202020204" pitchFamily="34" charset="0"/>
              </a:rPr>
              <a:t>Cyclonic eddy</a:t>
            </a:r>
            <a:r>
              <a:rPr lang="en-US" sz="1800" dirty="0" smtClean="0">
                <a:solidFill>
                  <a:schemeClr val="tx1"/>
                </a:solidFill>
                <a:latin typeface="Arial" panose="020B0604020202020204" pitchFamily="34" charset="0"/>
                <a:cs typeface="Arial" panose="020B0604020202020204" pitchFamily="34" charset="0"/>
              </a:rPr>
              <a:t>: </a:t>
            </a:r>
            <a:r>
              <a:rPr lang="de-DE" sz="1800" dirty="0" err="1"/>
              <a:t>preserving</a:t>
            </a:r>
            <a:r>
              <a:rPr lang="de-DE" sz="1800" dirty="0"/>
              <a:t> a „</a:t>
            </a:r>
            <a:r>
              <a:rPr lang="de-DE" sz="1800" dirty="0" err="1"/>
              <a:t>microbial</a:t>
            </a:r>
            <a:r>
              <a:rPr lang="de-DE" sz="1800" dirty="0"/>
              <a:t> </a:t>
            </a:r>
            <a:r>
              <a:rPr lang="de-DE" sz="1800" dirty="0" err="1"/>
              <a:t>fingerprint</a:t>
            </a:r>
            <a:r>
              <a:rPr lang="de-DE" sz="1800" dirty="0"/>
              <a:t>“ </a:t>
            </a:r>
            <a:r>
              <a:rPr lang="de-DE" sz="1800" dirty="0" err="1"/>
              <a:t>of</a:t>
            </a:r>
            <a:r>
              <a:rPr lang="de-DE" sz="1800" dirty="0"/>
              <a:t> </a:t>
            </a:r>
            <a:r>
              <a:rPr lang="de-DE" sz="1800" dirty="0" err="1"/>
              <a:t>the</a:t>
            </a:r>
            <a:r>
              <a:rPr lang="de-DE" sz="1800" dirty="0"/>
              <a:t> </a:t>
            </a:r>
            <a:r>
              <a:rPr lang="de-DE" sz="1800" dirty="0" err="1"/>
              <a:t>water</a:t>
            </a:r>
            <a:r>
              <a:rPr lang="de-DE" sz="1800" dirty="0"/>
              <a:t> </a:t>
            </a:r>
            <a:r>
              <a:rPr lang="de-DE" sz="1800" dirty="0" err="1"/>
              <a:t>mass</a:t>
            </a:r>
            <a:r>
              <a:rPr lang="de-DE" sz="1800" dirty="0"/>
              <a:t> </a:t>
            </a:r>
            <a:r>
              <a:rPr lang="de-DE" sz="1800" dirty="0" err="1"/>
              <a:t>of</a:t>
            </a:r>
            <a:r>
              <a:rPr lang="de-DE" sz="1800" dirty="0"/>
              <a:t> </a:t>
            </a:r>
            <a:r>
              <a:rPr lang="de-DE" sz="1800" dirty="0" err="1"/>
              <a:t>origin</a:t>
            </a:r>
            <a:r>
              <a:rPr lang="de-DE" sz="1800" dirty="0"/>
              <a:t> (</a:t>
            </a:r>
            <a:r>
              <a:rPr lang="de-DE" sz="1800" dirty="0" err="1"/>
              <a:t>Bolaños</a:t>
            </a:r>
            <a:r>
              <a:rPr lang="de-DE" sz="1800" dirty="0"/>
              <a:t> et al. </a:t>
            </a:r>
            <a:r>
              <a:rPr lang="de-DE" sz="1800" dirty="0" smtClean="0"/>
              <a:t>		            2020), </a:t>
            </a:r>
            <a:r>
              <a:rPr lang="de-DE" sz="1800" dirty="0" err="1" smtClean="0"/>
              <a:t>while</a:t>
            </a:r>
            <a:r>
              <a:rPr lang="de-DE" sz="1800" dirty="0" smtClean="0"/>
              <a:t> </a:t>
            </a:r>
            <a:r>
              <a:rPr lang="en-US" sz="1800" dirty="0"/>
              <a:t>physical processes </a:t>
            </a:r>
            <a:r>
              <a:rPr lang="en-US" sz="1800" dirty="0" smtClean="0"/>
              <a:t>such </a:t>
            </a:r>
            <a:r>
              <a:rPr lang="en-US" sz="1800" dirty="0"/>
              <a:t>as </a:t>
            </a:r>
            <a:r>
              <a:rPr lang="en-US" sz="1800" dirty="0" smtClean="0"/>
              <a:t>eddy </a:t>
            </a:r>
            <a:r>
              <a:rPr lang="en-US" sz="1800" dirty="0"/>
              <a:t>stirring, trapping, </a:t>
            </a:r>
            <a:r>
              <a:rPr lang="en-US" sz="1800" dirty="0" smtClean="0"/>
              <a:t>and eddy 		</a:t>
            </a:r>
            <a:r>
              <a:rPr lang="en-US" sz="1800" dirty="0"/>
              <a:t> </a:t>
            </a:r>
            <a:r>
              <a:rPr lang="en-US" sz="1800" dirty="0" smtClean="0"/>
              <a:t>           pumping act as environmental selection processes for diversity and activity. </a:t>
            </a:r>
          </a:p>
          <a:p>
            <a:endParaRPr lang="en-US" sz="1800" dirty="0" smtClean="0"/>
          </a:p>
          <a:p>
            <a:pPr marL="285750" indent="-285750">
              <a:buFont typeface="Arial" panose="020B0604020202020204" pitchFamily="34" charset="0"/>
              <a:buChar char="•"/>
            </a:pPr>
            <a:r>
              <a:rPr lang="en-US" sz="1800" dirty="0" err="1" smtClean="0">
                <a:solidFill>
                  <a:schemeClr val="tx1"/>
                </a:solidFill>
                <a:latin typeface="Arial" panose="020B0604020202020204" pitchFamily="34" charset="0"/>
                <a:cs typeface="Arial" panose="020B0604020202020204" pitchFamily="34" charset="0"/>
              </a:rPr>
              <a:t>Diazotrophs</a:t>
            </a:r>
            <a:r>
              <a:rPr lang="en-US" sz="1800" dirty="0" smtClean="0">
                <a:solidFill>
                  <a:schemeClr val="tx1"/>
                </a:solidFill>
                <a:latin typeface="Arial" panose="020B0604020202020204" pitchFamily="34" charset="0"/>
                <a:cs typeface="Arial" panose="020B0604020202020204" pitchFamily="34" charset="0"/>
              </a:rPr>
              <a:t>’ responses across the Gulf stream and eddies can include:</a:t>
            </a:r>
          </a:p>
          <a:p>
            <a:endParaRPr lang="en-US" sz="1800" dirty="0" smtClean="0">
              <a:solidFill>
                <a:schemeClr val="tx1"/>
              </a:solidFill>
              <a:latin typeface="Arial" panose="020B0604020202020204" pitchFamily="34" charset="0"/>
              <a:cs typeface="Arial" panose="020B0604020202020204" pitchFamily="34" charset="0"/>
            </a:endParaRPr>
          </a:p>
          <a:p>
            <a:r>
              <a:rPr lang="de-DE" sz="1800" dirty="0">
                <a:solidFill>
                  <a:schemeClr val="tx1"/>
                </a:solidFill>
                <a:latin typeface="Arial" panose="020B0604020202020204" pitchFamily="34" charset="0"/>
                <a:cs typeface="Arial" panose="020B0604020202020204" pitchFamily="34" charset="0"/>
              </a:rPr>
              <a:t>	</a:t>
            </a:r>
            <a:r>
              <a:rPr lang="de-DE" sz="1800" b="1" dirty="0" err="1" smtClean="0">
                <a:solidFill>
                  <a:schemeClr val="tx1"/>
                </a:solidFill>
                <a:latin typeface="Arial" panose="020B0604020202020204" pitchFamily="34" charset="0"/>
                <a:cs typeface="Arial" panose="020B0604020202020204" pitchFamily="34" charset="0"/>
              </a:rPr>
              <a:t>phylogenetic</a:t>
            </a:r>
            <a:r>
              <a:rPr lang="de-DE" sz="1800" b="1" dirty="0" smtClean="0">
                <a:solidFill>
                  <a:schemeClr val="tx1"/>
                </a:solidFill>
                <a:latin typeface="Arial" panose="020B0604020202020204" pitchFamily="34" charset="0"/>
                <a:cs typeface="Arial" panose="020B0604020202020204" pitchFamily="34" charset="0"/>
              </a:rPr>
              <a:t> </a:t>
            </a:r>
            <a:r>
              <a:rPr lang="de-DE" sz="1800" b="1" dirty="0" err="1" smtClean="0">
                <a:solidFill>
                  <a:schemeClr val="tx1"/>
                </a:solidFill>
                <a:latin typeface="Arial" panose="020B0604020202020204" pitchFamily="34" charset="0"/>
                <a:cs typeface="Arial" panose="020B0604020202020204" pitchFamily="34" charset="0"/>
              </a:rPr>
              <a:t>changes</a:t>
            </a:r>
            <a:r>
              <a:rPr lang="de-DE" sz="1800" dirty="0">
                <a:solidFill>
                  <a:schemeClr val="tx1"/>
                </a:solidFill>
                <a:latin typeface="Arial" panose="020B0604020202020204" pitchFamily="34" charset="0"/>
                <a:cs typeface="Arial" panose="020B0604020202020204" pitchFamily="34" charset="0"/>
              </a:rPr>
              <a:t>:</a:t>
            </a:r>
            <a:r>
              <a:rPr lang="de-DE" sz="1800" dirty="0" smtClean="0">
                <a:solidFill>
                  <a:schemeClr val="tx1"/>
                </a:solidFill>
                <a:latin typeface="Arial" panose="020B0604020202020204" pitchFamily="34" charset="0"/>
                <a:cs typeface="Arial" panose="020B0604020202020204" pitchFamily="34" charset="0"/>
              </a:rPr>
              <a:t> e.g., favorable </a:t>
            </a:r>
            <a:r>
              <a:rPr lang="de-DE" sz="1800" dirty="0" err="1" smtClean="0">
                <a:solidFill>
                  <a:schemeClr val="tx1"/>
                </a:solidFill>
                <a:latin typeface="Arial" panose="020B0604020202020204" pitchFamily="34" charset="0"/>
                <a:cs typeface="Arial" panose="020B0604020202020204" pitchFamily="34" charset="0"/>
              </a:rPr>
              <a:t>conditions</a:t>
            </a:r>
            <a:r>
              <a:rPr lang="de-DE" sz="1800" dirty="0" smtClean="0">
                <a:solidFill>
                  <a:schemeClr val="tx1"/>
                </a:solidFill>
                <a:latin typeface="Arial" panose="020B0604020202020204" pitchFamily="34" charset="0"/>
                <a:cs typeface="Arial" panose="020B0604020202020204" pitchFamily="34" charset="0"/>
              </a:rPr>
              <a:t> </a:t>
            </a:r>
            <a:r>
              <a:rPr lang="de-DE" sz="1800" dirty="0" err="1" smtClean="0">
                <a:solidFill>
                  <a:schemeClr val="tx1"/>
                </a:solidFill>
                <a:latin typeface="Arial" panose="020B0604020202020204" pitchFamily="34" charset="0"/>
                <a:cs typeface="Arial" panose="020B0604020202020204" pitchFamily="34" charset="0"/>
              </a:rPr>
              <a:t>for</a:t>
            </a:r>
            <a:r>
              <a:rPr lang="de-DE" sz="1800" dirty="0" smtClean="0">
                <a:solidFill>
                  <a:schemeClr val="tx1"/>
                </a:solidFill>
                <a:latin typeface="Arial" panose="020B0604020202020204" pitchFamily="34" charset="0"/>
                <a:cs typeface="Arial" panose="020B0604020202020204" pitchFamily="34" charset="0"/>
              </a:rPr>
              <a:t> </a:t>
            </a:r>
            <a:r>
              <a:rPr lang="de-DE" sz="1800" dirty="0" err="1" smtClean="0">
                <a:solidFill>
                  <a:schemeClr val="tx1"/>
                </a:solidFill>
                <a:latin typeface="Arial" panose="020B0604020202020204" pitchFamily="34" charset="0"/>
                <a:cs typeface="Arial" panose="020B0604020202020204" pitchFamily="34" charset="0"/>
              </a:rPr>
              <a:t>nitrogen</a:t>
            </a:r>
            <a:r>
              <a:rPr lang="de-DE" sz="1800" dirty="0" smtClean="0">
                <a:solidFill>
                  <a:schemeClr val="tx1"/>
                </a:solidFill>
                <a:latin typeface="Arial" panose="020B0604020202020204" pitchFamily="34" charset="0"/>
                <a:cs typeface="Arial" panose="020B0604020202020204" pitchFamily="34" charset="0"/>
              </a:rPr>
              <a:t> </a:t>
            </a:r>
            <a:r>
              <a:rPr lang="de-DE" sz="1800" dirty="0" err="1" smtClean="0">
                <a:solidFill>
                  <a:schemeClr val="tx1"/>
                </a:solidFill>
                <a:latin typeface="Arial" panose="020B0604020202020204" pitchFamily="34" charset="0"/>
                <a:cs typeface="Arial" panose="020B0604020202020204" pitchFamily="34" charset="0"/>
              </a:rPr>
              <a:t>fixing</a:t>
            </a:r>
            <a:r>
              <a:rPr lang="de-DE" sz="1800" dirty="0" smtClean="0">
                <a:solidFill>
                  <a:schemeClr val="tx1"/>
                </a:solidFill>
                <a:latin typeface="Arial" panose="020B0604020202020204" pitchFamily="34" charset="0"/>
                <a:cs typeface="Arial" panose="020B0604020202020204" pitchFamily="34" charset="0"/>
              </a:rPr>
              <a:t> </a:t>
            </a:r>
            <a:r>
              <a:rPr lang="de-DE" sz="1800" dirty="0" err="1" smtClean="0">
                <a:solidFill>
                  <a:schemeClr val="tx1"/>
                </a:solidFill>
                <a:latin typeface="Arial" panose="020B0604020202020204" pitchFamily="34" charset="0"/>
                <a:cs typeface="Arial" panose="020B0604020202020204" pitchFamily="34" charset="0"/>
              </a:rPr>
              <a:t>symbionts</a:t>
            </a:r>
            <a:endParaRPr lang="de-DE" sz="1800" dirty="0" smtClean="0">
              <a:solidFill>
                <a:schemeClr val="tx1"/>
              </a:solidFill>
              <a:latin typeface="Arial" panose="020B0604020202020204" pitchFamily="34" charset="0"/>
              <a:cs typeface="Arial" panose="020B0604020202020204" pitchFamily="34" charset="0"/>
            </a:endParaRPr>
          </a:p>
          <a:p>
            <a:r>
              <a:rPr lang="de-DE" sz="1800" dirty="0">
                <a:solidFill>
                  <a:schemeClr val="tx1"/>
                </a:solidFill>
                <a:latin typeface="Arial" panose="020B0604020202020204" pitchFamily="34" charset="0"/>
                <a:cs typeface="Arial" panose="020B0604020202020204" pitchFamily="34" charset="0"/>
              </a:rPr>
              <a:t>	</a:t>
            </a:r>
            <a:r>
              <a:rPr lang="de-DE" sz="1800" b="1" dirty="0" err="1" smtClean="0">
                <a:solidFill>
                  <a:schemeClr val="tx1"/>
                </a:solidFill>
                <a:latin typeface="Arial" panose="020B0604020202020204" pitchFamily="34" charset="0"/>
                <a:cs typeface="Arial" panose="020B0604020202020204" pitchFamily="34" charset="0"/>
              </a:rPr>
              <a:t>abundance</a:t>
            </a:r>
            <a:r>
              <a:rPr lang="de-DE" sz="1800" b="1" dirty="0" smtClean="0">
                <a:solidFill>
                  <a:schemeClr val="tx1"/>
                </a:solidFill>
                <a:latin typeface="Arial" panose="020B0604020202020204" pitchFamily="34" charset="0"/>
                <a:cs typeface="Arial" panose="020B0604020202020204" pitchFamily="34" charset="0"/>
              </a:rPr>
              <a:t> </a:t>
            </a:r>
            <a:r>
              <a:rPr lang="de-DE" sz="1800" b="1" dirty="0" err="1" smtClean="0">
                <a:solidFill>
                  <a:schemeClr val="tx1"/>
                </a:solidFill>
                <a:latin typeface="Arial" panose="020B0604020202020204" pitchFamily="34" charset="0"/>
                <a:cs typeface="Arial" panose="020B0604020202020204" pitchFamily="34" charset="0"/>
              </a:rPr>
              <a:t>and</a:t>
            </a:r>
            <a:r>
              <a:rPr lang="de-DE" sz="1800" b="1" dirty="0" smtClean="0">
                <a:solidFill>
                  <a:schemeClr val="tx1"/>
                </a:solidFill>
                <a:latin typeface="Arial" panose="020B0604020202020204" pitchFamily="34" charset="0"/>
                <a:cs typeface="Arial" panose="020B0604020202020204" pitchFamily="34" charset="0"/>
              </a:rPr>
              <a:t> </a:t>
            </a:r>
            <a:r>
              <a:rPr lang="de-DE" sz="1800" b="1" dirty="0" err="1" smtClean="0">
                <a:solidFill>
                  <a:schemeClr val="tx1"/>
                </a:solidFill>
                <a:latin typeface="Arial" panose="020B0604020202020204" pitchFamily="34" charset="0"/>
                <a:cs typeface="Arial" panose="020B0604020202020204" pitchFamily="34" charset="0"/>
              </a:rPr>
              <a:t>activity</a:t>
            </a:r>
            <a:r>
              <a:rPr lang="de-DE" sz="1800" dirty="0">
                <a:solidFill>
                  <a:schemeClr val="tx1"/>
                </a:solidFill>
                <a:latin typeface="Arial" panose="020B0604020202020204" pitchFamily="34" charset="0"/>
                <a:cs typeface="Arial" panose="020B0604020202020204" pitchFamily="34" charset="0"/>
              </a:rPr>
              <a:t>:</a:t>
            </a:r>
            <a:r>
              <a:rPr lang="de-DE" sz="1800" dirty="0" smtClean="0">
                <a:solidFill>
                  <a:schemeClr val="tx1"/>
                </a:solidFill>
                <a:latin typeface="Arial" panose="020B0604020202020204" pitchFamily="34" charset="0"/>
                <a:cs typeface="Arial" panose="020B0604020202020204" pitchFamily="34" charset="0"/>
              </a:rPr>
              <a:t> </a:t>
            </a:r>
            <a:r>
              <a:rPr lang="de-DE" sz="1800" dirty="0" smtClean="0">
                <a:solidFill>
                  <a:schemeClr val="tx1"/>
                </a:solidFill>
                <a:latin typeface="Arial" panose="020B0604020202020204" pitchFamily="34" charset="0"/>
                <a:cs typeface="Arial" panose="020B0604020202020204" pitchFamily="34" charset="0"/>
              </a:rPr>
              <a:t> </a:t>
            </a:r>
            <a:r>
              <a:rPr lang="de-DE" sz="1800" dirty="0" err="1"/>
              <a:t>t</a:t>
            </a:r>
            <a:r>
              <a:rPr lang="de-DE" sz="1800" dirty="0" err="1" smtClean="0"/>
              <a:t>he</a:t>
            </a:r>
            <a:r>
              <a:rPr lang="de-DE" sz="1800" dirty="0" smtClean="0"/>
              <a:t> </a:t>
            </a:r>
            <a:r>
              <a:rPr lang="de-DE" sz="1800" dirty="0" err="1" smtClean="0"/>
              <a:t>cyclonic</a:t>
            </a:r>
            <a:r>
              <a:rPr lang="de-DE" sz="1800" dirty="0" smtClean="0"/>
              <a:t> </a:t>
            </a:r>
            <a:r>
              <a:rPr lang="de-DE" sz="1800" dirty="0" err="1"/>
              <a:t>eddy</a:t>
            </a:r>
            <a:r>
              <a:rPr lang="de-DE" sz="1800" dirty="0"/>
              <a:t> </a:t>
            </a:r>
            <a:r>
              <a:rPr lang="de-DE" sz="1800" dirty="0" err="1" smtClean="0"/>
              <a:t>may</a:t>
            </a:r>
            <a:r>
              <a:rPr lang="de-DE" sz="1800" dirty="0" smtClean="0"/>
              <a:t> </a:t>
            </a:r>
            <a:r>
              <a:rPr lang="de-DE" sz="1800" dirty="0" err="1" smtClean="0"/>
              <a:t>cause</a:t>
            </a:r>
            <a:r>
              <a:rPr lang="de-DE" sz="1800" dirty="0" smtClean="0"/>
              <a:t> a </a:t>
            </a:r>
            <a:r>
              <a:rPr lang="de-DE" sz="1800" dirty="0" err="1" smtClean="0"/>
              <a:t>decrease</a:t>
            </a:r>
            <a:r>
              <a:rPr lang="de-DE" sz="1800" dirty="0" smtClean="0"/>
              <a:t> </a:t>
            </a:r>
            <a:r>
              <a:rPr lang="de-DE" sz="1800" dirty="0" err="1" smtClean="0"/>
              <a:t>abundance</a:t>
            </a:r>
            <a:r>
              <a:rPr lang="de-DE" sz="1800" dirty="0" smtClean="0"/>
              <a:t> </a:t>
            </a:r>
            <a:r>
              <a:rPr lang="de-DE" sz="1800" dirty="0" err="1" smtClean="0"/>
              <a:t>and</a:t>
            </a:r>
            <a:r>
              <a:rPr lang="de-DE" sz="1800" dirty="0" smtClean="0"/>
              <a:t> </a:t>
            </a:r>
            <a:r>
              <a:rPr lang="de-DE" sz="1800" dirty="0" err="1" smtClean="0"/>
              <a:t>activity</a:t>
            </a:r>
            <a:r>
              <a:rPr lang="de-DE" sz="1800" dirty="0" smtClean="0"/>
              <a:t>, </a:t>
            </a:r>
            <a:r>
              <a:rPr lang="de-DE" sz="1800" dirty="0" smtClean="0"/>
              <a:t>			              </a:t>
            </a:r>
            <a:r>
              <a:rPr lang="de-DE" sz="1800" dirty="0" err="1" smtClean="0"/>
              <a:t>as</a:t>
            </a:r>
            <a:r>
              <a:rPr lang="de-DE" sz="1800" dirty="0" smtClean="0"/>
              <a:t> </a:t>
            </a:r>
            <a:r>
              <a:rPr lang="de-DE" sz="1800" dirty="0" err="1" smtClean="0"/>
              <a:t>other</a:t>
            </a:r>
            <a:r>
              <a:rPr lang="de-DE" sz="1800" dirty="0" smtClean="0"/>
              <a:t> </a:t>
            </a:r>
            <a:r>
              <a:rPr lang="de-DE" sz="1800" dirty="0" err="1" smtClean="0"/>
              <a:t>sources</a:t>
            </a:r>
            <a:r>
              <a:rPr lang="de-DE" sz="1800" dirty="0" smtClean="0"/>
              <a:t> </a:t>
            </a:r>
            <a:r>
              <a:rPr lang="de-DE" sz="1800" dirty="0" err="1" smtClean="0"/>
              <a:t>of</a:t>
            </a:r>
            <a:r>
              <a:rPr lang="de-DE" sz="1800" dirty="0" smtClean="0"/>
              <a:t> </a:t>
            </a:r>
            <a:r>
              <a:rPr lang="de-DE" sz="1800" dirty="0" err="1" smtClean="0"/>
              <a:t>nitrogen</a:t>
            </a:r>
            <a:r>
              <a:rPr lang="de-DE" sz="1800" dirty="0" smtClean="0"/>
              <a:t> </a:t>
            </a:r>
            <a:r>
              <a:rPr lang="de-DE" sz="1800" dirty="0" err="1" smtClean="0"/>
              <a:t>are</a:t>
            </a:r>
            <a:r>
              <a:rPr lang="de-DE" sz="1800" dirty="0" smtClean="0"/>
              <a:t> </a:t>
            </a:r>
            <a:r>
              <a:rPr lang="de-DE" sz="1800" dirty="0" err="1" smtClean="0"/>
              <a:t>available</a:t>
            </a:r>
            <a:r>
              <a:rPr lang="de-DE" sz="1800" dirty="0" smtClean="0"/>
              <a:t>.</a:t>
            </a:r>
            <a:endParaRPr lang="de-DE" sz="1800" dirty="0" smtClean="0"/>
          </a:p>
          <a:p>
            <a:endParaRPr lang="de-DE" sz="1800" dirty="0"/>
          </a:p>
          <a:p>
            <a:pPr lvl="0" algn="just">
              <a:buSzPts val="1800"/>
            </a:pPr>
            <a:r>
              <a:rPr lang="en-US" sz="1800" dirty="0" smtClean="0">
                <a:solidFill>
                  <a:srgbClr val="025C6D"/>
                </a:solidFill>
                <a:latin typeface="Arial" panose="020B0604020202020204" pitchFamily="34" charset="0"/>
                <a:cs typeface="Arial" panose="020B0604020202020204" pitchFamily="34" charset="0"/>
              </a:rPr>
              <a:t> </a:t>
            </a:r>
            <a:r>
              <a:rPr lang="en-US" sz="1800" b="1" i="0" u="none" strike="noStrike" cap="none" dirty="0" smtClean="0">
                <a:solidFill>
                  <a:srgbClr val="00A7D9"/>
                </a:solidFill>
                <a:latin typeface="Arial"/>
                <a:ea typeface="Arial"/>
                <a:cs typeface="Arial"/>
                <a:sym typeface="Arial"/>
              </a:rPr>
              <a:t> </a:t>
            </a:r>
            <a:endParaRPr sz="1800" b="0" i="0" u="none" strike="noStrike" cap="none" dirty="0">
              <a:solidFill>
                <a:srgbClr val="025C6D"/>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552</Words>
  <Application>Microsoft Office PowerPoint</Application>
  <PresentationFormat>Custom</PresentationFormat>
  <Paragraphs>43</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 Black</vt:lpstr>
      <vt:lpstr>Arial</vt:lpstr>
      <vt:lpstr>Calibri</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Tosca Ballerini</dc:creator>
  <cp:lastModifiedBy>Cora Hörstmann</cp:lastModifiedBy>
  <cp:revision>45</cp:revision>
  <dcterms:created xsi:type="dcterms:W3CDTF">2022-03-02T08:39:10Z</dcterms:created>
  <dcterms:modified xsi:type="dcterms:W3CDTF">2022-08-22T09:30:09Z</dcterms:modified>
</cp:coreProperties>
</file>