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922000" cy="5461000"/>
  <p:notesSz cx="6858000" cy="9144000"/>
  <p:embeddedFontLst>
    <p:embeddedFont>
      <p:font typeface="Arial Black" panose="020B0A040201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8"/>
  </p:normalViewPr>
  <p:slideViewPr>
    <p:cSldViewPr snapToGrid="0" showGuides="1">
      <p:cViewPr varScale="1">
        <p:scale>
          <a:sx n="98" d="100"/>
          <a:sy n="98" d="100"/>
        </p:scale>
        <p:origin x="869" y="86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 Jakes" userId="2b29092e-900b-44ed-8196-1194fe448ce6" providerId="ADAL" clId="{55476C5B-5A6A-408B-B28D-A06119B70D81}"/>
    <pc:docChg chg="modSld">
      <pc:chgData name="Maya Jakes" userId="2b29092e-900b-44ed-8196-1194fe448ce6" providerId="ADAL" clId="{55476C5B-5A6A-408B-B28D-A06119B70D81}" dt="2022-08-30T01:52:52.482" v="13" actId="113"/>
      <pc:docMkLst>
        <pc:docMk/>
      </pc:docMkLst>
      <pc:sldChg chg="modSp mod">
        <pc:chgData name="Maya Jakes" userId="2b29092e-900b-44ed-8196-1194fe448ce6" providerId="ADAL" clId="{55476C5B-5A6A-408B-B28D-A06119B70D81}" dt="2022-08-30T01:52:37.252" v="12" actId="113"/>
        <pc:sldMkLst>
          <pc:docMk/>
          <pc:sldMk cId="0" sldId="257"/>
        </pc:sldMkLst>
        <pc:spChg chg="mod">
          <ac:chgData name="Maya Jakes" userId="2b29092e-900b-44ed-8196-1194fe448ce6" providerId="ADAL" clId="{55476C5B-5A6A-408B-B28D-A06119B70D81}" dt="2022-08-30T01:52:02.495" v="6" actId="14100"/>
          <ac:spMkLst>
            <pc:docMk/>
            <pc:sldMk cId="0" sldId="257"/>
            <ac:spMk id="3" creationId="{81DD0E66-1628-4915-B6AE-AE34FEC17473}"/>
          </ac:spMkLst>
        </pc:spChg>
        <pc:spChg chg="mod">
          <ac:chgData name="Maya Jakes" userId="2b29092e-900b-44ed-8196-1194fe448ce6" providerId="ADAL" clId="{55476C5B-5A6A-408B-B28D-A06119B70D81}" dt="2022-08-30T01:52:37.252" v="12" actId="113"/>
          <ac:spMkLst>
            <pc:docMk/>
            <pc:sldMk cId="0" sldId="257"/>
            <ac:spMk id="6" creationId="{BAD4963C-7883-BDA6-0313-C75F8354C29F}"/>
          </ac:spMkLst>
        </pc:spChg>
      </pc:sldChg>
      <pc:sldChg chg="modSp mod">
        <pc:chgData name="Maya Jakes" userId="2b29092e-900b-44ed-8196-1194fe448ce6" providerId="ADAL" clId="{55476C5B-5A6A-408B-B28D-A06119B70D81}" dt="2022-08-30T01:52:52.482" v="13" actId="113"/>
        <pc:sldMkLst>
          <pc:docMk/>
          <pc:sldMk cId="0" sldId="259"/>
        </pc:sldMkLst>
        <pc:spChg chg="mod">
          <ac:chgData name="Maya Jakes" userId="2b29092e-900b-44ed-8196-1194fe448ce6" providerId="ADAL" clId="{55476C5B-5A6A-408B-B28D-A06119B70D81}" dt="2022-08-30T01:52:52.482" v="13" actId="113"/>
          <ac:spMkLst>
            <pc:docMk/>
            <pc:sldMk cId="0" sldId="259"/>
            <ac:spMk id="6" creationId="{7EAA8884-8C4A-077F-37B5-1BF3EBE077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365250" y="893734"/>
            <a:ext cx="8191500" cy="190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365250" y="2868290"/>
            <a:ext cx="8191500" cy="13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/>
            </a:lvl1pPr>
            <a:lvl2pPr lvl="1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/>
            </a:lvl2pPr>
            <a:lvl3pPr lvl="2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3pPr>
            <a:lvl4pPr lvl="3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4pPr>
            <a:lvl5pPr lvl="4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5pPr>
            <a:lvl6pPr lvl="5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6pPr>
            <a:lvl7pPr lvl="6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7pPr>
            <a:lvl8pPr lvl="7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8pPr>
            <a:lvl9pPr lvl="8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76200"/>
            <a:ext cx="10922100" cy="5460900"/>
            <a:chOff x="0" y="0"/>
            <a:chExt cx="10922100" cy="546090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Title</a:t>
              </a:r>
              <a:endParaRPr sz="3000" b="1" i="0" u="none" strike="noStrike" cap="none">
                <a:solidFill>
                  <a:srgbClr val="EA1D2D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3804883"/>
              <a:ext cx="107697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publications: </a:t>
              </a: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6200" y="2068328"/>
              <a:ext cx="106935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SzPts val="1800"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abstract:</a:t>
              </a:r>
              <a:endParaRPr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1039660"/>
              <a:ext cx="9958800" cy="677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Authors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1600" dirty="0">
                  <a:solidFill>
                    <a:schemeClr val="tx2">
                      <a:lumMod val="25000"/>
                    </a:schemeClr>
                  </a:solidFill>
                  <a:latin typeface="Century Gothic (Headings)"/>
                  <a:ea typeface="Calibri"/>
                  <a:cs typeface="Calibri"/>
                  <a:sym typeface="Calibri"/>
                </a:rPr>
                <a:t>Maya Jakes, Helen Phillips, Annie Foppert, Nathan Bindoff, Steve Rintoul, Ajitha Cyriac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EF2FE-9A51-E1A8-A0A6-A6D001616938}"/>
              </a:ext>
            </a:extLst>
          </p:cNvPr>
          <p:cNvSpPr txBox="1"/>
          <p:nvPr/>
        </p:nvSpPr>
        <p:spPr>
          <a:xfrm>
            <a:off x="4727466" y="507702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25C6D"/>
                </a:solidFill>
              </a:rPr>
              <a:t>Jakes </a:t>
            </a:r>
            <a:r>
              <a:rPr lang="en-IT" dirty="0">
                <a:solidFill>
                  <a:srgbClr val="025C6D"/>
                </a:solidFill>
              </a:rPr>
              <a:t>- 1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D92A1-E529-E644-E393-2CAAC0957E2F}"/>
              </a:ext>
            </a:extLst>
          </p:cNvPr>
          <p:cNvSpPr txBox="1"/>
          <p:nvPr/>
        </p:nvSpPr>
        <p:spPr>
          <a:xfrm>
            <a:off x="2118235" y="318126"/>
            <a:ext cx="6685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Headings)"/>
              </a:rPr>
              <a:t>Eddy stirring signatures in a standing meander of the Antarctic Circumpolar Current</a:t>
            </a:r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15354-AE2D-A28D-785D-B4F946FD9E98}"/>
              </a:ext>
            </a:extLst>
          </p:cNvPr>
          <p:cNvSpPr txBox="1"/>
          <p:nvPr/>
        </p:nvSpPr>
        <p:spPr>
          <a:xfrm>
            <a:off x="188926" y="2564279"/>
            <a:ext cx="10186869" cy="115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300" dirty="0">
                <a:solidFill>
                  <a:schemeClr val="tx2">
                    <a:lumMod val="25000"/>
                  </a:schemeClr>
                </a:solidFill>
                <a:effectLst/>
                <a:latin typeface="Avenir Next LT Pro Light (Body)"/>
                <a:ea typeface="Calibri" panose="020F0502020204030204" pitchFamily="34" charset="0"/>
                <a:cs typeface="Times New Roman" panose="02020603050405020304" pitchFamily="18" charset="0"/>
              </a:rPr>
              <a:t>Topography-flow interactions generate hotspots of eddy stirring and cross-frontal exchange, reducing the ability of the Antarctic Circumpolar Current (ACC) to act as a barrier to poleward heat transport. Using sub-surface observations from EM-APEX floats and surface information from satellite altimetry, we explore the dynamics of an energetic meander of the ACC near Macquarie Ridge. We explore potential factors influencing the observed fine-scale thermohaline variability, which indicates enhanced local eddy stirring and may facilitate cross-frontal exchange.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-100" y="100"/>
            <a:ext cx="10922100" cy="5460900"/>
            <a:chOff x="0" y="0"/>
            <a:chExt cx="10922100" cy="546090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0" name="Google Shape;100;p2"/>
            <p:cNvSpPr txBox="1"/>
            <p:nvPr/>
          </p:nvSpPr>
          <p:spPr>
            <a:xfrm>
              <a:off x="76200" y="41769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Data and methods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25C6D"/>
                </a:solidFill>
              </a:rPr>
              <a:t>Jakes </a:t>
            </a:r>
            <a:r>
              <a:rPr lang="en-IT" dirty="0">
                <a:solidFill>
                  <a:srgbClr val="025C6D"/>
                </a:solidFill>
              </a:rPr>
              <a:t>- 2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81DD0E66-1628-4915-B6AE-AE34FEC17473}"/>
              </a:ext>
            </a:extLst>
          </p:cNvPr>
          <p:cNvSpPr txBox="1"/>
          <p:nvPr/>
        </p:nvSpPr>
        <p:spPr>
          <a:xfrm>
            <a:off x="286808" y="620494"/>
            <a:ext cx="874383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Data</a:t>
            </a:r>
          </a:p>
          <a:p>
            <a:pPr lvl="0" algn="just">
              <a:buSzPts val="1800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EM-APEX floats</a:t>
            </a:r>
          </a:p>
          <a:p>
            <a:pPr marL="285750" lvl="0" indent="-285750" algn="just">
              <a:buSzPts val="1800"/>
              <a:buFontTx/>
              <a:buChar char="-"/>
            </a:pPr>
            <a:r>
              <a:rPr lang="en-US" sz="12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High resolution </a:t>
            </a: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measurements of 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T, S, u and v </a:t>
            </a: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from the 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surface to 1600 m </a:t>
            </a: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along the float trajectories</a:t>
            </a:r>
          </a:p>
          <a:p>
            <a:pPr marL="285750" lvl="0" indent="-285750" algn="just">
              <a:buSzPts val="1800"/>
              <a:buFontTx/>
              <a:buChar char="-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Travel through a standing meander of the ACC</a:t>
            </a:r>
          </a:p>
          <a:p>
            <a:pPr lvl="0" algn="just">
              <a:buSzPts val="1800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 </a:t>
            </a:r>
          </a:p>
          <a:p>
            <a:pPr lvl="0" algn="just">
              <a:buSzPts val="1800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Satellite Altimetry</a:t>
            </a:r>
          </a:p>
          <a:p>
            <a:pPr marL="285750" lvl="0" indent="-285750" algn="just">
              <a:buSzPts val="1800"/>
              <a:buFontTx/>
              <a:buChar char="-"/>
            </a:pPr>
            <a:r>
              <a:rPr lang="en-US" sz="12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Spatial and temporal variability </a:t>
            </a: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of the meander during the time of float deployment and interaction of the floats with 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mesoscale</a:t>
            </a: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 features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5CA993A-406C-B19B-F249-3536E1A74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7" y="2559462"/>
            <a:ext cx="4931518" cy="2441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18ED0-839C-17DE-0E58-BFD03D18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9798685" y="176678"/>
            <a:ext cx="836508" cy="2378379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BAD4963C-7883-BDA6-0313-C75F8354C29F}"/>
              </a:ext>
            </a:extLst>
          </p:cNvPr>
          <p:cNvSpPr txBox="1"/>
          <p:nvPr/>
        </p:nvSpPr>
        <p:spPr>
          <a:xfrm>
            <a:off x="5379398" y="2559462"/>
            <a:ext cx="5519615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Methods</a:t>
            </a:r>
          </a:p>
          <a:p>
            <a:pPr lvl="0">
              <a:buSzPts val="1800"/>
            </a:pP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Calculation of </a:t>
            </a:r>
            <a:r>
              <a:rPr lang="en-US" sz="13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thermohaline anomalies </a:t>
            </a: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along isopyncals to investigate </a:t>
            </a:r>
            <a:r>
              <a:rPr lang="en-US" sz="13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eddy stirring</a:t>
            </a: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.</a:t>
            </a:r>
          </a:p>
          <a:p>
            <a:pPr lvl="0">
              <a:buSzPts val="1800"/>
            </a:pPr>
            <a:endParaRPr lang="en-US" sz="1300" dirty="0">
              <a:solidFill>
                <a:schemeClr val="tx2">
                  <a:lumMod val="25000"/>
                </a:schemeClr>
              </a:solidFill>
              <a:latin typeface="Avenir Next LT Pro Light (Body)"/>
              <a:cs typeface="Arial" panose="020B0604020202020204" pitchFamily="34" charset="0"/>
            </a:endParaRPr>
          </a:p>
          <a:p>
            <a:pPr lvl="0">
              <a:buSzPts val="1800"/>
            </a:pP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Relative velocities from the floats to </a:t>
            </a:r>
            <a:r>
              <a:rPr lang="en-US" sz="13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absolute velocities </a:t>
            </a: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and rotated to </a:t>
            </a:r>
            <a:r>
              <a:rPr lang="en-US" sz="13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along-stream</a:t>
            </a: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 and </a:t>
            </a:r>
            <a:r>
              <a:rPr lang="en-US" sz="13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cross-stream</a:t>
            </a: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.</a:t>
            </a:r>
          </a:p>
          <a:p>
            <a:pPr lvl="0">
              <a:buSzPts val="1800"/>
            </a:pPr>
            <a:endParaRPr lang="en-US" sz="1300" dirty="0">
              <a:solidFill>
                <a:schemeClr val="tx2">
                  <a:lumMod val="25000"/>
                </a:schemeClr>
              </a:solidFill>
              <a:latin typeface="Avenir Next LT Pro Light (Body)"/>
              <a:cs typeface="Arial" panose="020B0604020202020204" pitchFamily="34" charset="0"/>
            </a:endParaRPr>
          </a:p>
          <a:p>
            <a:pPr lvl="0">
              <a:buSzPts val="1800"/>
            </a:pP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Investigation into the </a:t>
            </a:r>
            <a:r>
              <a:rPr lang="en-US" sz="13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generation mechanisms </a:t>
            </a: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of observed thermohaline anomalies by exploring the </a:t>
            </a:r>
            <a:r>
              <a:rPr lang="en-US" sz="1300" b="1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finescale structure </a:t>
            </a:r>
            <a:r>
              <a:rPr lang="en-US" sz="1300" dirty="0">
                <a:solidFill>
                  <a:schemeClr val="tx2">
                    <a:lumMod val="25000"/>
                  </a:schemeClr>
                </a:solidFill>
                <a:latin typeface="Avenir Next LT Pro Light (Body)"/>
                <a:cs typeface="Arial" panose="020B0604020202020204" pitchFamily="34" charset="0"/>
              </a:rPr>
              <a:t>of cross-stream velocities and vertical velocities from the floats.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0" y="0"/>
              <a:ext cx="10922000" cy="5461000"/>
              <a:chOff x="0" y="0"/>
              <a:chExt cx="10922000" cy="546100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0" y="0"/>
                <a:ext cx="10922000" cy="5461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9" name="Google Shape;109;p3"/>
            <p:cNvSpPr txBox="1"/>
            <p:nvPr/>
          </p:nvSpPr>
          <p:spPr>
            <a:xfrm>
              <a:off x="76200" y="41769"/>
              <a:ext cx="10693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A88471-08A5-755E-4EE6-4F56CB23BB4B}"/>
              </a:ext>
            </a:extLst>
          </p:cNvPr>
          <p:cNvSpPr txBox="1"/>
          <p:nvPr/>
        </p:nvSpPr>
        <p:spPr>
          <a:xfrm>
            <a:off x="4727466" y="507702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25C6D"/>
                </a:solidFill>
              </a:rPr>
              <a:t>Jakes </a:t>
            </a:r>
            <a:r>
              <a:rPr lang="en-IT" dirty="0">
                <a:solidFill>
                  <a:srgbClr val="025C6D"/>
                </a:solidFill>
              </a:rPr>
              <a:t>- 3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7EA9BB-AC50-44C2-551A-0F6CB3F45FB6}"/>
              </a:ext>
            </a:extLst>
          </p:cNvPr>
          <p:cNvGrpSpPr/>
          <p:nvPr/>
        </p:nvGrpSpPr>
        <p:grpSpPr>
          <a:xfrm>
            <a:off x="554001" y="1093237"/>
            <a:ext cx="4628878" cy="2708552"/>
            <a:chOff x="1691279" y="21265"/>
            <a:chExt cx="5302715" cy="31032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DAA831-FF3F-1247-CD29-E49A2D49E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26"/>
            <a:stretch/>
          </p:blipFill>
          <p:spPr bwMode="auto">
            <a:xfrm>
              <a:off x="1691279" y="27579"/>
              <a:ext cx="1764667" cy="305244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B4A4D0-A557-FC0D-55E1-C71DD97E4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36"/>
            <a:stretch/>
          </p:blipFill>
          <p:spPr bwMode="auto">
            <a:xfrm>
              <a:off x="3476846" y="31897"/>
              <a:ext cx="1762760" cy="30397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F24E2C-8821-D042-498B-A18FB8BDD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27"/>
            <a:stretch/>
          </p:blipFill>
          <p:spPr bwMode="auto">
            <a:xfrm>
              <a:off x="5188689" y="21265"/>
              <a:ext cx="1805305" cy="31032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2F258A-DFBD-6D94-B51A-BAFFCA50A856}"/>
              </a:ext>
            </a:extLst>
          </p:cNvPr>
          <p:cNvGrpSpPr/>
          <p:nvPr/>
        </p:nvGrpSpPr>
        <p:grpSpPr>
          <a:xfrm>
            <a:off x="6090659" y="224986"/>
            <a:ext cx="4678942" cy="4526770"/>
            <a:chOff x="314874" y="833935"/>
            <a:chExt cx="5455320" cy="52779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21E712-7505-C736-19B9-6D1E9040ED03}"/>
                </a:ext>
              </a:extLst>
            </p:cNvPr>
            <p:cNvGrpSpPr/>
            <p:nvPr/>
          </p:nvGrpSpPr>
          <p:grpSpPr>
            <a:xfrm>
              <a:off x="314874" y="833935"/>
              <a:ext cx="5387000" cy="5277901"/>
              <a:chOff x="314874" y="833935"/>
              <a:chExt cx="5387000" cy="527790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A59CFB-5E3D-91DA-5919-DDCF43632AED}"/>
                  </a:ext>
                </a:extLst>
              </p:cNvPr>
              <p:cNvGrpSpPr/>
              <p:nvPr/>
            </p:nvGrpSpPr>
            <p:grpSpPr>
              <a:xfrm>
                <a:off x="335613" y="833935"/>
                <a:ext cx="5302680" cy="5277901"/>
                <a:chOff x="306323" y="1796142"/>
                <a:chExt cx="5302680" cy="5277901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00807674-9131-E132-437A-6F7F462458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b="12883"/>
                <a:stretch/>
              </p:blipFill>
              <p:spPr>
                <a:xfrm>
                  <a:off x="306323" y="1796142"/>
                  <a:ext cx="5302680" cy="1222652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83CC2C7C-7C6A-AEBA-216C-341CA1D514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b="-401"/>
                <a:stretch/>
              </p:blipFill>
              <p:spPr>
                <a:xfrm>
                  <a:off x="306323" y="5663105"/>
                  <a:ext cx="5281940" cy="1410938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F49D49D-08ED-8BAE-2F1A-C6D03235AD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46109" b="6670"/>
              <a:stretch/>
            </p:blipFill>
            <p:spPr>
              <a:xfrm>
                <a:off x="314874" y="3448638"/>
                <a:ext cx="5387000" cy="1179339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E2C951C-866F-061C-9D51-6BF1F93B7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-1" b="11533"/>
            <a:stretch/>
          </p:blipFill>
          <p:spPr>
            <a:xfrm>
              <a:off x="359058" y="2189391"/>
              <a:ext cx="5411136" cy="1179340"/>
            </a:xfrm>
            <a:prstGeom prst="rect">
              <a:avLst/>
            </a:prstGeom>
          </p:spPr>
        </p:pic>
      </p:grp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41102511-579E-0854-B756-12D25DF30DE3}"/>
              </a:ext>
            </a:extLst>
          </p:cNvPr>
          <p:cNvSpPr txBox="1"/>
          <p:nvPr/>
        </p:nvSpPr>
        <p:spPr>
          <a:xfrm>
            <a:off x="251827" y="3912125"/>
            <a:ext cx="559109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dirty="0">
                <a:latin typeface="Avenir Next LT Pro Light (Body)"/>
              </a:rPr>
              <a:t>We observe </a:t>
            </a:r>
            <a:r>
              <a:rPr lang="en-AU" b="1" dirty="0">
                <a:latin typeface="Avenir Next LT Pro Light (Body)"/>
              </a:rPr>
              <a:t>strong temperature anomalies </a:t>
            </a:r>
            <a:r>
              <a:rPr lang="en-AU" dirty="0">
                <a:latin typeface="Avenir Next LT Pro Light (Body)"/>
              </a:rPr>
              <a:t>with </a:t>
            </a:r>
            <a:r>
              <a:rPr lang="en-AU" b="1" dirty="0">
                <a:latin typeface="Avenir Next LT Pro Light (Body)"/>
              </a:rPr>
              <a:t>interleaving features </a:t>
            </a:r>
            <a:r>
              <a:rPr lang="en-AU" dirty="0">
                <a:latin typeface="Avenir Next LT Pro Light (Body)"/>
              </a:rPr>
              <a:t>characteristic of </a:t>
            </a:r>
            <a:r>
              <a:rPr lang="en-AU" b="1" dirty="0">
                <a:latin typeface="Avenir Next LT Pro Light (Body)"/>
              </a:rPr>
              <a:t>eddy stirring</a:t>
            </a:r>
          </a:p>
          <a:p>
            <a:pPr marL="742950" lvl="1" indent="-285750">
              <a:buFontTx/>
              <a:buChar char="-"/>
            </a:pPr>
            <a:r>
              <a:rPr lang="en-AU" sz="1200" dirty="0">
                <a:latin typeface="Avenir Next LT Pro Light (Body)"/>
              </a:rPr>
              <a:t>Anomalies are </a:t>
            </a:r>
            <a:r>
              <a:rPr lang="en-AU" sz="1200" b="1" dirty="0">
                <a:latin typeface="Avenir Next LT Pro Light (Body)"/>
              </a:rPr>
              <a:t>amplified</a:t>
            </a:r>
            <a:r>
              <a:rPr lang="en-AU" sz="1200" dirty="0">
                <a:latin typeface="Avenir Next LT Pro Light (Body)"/>
              </a:rPr>
              <a:t> within </a:t>
            </a:r>
            <a:r>
              <a:rPr lang="en-AU" sz="1200" b="1" dirty="0">
                <a:latin typeface="Avenir Next LT Pro Light (Body)"/>
              </a:rPr>
              <a:t>strong jets</a:t>
            </a:r>
          </a:p>
          <a:p>
            <a:pPr marL="742950" lvl="1" indent="-285750">
              <a:buFontTx/>
              <a:buChar char="-"/>
            </a:pPr>
            <a:r>
              <a:rPr lang="en-AU" sz="1200" dirty="0">
                <a:latin typeface="Avenir Next LT Pro Light (Body)"/>
              </a:rPr>
              <a:t>Coincide the </a:t>
            </a:r>
            <a:r>
              <a:rPr lang="en-AU" sz="1200" b="1" dirty="0">
                <a:latin typeface="Avenir Next LT Pro Light (Body)"/>
              </a:rPr>
              <a:t>strong vertical velocities</a:t>
            </a:r>
          </a:p>
          <a:p>
            <a:pPr marL="742950" lvl="1" indent="-285750">
              <a:buFontTx/>
              <a:buChar char="-"/>
            </a:pPr>
            <a:r>
              <a:rPr lang="en-AU" sz="1200" dirty="0">
                <a:latin typeface="Avenir Next LT Pro Light (Body)"/>
              </a:rPr>
              <a:t>No clear relationship to </a:t>
            </a:r>
            <a:r>
              <a:rPr lang="en-AU" sz="1200" b="1" dirty="0">
                <a:latin typeface="Avenir Next LT Pro Light (Body)"/>
              </a:rPr>
              <a:t>cross-stream velocities </a:t>
            </a:r>
          </a:p>
        </p:txBody>
      </p:sp>
      <p:sp>
        <p:nvSpPr>
          <p:cNvPr id="18" name="Google Shape;90;p1">
            <a:extLst>
              <a:ext uri="{FF2B5EF4-FFF2-40B4-BE49-F238E27FC236}">
                <a16:creationId xmlns:a16="http://schemas.microsoft.com/office/drawing/2014/main" id="{DFDA6D72-E5DC-ADD3-6F5A-3D59A2A1CA69}"/>
              </a:ext>
            </a:extLst>
          </p:cNvPr>
          <p:cNvSpPr txBox="1"/>
          <p:nvPr/>
        </p:nvSpPr>
        <p:spPr>
          <a:xfrm>
            <a:off x="176263" y="651717"/>
            <a:ext cx="566665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b="1" dirty="0">
                <a:latin typeface="Avenir Next LT Pro Light (Body)"/>
              </a:rPr>
              <a:t>Broad T-S diagrams – </a:t>
            </a:r>
            <a:r>
              <a:rPr lang="en-AU" dirty="0">
                <a:latin typeface="Avenir Next LT Pro Light (Body)"/>
              </a:rPr>
              <a:t>high thermohaline variability along isopycnals</a:t>
            </a:r>
            <a:endParaRPr lang="en-AU" b="1" dirty="0">
              <a:latin typeface="Avenir Next LT Pro Light (Body)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10922000" cy="5461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9877" y="4721629"/>
              <a:ext cx="734866" cy="7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7" name="Google Shape;117;p4"/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D5F61-9043-0993-5C25-229A8574E469}"/>
              </a:ext>
            </a:extLst>
          </p:cNvPr>
          <p:cNvSpPr txBox="1"/>
          <p:nvPr/>
        </p:nvSpPr>
        <p:spPr>
          <a:xfrm>
            <a:off x="4727466" y="507702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25C6D"/>
                </a:solidFill>
              </a:rPr>
              <a:t>Jakes </a:t>
            </a:r>
            <a:r>
              <a:rPr lang="en-IT" dirty="0">
                <a:solidFill>
                  <a:srgbClr val="025C6D"/>
                </a:solidFill>
              </a:rPr>
              <a:t>- 4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7BF57-C915-1B5B-0E30-097D20B50A48}"/>
              </a:ext>
            </a:extLst>
          </p:cNvPr>
          <p:cNvSpPr txBox="1"/>
          <p:nvPr/>
        </p:nvSpPr>
        <p:spPr>
          <a:xfrm>
            <a:off x="160215" y="918890"/>
            <a:ext cx="65063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1700" dirty="0">
                <a:latin typeface="Avenir Next LT Pro Light (Body)"/>
              </a:rPr>
              <a:t>Difficulty </a:t>
            </a:r>
            <a:r>
              <a:rPr lang="en-AU" sz="1700" b="1" dirty="0">
                <a:latin typeface="Avenir Next LT Pro Light (Body)"/>
              </a:rPr>
              <a:t>attributing</a:t>
            </a:r>
            <a:r>
              <a:rPr lang="en-AU" sz="1700" dirty="0">
                <a:latin typeface="Avenir Next LT Pro Light (Body)"/>
              </a:rPr>
              <a:t> the generation of these </a:t>
            </a:r>
            <a:r>
              <a:rPr lang="en-AU" sz="1700" b="1" dirty="0">
                <a:latin typeface="Avenir Next LT Pro Light (Body)"/>
              </a:rPr>
              <a:t>anomalies</a:t>
            </a:r>
            <a:r>
              <a:rPr lang="en-AU" sz="1700" dirty="0">
                <a:latin typeface="Avenir Next LT Pro Light (Body)"/>
              </a:rPr>
              <a:t> to specific </a:t>
            </a:r>
            <a:r>
              <a:rPr lang="en-AU" sz="1700" b="1" dirty="0">
                <a:latin typeface="Avenir Next LT Pro Light (Body)"/>
              </a:rPr>
              <a:t>finescale dynamical processes</a:t>
            </a:r>
          </a:p>
          <a:p>
            <a:pPr marL="742950" lvl="1" indent="-285750">
              <a:buFontTx/>
              <a:buChar char="-"/>
            </a:pPr>
            <a:r>
              <a:rPr lang="en-AU" dirty="0">
                <a:latin typeface="Avenir Next LT Pro Light (Body)"/>
              </a:rPr>
              <a:t>No relationship to cross-stream velocities </a:t>
            </a:r>
          </a:p>
          <a:p>
            <a:pPr marL="742950" lvl="1" indent="-285750">
              <a:buFontTx/>
              <a:buChar char="-"/>
            </a:pPr>
            <a:r>
              <a:rPr lang="en-AU" dirty="0">
                <a:latin typeface="Avenir Next LT Pro Light (Body)"/>
              </a:rPr>
              <a:t>Sign of anomalies do not match up with sign of vertical velocities. Different scales?</a:t>
            </a:r>
          </a:p>
          <a:p>
            <a:pPr marL="457200" lvl="1"/>
            <a:endParaRPr lang="en-AU" sz="1600" dirty="0">
              <a:latin typeface="Avenir Next LT Pro Light (Body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A8884-8C4A-077F-37B5-1BF3EBE077D4}"/>
              </a:ext>
            </a:extLst>
          </p:cNvPr>
          <p:cNvSpPr txBox="1"/>
          <p:nvPr/>
        </p:nvSpPr>
        <p:spPr>
          <a:xfrm>
            <a:off x="160215" y="2401815"/>
            <a:ext cx="600612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1700" dirty="0">
                <a:latin typeface="Avenir Next LT Pro Light (Body)"/>
              </a:rPr>
              <a:t>How are the temperature anomalies generated and how do they relate to cross-frontal exchange?</a:t>
            </a:r>
            <a:endParaRPr lang="en-AU" sz="1700" b="1" dirty="0">
              <a:latin typeface="Avenir Next LT Pro Light (Body)"/>
            </a:endParaRPr>
          </a:p>
          <a:p>
            <a:pPr marL="742950" lvl="1" indent="-285750">
              <a:buFontTx/>
              <a:buChar char="-"/>
            </a:pPr>
            <a:r>
              <a:rPr lang="en-AU" sz="1400" b="1" dirty="0">
                <a:latin typeface="Avenir Next LT Pro Light (Body)"/>
              </a:rPr>
              <a:t>Cascade of tracer variance </a:t>
            </a:r>
            <a:r>
              <a:rPr lang="en-AU" sz="1400" dirty="0">
                <a:latin typeface="Avenir Next LT Pro Light (Body)"/>
              </a:rPr>
              <a:t>to smaller and smaller scales?</a:t>
            </a:r>
            <a:br>
              <a:rPr lang="en-AU" dirty="0">
                <a:latin typeface="Avenir Next LT Pro Light (Body)"/>
              </a:rPr>
            </a:br>
            <a:br>
              <a:rPr lang="en-AU" sz="1700" dirty="0">
                <a:latin typeface="Avenir Next LT Pro Light (Body)"/>
              </a:rPr>
            </a:br>
            <a:endParaRPr lang="en-AU" sz="1700" dirty="0">
              <a:latin typeface="Avenir Next LT Pro Light (Body)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1700" dirty="0">
                <a:latin typeface="Avenir Next LT Pro Light (Body)"/>
              </a:rPr>
              <a:t>Why are the temperature </a:t>
            </a:r>
            <a:r>
              <a:rPr lang="en-AU" sz="1700" b="1" dirty="0">
                <a:latin typeface="Avenir Next LT Pro Light (Body)"/>
              </a:rPr>
              <a:t>anomalies</a:t>
            </a:r>
            <a:r>
              <a:rPr lang="en-AU" sz="1700" dirty="0">
                <a:latin typeface="Avenir Next LT Pro Light (Body)"/>
              </a:rPr>
              <a:t> </a:t>
            </a:r>
            <a:r>
              <a:rPr lang="en-AU" sz="1700" b="1" dirty="0">
                <a:latin typeface="Avenir Next LT Pro Light (Body)"/>
              </a:rPr>
              <a:t>stronger</a:t>
            </a:r>
            <a:r>
              <a:rPr lang="en-AU" sz="1700" dirty="0">
                <a:latin typeface="Avenir Next LT Pro Light (Body)"/>
              </a:rPr>
              <a:t> where the </a:t>
            </a:r>
            <a:r>
              <a:rPr lang="en-AU" sz="1700" b="1" dirty="0">
                <a:latin typeface="Avenir Next LT Pro Light (Body)"/>
              </a:rPr>
              <a:t>speed</a:t>
            </a:r>
            <a:r>
              <a:rPr lang="en-AU" sz="1700" dirty="0">
                <a:latin typeface="Avenir Next LT Pro Light (Body)"/>
              </a:rPr>
              <a:t> is </a:t>
            </a:r>
            <a:r>
              <a:rPr lang="en-AU" sz="1700" b="1" dirty="0">
                <a:latin typeface="Avenir Next LT Pro Light (Body)"/>
              </a:rPr>
              <a:t>stronger</a:t>
            </a:r>
            <a:r>
              <a:rPr lang="en-AU" sz="1700" dirty="0">
                <a:latin typeface="Avenir Next LT Pro Light (Body)"/>
              </a:rPr>
              <a:t>?</a:t>
            </a:r>
          </a:p>
          <a:p>
            <a:pPr marL="742950" lvl="1" indent="-285750">
              <a:buFontTx/>
              <a:buChar char="-"/>
            </a:pPr>
            <a:r>
              <a:rPr lang="en-AU" dirty="0">
                <a:latin typeface="Avenir Next LT Pro Light (Body)"/>
              </a:rPr>
              <a:t>Greater distance the tracer has been stirred?</a:t>
            </a:r>
          </a:p>
          <a:p>
            <a:pPr marL="742950" lvl="1" indent="-285750">
              <a:buFontTx/>
              <a:buChar char="-"/>
            </a:pPr>
            <a:r>
              <a:rPr lang="en-AU" dirty="0">
                <a:latin typeface="Avenir Next LT Pro Light (Body)"/>
              </a:rPr>
              <a:t>Larger cross-stream T-S gradients / steeper isopycnals?</a:t>
            </a:r>
          </a:p>
          <a:p>
            <a:pPr marL="742950" lvl="1" indent="-285750">
              <a:buFontTx/>
              <a:buChar char="-"/>
            </a:pPr>
            <a:r>
              <a:rPr lang="en-AU" dirty="0">
                <a:latin typeface="Avenir Next LT Pro Light (Body)"/>
              </a:rPr>
              <a:t>Float movement across streamlines?</a:t>
            </a:r>
          </a:p>
          <a:p>
            <a:endParaRPr lang="en-AU" sz="1600" dirty="0">
              <a:latin typeface="Avenir Next LT Pro Light (Body)"/>
            </a:endParaRPr>
          </a:p>
          <a:p>
            <a:pPr marL="457200" lvl="1"/>
            <a:endParaRPr lang="en-AU" sz="1600" dirty="0">
              <a:latin typeface="Avenir Next LT Pro Light (Body)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29B3F-CA9B-9251-20A1-42D577777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343" y="595768"/>
            <a:ext cx="4492955" cy="3739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377</Words>
  <Application>Microsoft Office PowerPoint</Application>
  <PresentationFormat>Custom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Century Gothic (Headings)</vt:lpstr>
      <vt:lpstr>Arial</vt:lpstr>
      <vt:lpstr>Avenir Next LT Pro Light (Body)</vt:lpstr>
      <vt:lpstr>Wingdings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Maya Jakes</cp:lastModifiedBy>
  <cp:revision>5</cp:revision>
  <dcterms:created xsi:type="dcterms:W3CDTF">2022-03-02T08:39:10Z</dcterms:created>
  <dcterms:modified xsi:type="dcterms:W3CDTF">2022-08-30T01:53:00Z</dcterms:modified>
</cp:coreProperties>
</file>