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60" r:id="rId4"/>
    <p:sldId id="258" r:id="rId5"/>
    <p:sldId id="259" r:id="rId6"/>
  </p:sldIdLst>
  <p:sldSz cx="10922000" cy="5461000"/>
  <p:notesSz cx="6858000" cy="9144000"/>
  <p:embeddedFontLst>
    <p:embeddedFont>
      <p:font typeface="Arial Black" panose="020B0604020202020204" pitchFamily="34" charset="0"/>
      <p:regular r:id="rId8"/>
      <p:bold r:id="rId9"/>
    </p:embeddedFont>
    <p:embeddedFont>
      <p:font typeface="Calibri" panose="020F050202020403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20" userDrawn="1">
          <p15:clr>
            <a:srgbClr val="A4A3A4"/>
          </p15:clr>
        </p15:guide>
        <p15:guide id="2" pos="34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hxrZMzR2OP793kDwPvle/XKwySz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4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62"/>
    <p:restoredTop sz="94684"/>
  </p:normalViewPr>
  <p:slideViewPr>
    <p:cSldViewPr snapToGrid="0" showGuides="1">
      <p:cViewPr>
        <p:scale>
          <a:sx n="117" d="100"/>
          <a:sy n="117" d="100"/>
        </p:scale>
        <p:origin x="544" y="448"/>
      </p:cViewPr>
      <p:guideLst>
        <p:guide orient="horz" pos="1720"/>
        <p:guide pos="34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5621338" y="93663"/>
            <a:ext cx="18100676" cy="9050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884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14" name="Google Shape;14;p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728524" y="-1523896"/>
            <a:ext cx="3464954" cy="94202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6679611" y="1427193"/>
            <a:ext cx="4627945" cy="23550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901237" y="-859602"/>
            <a:ext cx="4627945" cy="69286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8"/>
          <p:cNvSpPr txBox="1">
            <a:spLocks noGrp="1"/>
          </p:cNvSpPr>
          <p:nvPr>
            <p:ph type="ctrTitle"/>
          </p:nvPr>
        </p:nvSpPr>
        <p:spPr>
          <a:xfrm>
            <a:off x="1365250" y="893734"/>
            <a:ext cx="8191500" cy="19012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subTitle" idx="1"/>
          </p:nvPr>
        </p:nvSpPr>
        <p:spPr>
          <a:xfrm>
            <a:off x="1365250" y="2868290"/>
            <a:ext cx="8191500" cy="13184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96"/>
              </a:spcBef>
              <a:spcAft>
                <a:spcPts val="0"/>
              </a:spcAft>
              <a:buClr>
                <a:schemeClr val="dk1"/>
              </a:buClr>
              <a:buSzPts val="1911"/>
              <a:buNone/>
              <a:defRPr sz="1911"/>
            </a:lvl1pPr>
            <a:lvl2pPr lvl="1" algn="ctr">
              <a:lnSpc>
                <a:spcPct val="90000"/>
              </a:lnSpc>
              <a:spcBef>
                <a:spcPts val="398"/>
              </a:spcBef>
              <a:spcAft>
                <a:spcPts val="0"/>
              </a:spcAft>
              <a:buClr>
                <a:schemeClr val="dk1"/>
              </a:buClr>
              <a:buSzPts val="1593"/>
              <a:buNone/>
              <a:defRPr sz="1593"/>
            </a:lvl2pPr>
            <a:lvl3pPr lvl="2" algn="ctr">
              <a:lnSpc>
                <a:spcPct val="90000"/>
              </a:lnSpc>
              <a:spcBef>
                <a:spcPts val="398"/>
              </a:spcBef>
              <a:spcAft>
                <a:spcPts val="0"/>
              </a:spcAft>
              <a:buClr>
                <a:schemeClr val="dk1"/>
              </a:buClr>
              <a:buSzPts val="1433"/>
              <a:buNone/>
              <a:defRPr sz="1433"/>
            </a:lvl3pPr>
            <a:lvl4pPr lvl="3" algn="ctr">
              <a:lnSpc>
                <a:spcPct val="90000"/>
              </a:lnSpc>
              <a:spcBef>
                <a:spcPts val="398"/>
              </a:spcBef>
              <a:spcAft>
                <a:spcPts val="0"/>
              </a:spcAft>
              <a:buClr>
                <a:schemeClr val="dk1"/>
              </a:buClr>
              <a:buSzPts val="1274"/>
              <a:buNone/>
              <a:defRPr sz="1274"/>
            </a:lvl4pPr>
            <a:lvl5pPr lvl="4" algn="ctr">
              <a:lnSpc>
                <a:spcPct val="90000"/>
              </a:lnSpc>
              <a:spcBef>
                <a:spcPts val="398"/>
              </a:spcBef>
              <a:spcAft>
                <a:spcPts val="0"/>
              </a:spcAft>
              <a:buClr>
                <a:schemeClr val="dk1"/>
              </a:buClr>
              <a:buSzPts val="1274"/>
              <a:buNone/>
              <a:defRPr sz="1274"/>
            </a:lvl5pPr>
            <a:lvl6pPr lvl="5" algn="ctr">
              <a:lnSpc>
                <a:spcPct val="90000"/>
              </a:lnSpc>
              <a:spcBef>
                <a:spcPts val="398"/>
              </a:spcBef>
              <a:spcAft>
                <a:spcPts val="0"/>
              </a:spcAft>
              <a:buClr>
                <a:schemeClr val="dk1"/>
              </a:buClr>
              <a:buSzPts val="1274"/>
              <a:buNone/>
              <a:defRPr sz="1274"/>
            </a:lvl6pPr>
            <a:lvl7pPr lvl="6" algn="ctr">
              <a:lnSpc>
                <a:spcPct val="90000"/>
              </a:lnSpc>
              <a:spcBef>
                <a:spcPts val="398"/>
              </a:spcBef>
              <a:spcAft>
                <a:spcPts val="0"/>
              </a:spcAft>
              <a:buClr>
                <a:schemeClr val="dk1"/>
              </a:buClr>
              <a:buSzPts val="1274"/>
              <a:buNone/>
              <a:defRPr sz="1274"/>
            </a:lvl7pPr>
            <a:lvl8pPr lvl="7" algn="ctr">
              <a:lnSpc>
                <a:spcPct val="90000"/>
              </a:lnSpc>
              <a:spcBef>
                <a:spcPts val="398"/>
              </a:spcBef>
              <a:spcAft>
                <a:spcPts val="0"/>
              </a:spcAft>
              <a:buClr>
                <a:schemeClr val="dk1"/>
              </a:buClr>
              <a:buSzPts val="1274"/>
              <a:buNone/>
              <a:defRPr sz="1274"/>
            </a:lvl8pPr>
            <a:lvl9pPr lvl="8" algn="ctr">
              <a:lnSpc>
                <a:spcPct val="90000"/>
              </a:lnSpc>
              <a:spcBef>
                <a:spcPts val="398"/>
              </a:spcBef>
              <a:spcAft>
                <a:spcPts val="0"/>
              </a:spcAft>
              <a:buClr>
                <a:schemeClr val="dk1"/>
              </a:buClr>
              <a:buSzPts val="1274"/>
              <a:buNone/>
              <a:defRPr sz="1274"/>
            </a:lvl9pPr>
          </a:lstStyle>
          <a:p>
            <a:endParaRPr/>
          </a:p>
        </p:txBody>
      </p:sp>
      <p:sp>
        <p:nvSpPr>
          <p:cNvPr id="20" name="Google Shape;20;p8"/>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745199" y="1361458"/>
            <a:ext cx="9420225" cy="22716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745199" y="3654573"/>
            <a:ext cx="9420225" cy="1194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rgbClr val="888888"/>
              </a:buClr>
              <a:buSzPts val="1911"/>
              <a:buNone/>
              <a:defRPr sz="1911">
                <a:solidFill>
                  <a:srgbClr val="888888"/>
                </a:solidFill>
              </a:defRPr>
            </a:lvl1pPr>
            <a:lvl2pPr marL="914400" lvl="1" indent="-228600" algn="l">
              <a:lnSpc>
                <a:spcPct val="90000"/>
              </a:lnSpc>
              <a:spcBef>
                <a:spcPts val="398"/>
              </a:spcBef>
              <a:spcAft>
                <a:spcPts val="0"/>
              </a:spcAft>
              <a:buClr>
                <a:srgbClr val="888888"/>
              </a:buClr>
              <a:buSzPts val="1593"/>
              <a:buNone/>
              <a:defRPr sz="1593">
                <a:solidFill>
                  <a:srgbClr val="888888"/>
                </a:solidFill>
              </a:defRPr>
            </a:lvl2pPr>
            <a:lvl3pPr marL="1371600" lvl="2" indent="-228600" algn="l">
              <a:lnSpc>
                <a:spcPct val="90000"/>
              </a:lnSpc>
              <a:spcBef>
                <a:spcPts val="398"/>
              </a:spcBef>
              <a:spcAft>
                <a:spcPts val="0"/>
              </a:spcAft>
              <a:buClr>
                <a:srgbClr val="888888"/>
              </a:buClr>
              <a:buSzPts val="1433"/>
              <a:buNone/>
              <a:defRPr sz="1433">
                <a:solidFill>
                  <a:srgbClr val="888888"/>
                </a:solidFill>
              </a:defRPr>
            </a:lvl3pPr>
            <a:lvl4pPr marL="1828800" lvl="3" indent="-228600" algn="l">
              <a:lnSpc>
                <a:spcPct val="90000"/>
              </a:lnSpc>
              <a:spcBef>
                <a:spcPts val="398"/>
              </a:spcBef>
              <a:spcAft>
                <a:spcPts val="0"/>
              </a:spcAft>
              <a:buClr>
                <a:srgbClr val="888888"/>
              </a:buClr>
              <a:buSzPts val="1274"/>
              <a:buNone/>
              <a:defRPr sz="1274">
                <a:solidFill>
                  <a:srgbClr val="888888"/>
                </a:solidFill>
              </a:defRPr>
            </a:lvl4pPr>
            <a:lvl5pPr marL="2286000" lvl="4" indent="-228600" algn="l">
              <a:lnSpc>
                <a:spcPct val="90000"/>
              </a:lnSpc>
              <a:spcBef>
                <a:spcPts val="398"/>
              </a:spcBef>
              <a:spcAft>
                <a:spcPts val="0"/>
              </a:spcAft>
              <a:buClr>
                <a:srgbClr val="888888"/>
              </a:buClr>
              <a:buSzPts val="1274"/>
              <a:buNone/>
              <a:defRPr sz="1274">
                <a:solidFill>
                  <a:srgbClr val="888888"/>
                </a:solidFill>
              </a:defRPr>
            </a:lvl5pPr>
            <a:lvl6pPr marL="2743200" lvl="5" indent="-228600" algn="l">
              <a:lnSpc>
                <a:spcPct val="90000"/>
              </a:lnSpc>
              <a:spcBef>
                <a:spcPts val="398"/>
              </a:spcBef>
              <a:spcAft>
                <a:spcPts val="0"/>
              </a:spcAft>
              <a:buClr>
                <a:srgbClr val="888888"/>
              </a:buClr>
              <a:buSzPts val="1274"/>
              <a:buNone/>
              <a:defRPr sz="1274">
                <a:solidFill>
                  <a:srgbClr val="888888"/>
                </a:solidFill>
              </a:defRPr>
            </a:lvl6pPr>
            <a:lvl7pPr marL="3200400" lvl="6" indent="-228600" algn="l">
              <a:lnSpc>
                <a:spcPct val="90000"/>
              </a:lnSpc>
              <a:spcBef>
                <a:spcPts val="398"/>
              </a:spcBef>
              <a:spcAft>
                <a:spcPts val="0"/>
              </a:spcAft>
              <a:buClr>
                <a:srgbClr val="888888"/>
              </a:buClr>
              <a:buSzPts val="1274"/>
              <a:buNone/>
              <a:defRPr sz="1274">
                <a:solidFill>
                  <a:srgbClr val="888888"/>
                </a:solidFill>
              </a:defRPr>
            </a:lvl7pPr>
            <a:lvl8pPr marL="3657600" lvl="7" indent="-228600" algn="l">
              <a:lnSpc>
                <a:spcPct val="90000"/>
              </a:lnSpc>
              <a:spcBef>
                <a:spcPts val="398"/>
              </a:spcBef>
              <a:spcAft>
                <a:spcPts val="0"/>
              </a:spcAft>
              <a:buClr>
                <a:srgbClr val="888888"/>
              </a:buClr>
              <a:buSzPts val="1274"/>
              <a:buNone/>
              <a:defRPr sz="1274">
                <a:solidFill>
                  <a:srgbClr val="888888"/>
                </a:solidFill>
              </a:defRPr>
            </a:lvl8pPr>
            <a:lvl9pPr marL="4114800" lvl="8" indent="-228600" algn="l">
              <a:lnSpc>
                <a:spcPct val="90000"/>
              </a:lnSpc>
              <a:spcBef>
                <a:spcPts val="398"/>
              </a:spcBef>
              <a:spcAft>
                <a:spcPts val="0"/>
              </a:spcAft>
              <a:buClr>
                <a:srgbClr val="888888"/>
              </a:buClr>
              <a:buSzPts val="1274"/>
              <a:buNone/>
              <a:defRPr sz="1274">
                <a:solidFill>
                  <a:srgbClr val="888888"/>
                </a:solidFill>
              </a:defRPr>
            </a:lvl9pPr>
          </a:lstStyle>
          <a:p>
            <a:endParaRPr/>
          </a:p>
        </p:txBody>
      </p:sp>
      <p:sp>
        <p:nvSpPr>
          <p:cNvPr id="26" name="Google Shape;26;p9"/>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750888"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5529263"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752310"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752310" y="1338704"/>
            <a:ext cx="4620518"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39" name="Google Shape;39;p11"/>
          <p:cNvSpPr txBox="1">
            <a:spLocks noGrp="1"/>
          </p:cNvSpPr>
          <p:nvPr>
            <p:ph type="body" idx="2"/>
          </p:nvPr>
        </p:nvSpPr>
        <p:spPr>
          <a:xfrm>
            <a:off x="752310" y="1994782"/>
            <a:ext cx="4620518"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5529262" y="1338704"/>
            <a:ext cx="4643273"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41" name="Google Shape;41;p11"/>
          <p:cNvSpPr txBox="1">
            <a:spLocks noGrp="1"/>
          </p:cNvSpPr>
          <p:nvPr>
            <p:ph type="body" idx="4"/>
          </p:nvPr>
        </p:nvSpPr>
        <p:spPr>
          <a:xfrm>
            <a:off x="5529262" y="1994782"/>
            <a:ext cx="4643273"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4643272" y="786283"/>
            <a:ext cx="5529263" cy="3880850"/>
          </a:xfrm>
          <a:prstGeom prst="rect">
            <a:avLst/>
          </a:prstGeom>
          <a:noFill/>
          <a:ln>
            <a:noFill/>
          </a:ln>
        </p:spPr>
        <p:txBody>
          <a:bodyPr spcFirstLastPara="1" wrap="square" lIns="91425" tIns="45700" rIns="91425" bIns="45700" anchor="t" anchorCtr="0">
            <a:normAutofit/>
          </a:bodyPr>
          <a:lstStyle>
            <a:lvl1pPr marL="457200" lvl="0" indent="-390398" algn="l">
              <a:lnSpc>
                <a:spcPct val="90000"/>
              </a:lnSpc>
              <a:spcBef>
                <a:spcPts val="796"/>
              </a:spcBef>
              <a:spcAft>
                <a:spcPts val="0"/>
              </a:spcAft>
              <a:buClr>
                <a:schemeClr val="dk1"/>
              </a:buClr>
              <a:buSzPts val="2548"/>
              <a:buChar char="•"/>
              <a:defRPr sz="2548"/>
            </a:lvl1pPr>
            <a:lvl2pPr marL="914400" lvl="1" indent="-370205" algn="l">
              <a:lnSpc>
                <a:spcPct val="90000"/>
              </a:lnSpc>
              <a:spcBef>
                <a:spcPts val="398"/>
              </a:spcBef>
              <a:spcAft>
                <a:spcPts val="0"/>
              </a:spcAft>
              <a:buClr>
                <a:schemeClr val="dk1"/>
              </a:buClr>
              <a:buSzPts val="2230"/>
              <a:buChar char="•"/>
              <a:defRPr sz="2230"/>
            </a:lvl2pPr>
            <a:lvl3pPr marL="1371600" lvl="2" indent="-349948" algn="l">
              <a:lnSpc>
                <a:spcPct val="90000"/>
              </a:lnSpc>
              <a:spcBef>
                <a:spcPts val="398"/>
              </a:spcBef>
              <a:spcAft>
                <a:spcPts val="0"/>
              </a:spcAft>
              <a:buClr>
                <a:schemeClr val="dk1"/>
              </a:buClr>
              <a:buSzPts val="1911"/>
              <a:buChar char="•"/>
              <a:defRPr sz="1911"/>
            </a:lvl3pPr>
            <a:lvl4pPr marL="1828800" lvl="3" indent="-329755" algn="l">
              <a:lnSpc>
                <a:spcPct val="90000"/>
              </a:lnSpc>
              <a:spcBef>
                <a:spcPts val="398"/>
              </a:spcBef>
              <a:spcAft>
                <a:spcPts val="0"/>
              </a:spcAft>
              <a:buClr>
                <a:schemeClr val="dk1"/>
              </a:buClr>
              <a:buSzPts val="1593"/>
              <a:buChar char="•"/>
              <a:defRPr sz="1593"/>
            </a:lvl4pPr>
            <a:lvl5pPr marL="2286000" lvl="4" indent="-329755" algn="l">
              <a:lnSpc>
                <a:spcPct val="90000"/>
              </a:lnSpc>
              <a:spcBef>
                <a:spcPts val="398"/>
              </a:spcBef>
              <a:spcAft>
                <a:spcPts val="0"/>
              </a:spcAft>
              <a:buClr>
                <a:schemeClr val="dk1"/>
              </a:buClr>
              <a:buSzPts val="1593"/>
              <a:buChar char="•"/>
              <a:defRPr sz="1593"/>
            </a:lvl5pPr>
            <a:lvl6pPr marL="2743200" lvl="5" indent="-329755" algn="l">
              <a:lnSpc>
                <a:spcPct val="90000"/>
              </a:lnSpc>
              <a:spcBef>
                <a:spcPts val="398"/>
              </a:spcBef>
              <a:spcAft>
                <a:spcPts val="0"/>
              </a:spcAft>
              <a:buClr>
                <a:schemeClr val="dk1"/>
              </a:buClr>
              <a:buSzPts val="1593"/>
              <a:buChar char="•"/>
              <a:defRPr sz="1593"/>
            </a:lvl6pPr>
            <a:lvl7pPr marL="3200400" lvl="6" indent="-329755" algn="l">
              <a:lnSpc>
                <a:spcPct val="90000"/>
              </a:lnSpc>
              <a:spcBef>
                <a:spcPts val="398"/>
              </a:spcBef>
              <a:spcAft>
                <a:spcPts val="0"/>
              </a:spcAft>
              <a:buClr>
                <a:schemeClr val="dk1"/>
              </a:buClr>
              <a:buSzPts val="1593"/>
              <a:buChar char="•"/>
              <a:defRPr sz="1593"/>
            </a:lvl7pPr>
            <a:lvl8pPr marL="3657600" lvl="7" indent="-329755" algn="l">
              <a:lnSpc>
                <a:spcPct val="90000"/>
              </a:lnSpc>
              <a:spcBef>
                <a:spcPts val="398"/>
              </a:spcBef>
              <a:spcAft>
                <a:spcPts val="0"/>
              </a:spcAft>
              <a:buClr>
                <a:schemeClr val="dk1"/>
              </a:buClr>
              <a:buSzPts val="1593"/>
              <a:buChar char="•"/>
              <a:defRPr sz="1593"/>
            </a:lvl8pPr>
            <a:lvl9pPr marL="4114800" lvl="8" indent="-329755" algn="l">
              <a:lnSpc>
                <a:spcPct val="90000"/>
              </a:lnSpc>
              <a:spcBef>
                <a:spcPts val="398"/>
              </a:spcBef>
              <a:spcAft>
                <a:spcPts val="0"/>
              </a:spcAft>
              <a:buClr>
                <a:schemeClr val="dk1"/>
              </a:buClr>
              <a:buSzPts val="1593"/>
              <a:buChar char="•"/>
              <a:defRPr sz="1593"/>
            </a:lvl9pPr>
          </a:lstStyle>
          <a:p>
            <a:endParaRPr/>
          </a:p>
        </p:txBody>
      </p:sp>
      <p:sp>
        <p:nvSpPr>
          <p:cNvPr id="57" name="Google Shape;57;p14"/>
          <p:cNvSpPr txBox="1">
            <a:spLocks noGrp="1"/>
          </p:cNvSpPr>
          <p:nvPr>
            <p:ph type="body" idx="2"/>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58" name="Google Shape;58;p14"/>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a:spLocks noGrp="1"/>
          </p:cNvSpPr>
          <p:nvPr>
            <p:ph type="pic" idx="2"/>
          </p:nvPr>
        </p:nvSpPr>
        <p:spPr>
          <a:xfrm>
            <a:off x="4643272" y="786283"/>
            <a:ext cx="5529263" cy="3880850"/>
          </a:xfrm>
          <a:prstGeom prst="rect">
            <a:avLst/>
          </a:prstGeom>
          <a:noFill/>
          <a:ln>
            <a:noFill/>
          </a:ln>
        </p:spPr>
      </p:sp>
      <p:sp>
        <p:nvSpPr>
          <p:cNvPr id="64" name="Google Shape;64;p15"/>
          <p:cNvSpPr txBox="1">
            <a:spLocks noGrp="1"/>
          </p:cNvSpPr>
          <p:nvPr>
            <p:ph type="body" idx="1"/>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65" name="Google Shape;65;p15"/>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04"/>
              <a:buFont typeface="Calibri"/>
              <a:buNone/>
              <a:defRPr sz="3504"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marR="0" lvl="0" indent="-370205" algn="l" rtl="0">
              <a:lnSpc>
                <a:spcPct val="90000"/>
              </a:lnSpc>
              <a:spcBef>
                <a:spcPts val="796"/>
              </a:spcBef>
              <a:spcAft>
                <a:spcPts val="0"/>
              </a:spcAft>
              <a:buClr>
                <a:schemeClr val="dk1"/>
              </a:buClr>
              <a:buSzPts val="2230"/>
              <a:buFont typeface="Arial"/>
              <a:buChar char="•"/>
              <a:defRPr sz="2230" b="0" i="0" u="none" strike="noStrike" cap="none">
                <a:solidFill>
                  <a:schemeClr val="dk1"/>
                </a:solidFill>
                <a:latin typeface="Calibri"/>
                <a:ea typeface="Calibri"/>
                <a:cs typeface="Calibri"/>
                <a:sym typeface="Calibri"/>
              </a:defRPr>
            </a:lvl1pPr>
            <a:lvl2pPr marL="914400" marR="0" lvl="1" indent="-349948" algn="l" rtl="0">
              <a:lnSpc>
                <a:spcPct val="90000"/>
              </a:lnSpc>
              <a:spcBef>
                <a:spcPts val="398"/>
              </a:spcBef>
              <a:spcAft>
                <a:spcPts val="0"/>
              </a:spcAft>
              <a:buClr>
                <a:schemeClr val="dk1"/>
              </a:buClr>
              <a:buSzPts val="1911"/>
              <a:buFont typeface="Arial"/>
              <a:buChar char="•"/>
              <a:defRPr sz="1911" b="0" i="0" u="none" strike="noStrike" cap="none">
                <a:solidFill>
                  <a:schemeClr val="dk1"/>
                </a:solidFill>
                <a:latin typeface="Calibri"/>
                <a:ea typeface="Calibri"/>
                <a:cs typeface="Calibri"/>
                <a:sym typeface="Calibri"/>
              </a:defRPr>
            </a:lvl2pPr>
            <a:lvl3pPr marL="1371600" marR="0" lvl="2" indent="-329755" algn="l" rtl="0">
              <a:lnSpc>
                <a:spcPct val="90000"/>
              </a:lnSpc>
              <a:spcBef>
                <a:spcPts val="398"/>
              </a:spcBef>
              <a:spcAft>
                <a:spcPts val="0"/>
              </a:spcAft>
              <a:buClr>
                <a:schemeClr val="dk1"/>
              </a:buClr>
              <a:buSzPts val="1593"/>
              <a:buFont typeface="Arial"/>
              <a:buChar char="•"/>
              <a:defRPr sz="1593" b="0" i="0" u="none" strike="noStrike" cap="none">
                <a:solidFill>
                  <a:schemeClr val="dk1"/>
                </a:solidFill>
                <a:latin typeface="Calibri"/>
                <a:ea typeface="Calibri"/>
                <a:cs typeface="Calibri"/>
                <a:sym typeface="Calibri"/>
              </a:defRPr>
            </a:lvl3pPr>
            <a:lvl4pPr marL="1828800" marR="0" lvl="3"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4pPr>
            <a:lvl5pPr marL="2286000" marR="0" lvl="4"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5pPr>
            <a:lvl6pPr marL="2743200" marR="0" lvl="5"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6pPr>
            <a:lvl7pPr marL="3200400" marR="0" lvl="6"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7pPr>
            <a:lvl8pPr marL="3657600" marR="0" lvl="7"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8pPr>
            <a:lvl9pPr marL="4114800" marR="0" lvl="8"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cima.fcen.uba.ar/malvinascurrent/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marine.copernicus.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0" y="76200"/>
            <a:ext cx="10922100" cy="5460900"/>
            <a:chOff x="0" y="0"/>
            <a:chExt cx="10922100" cy="5460900"/>
          </a:xfrm>
        </p:grpSpPr>
        <p:grpSp>
          <p:nvGrpSpPr>
            <p:cNvPr id="85" name="Google Shape;85;p1"/>
            <p:cNvGrpSpPr/>
            <p:nvPr/>
          </p:nvGrpSpPr>
          <p:grpSpPr>
            <a:xfrm>
              <a:off x="0" y="0"/>
              <a:ext cx="10922100" cy="5460900"/>
              <a:chOff x="0" y="0"/>
              <a:chExt cx="10922100" cy="5460900"/>
            </a:xfrm>
          </p:grpSpPr>
          <p:sp>
            <p:nvSpPr>
              <p:cNvPr id="86" name="Google Shape;86;p1"/>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88" name="Google Shape;88;p1"/>
            <p:cNvSpPr txBox="1"/>
            <p:nvPr/>
          </p:nvSpPr>
          <p:spPr>
            <a:xfrm>
              <a:off x="76200" y="41769"/>
              <a:ext cx="10693500" cy="830956"/>
            </a:xfrm>
            <a:prstGeom prst="rect">
              <a:avLst/>
            </a:prstGeom>
            <a:noFill/>
            <a:ln>
              <a:noFill/>
            </a:ln>
          </p:spPr>
          <p:txBody>
            <a:bodyPr spcFirstLastPara="1" wrap="square" lIns="91425" tIns="45700" rIns="91425" bIns="45700" anchor="t" anchorCtr="0">
              <a:spAutoFit/>
            </a:bodyPr>
            <a:lstStyle/>
            <a:p>
              <a:pPr>
                <a:buSzPts val="3000"/>
              </a:pPr>
              <a:r>
                <a:rPr lang="en-US" sz="2400" b="1" dirty="0">
                  <a:solidFill>
                    <a:srgbClr val="EA1D2D"/>
                  </a:solidFill>
                  <a:latin typeface="Arial Black"/>
                  <a:ea typeface="Arial Black"/>
                  <a:cs typeface="Arial Black"/>
                  <a:sym typeface="Arial Black"/>
                </a:rPr>
                <a:t>Variability of Continental Shelf Currents in Southern Patagonia from In-situ, Satellite and Reanalysis Timeseries</a:t>
              </a:r>
              <a:endParaRPr sz="2400" b="1" i="0" u="none" strike="noStrike" cap="none" dirty="0">
                <a:solidFill>
                  <a:srgbClr val="EA1D2D"/>
                </a:solidFill>
                <a:latin typeface="Arial Black"/>
                <a:ea typeface="Arial Black"/>
                <a:cs typeface="Arial Black"/>
                <a:sym typeface="Arial Black"/>
              </a:endParaRPr>
            </a:p>
          </p:txBody>
        </p:sp>
        <p:sp>
          <p:nvSpPr>
            <p:cNvPr id="90" name="Google Shape;90;p1"/>
            <p:cNvSpPr txBox="1"/>
            <p:nvPr/>
          </p:nvSpPr>
          <p:spPr>
            <a:xfrm>
              <a:off x="76200" y="2068328"/>
              <a:ext cx="10693500" cy="1754286"/>
            </a:xfrm>
            <a:prstGeom prst="rect">
              <a:avLst/>
            </a:prstGeom>
            <a:noFill/>
            <a:ln>
              <a:noFill/>
            </a:ln>
          </p:spPr>
          <p:txBody>
            <a:bodyPr spcFirstLastPara="1" wrap="square" lIns="91425" tIns="45700" rIns="91425" bIns="45700" anchor="t" anchorCtr="0">
              <a:spAutoFit/>
            </a:bodyPr>
            <a:lstStyle/>
            <a:p>
              <a:pPr algn="just">
                <a:buSzPts val="1800"/>
              </a:pPr>
              <a:r>
                <a:rPr lang="en-US" sz="1800" b="1" i="0" u="none" strike="noStrike" cap="none" dirty="0">
                  <a:solidFill>
                    <a:srgbClr val="00A7D9"/>
                  </a:solidFill>
                  <a:latin typeface="Arial"/>
                  <a:ea typeface="Arial"/>
                  <a:cs typeface="Arial"/>
                  <a:sym typeface="Arial"/>
                </a:rPr>
                <a:t>Abbreviated abstract: </a:t>
              </a:r>
              <a:r>
                <a:rPr lang="en-US" sz="1800" dirty="0">
                  <a:solidFill>
                    <a:srgbClr val="025C6D"/>
                  </a:solidFill>
                  <a:latin typeface="Arial" panose="020B0604020202020204" pitchFamily="34" charset="0"/>
                  <a:cs typeface="Arial" panose="020B0604020202020204" pitchFamily="34" charset="0"/>
                </a:rPr>
                <a:t>The Patagonia continental shelf in the SW Atlantic Ocean is known for its strong biological activity. Direct velocity measurements. In the outer shelf, meridional velocities present an intra-seasonal signal also present in the SLA of the region. Gridded altimetry SLA allowed the analysis of the circulation forcing for periodicities higher than 20 days, while the fast waves that propagate from S to N affecting the outer shelf circulation are better represented by GLORYS reanalysis. High resolution data from the 90-day SWOT repeat phase will improve our knowledge of fast waves. </a:t>
              </a:r>
              <a:r>
                <a:rPr lang="en-US" sz="1800" b="1" i="0" u="none" strike="noStrike" cap="none" dirty="0">
                  <a:solidFill>
                    <a:srgbClr val="00A7D9"/>
                  </a:solidFill>
                  <a:latin typeface="Arial"/>
                  <a:ea typeface="Arial"/>
                  <a:cs typeface="Arial"/>
                  <a:sym typeface="Arial"/>
                </a:rPr>
                <a:t> </a:t>
              </a:r>
              <a:endParaRPr sz="1800" b="0" i="0" u="none" strike="noStrike" cap="none" dirty="0">
                <a:solidFill>
                  <a:srgbClr val="025C6D"/>
                </a:solidFill>
                <a:latin typeface="Arial"/>
                <a:ea typeface="Arial"/>
                <a:cs typeface="Arial"/>
                <a:sym typeface="Arial"/>
              </a:endParaRPr>
            </a:p>
          </p:txBody>
        </p:sp>
        <p:sp>
          <p:nvSpPr>
            <p:cNvPr id="91" name="Google Shape;91;p1"/>
            <p:cNvSpPr txBox="1"/>
            <p:nvPr/>
          </p:nvSpPr>
          <p:spPr>
            <a:xfrm>
              <a:off x="76200" y="1039660"/>
              <a:ext cx="99588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i="1" dirty="0">
                  <a:solidFill>
                    <a:srgbClr val="025C6D"/>
                  </a:solidFill>
                  <a:latin typeface="Calibri"/>
                  <a:ea typeface="Calibri"/>
                  <a:cs typeface="Calibri"/>
                  <a:sym typeface="Calibri"/>
                </a:rPr>
                <a:t>Lago, L. S., </a:t>
              </a:r>
              <a:r>
                <a:rPr lang="en-US" sz="2200" i="1" dirty="0" err="1">
                  <a:solidFill>
                    <a:srgbClr val="025C6D"/>
                  </a:solidFill>
                  <a:latin typeface="Calibri"/>
                  <a:ea typeface="Calibri"/>
                  <a:cs typeface="Calibri"/>
                  <a:sym typeface="Calibri"/>
                </a:rPr>
                <a:t>Saraceno</a:t>
              </a:r>
              <a:r>
                <a:rPr lang="en-US" sz="2200" i="1" dirty="0">
                  <a:solidFill>
                    <a:srgbClr val="025C6D"/>
                  </a:solidFill>
                  <a:latin typeface="Calibri"/>
                  <a:ea typeface="Calibri"/>
                  <a:cs typeface="Calibri"/>
                  <a:sym typeface="Calibri"/>
                </a:rPr>
                <a:t>, M., </a:t>
              </a:r>
              <a:r>
                <a:rPr lang="en-US" sz="2200" i="1" dirty="0" err="1">
                  <a:solidFill>
                    <a:srgbClr val="025C6D"/>
                  </a:solidFill>
                  <a:latin typeface="Calibri"/>
                  <a:ea typeface="Calibri"/>
                  <a:cs typeface="Calibri"/>
                  <a:sym typeface="Calibri"/>
                </a:rPr>
                <a:t>Piola</a:t>
              </a:r>
              <a:r>
                <a:rPr lang="en-US" sz="2200" i="1" dirty="0">
                  <a:solidFill>
                    <a:srgbClr val="025C6D"/>
                  </a:solidFill>
                  <a:latin typeface="Calibri"/>
                  <a:ea typeface="Calibri"/>
                  <a:cs typeface="Calibri"/>
                  <a:sym typeface="Calibri"/>
                </a:rPr>
                <a:t>, A. R.</a:t>
              </a:r>
            </a:p>
            <a:p>
              <a:pPr marL="0" marR="0" lvl="0" indent="0" algn="l" rtl="0">
                <a:lnSpc>
                  <a:spcPct val="100000"/>
                </a:lnSpc>
                <a:spcBef>
                  <a:spcPts val="0"/>
                </a:spcBef>
                <a:spcAft>
                  <a:spcPts val="0"/>
                </a:spcAft>
                <a:buClr>
                  <a:srgbClr val="000000"/>
                </a:buClr>
                <a:buSzPts val="2200"/>
                <a:buFont typeface="Arial"/>
                <a:buNone/>
              </a:pPr>
              <a:r>
                <a:rPr lang="en-US" sz="2200" b="0" i="1" u="none" strike="noStrike" cap="none" dirty="0">
                  <a:solidFill>
                    <a:srgbClr val="025C6D"/>
                  </a:solidFill>
                  <a:latin typeface="Calibri"/>
                  <a:cs typeface="Calibri"/>
                  <a:sym typeface="Calibri"/>
                </a:rPr>
                <a:t>@</a:t>
              </a:r>
              <a:r>
                <a:rPr lang="en-US" sz="2200" b="0" i="1" u="none" strike="noStrike" cap="none" dirty="0" err="1">
                  <a:solidFill>
                    <a:srgbClr val="025C6D"/>
                  </a:solidFill>
                  <a:latin typeface="Calibri"/>
                  <a:cs typeface="Calibri"/>
                  <a:sym typeface="Calibri"/>
                </a:rPr>
                <a:t>LoreleyOce</a:t>
              </a:r>
              <a:endParaRPr sz="1400" b="0" i="0" u="none" strike="noStrike" cap="none" dirty="0">
                <a:solidFill>
                  <a:srgbClr val="000000"/>
                </a:solidFill>
                <a:latin typeface="Arial"/>
                <a:ea typeface="Arial"/>
                <a:cs typeface="Arial"/>
                <a:sym typeface="Arial"/>
              </a:endParaRPr>
            </a:p>
          </p:txBody>
        </p:sp>
      </p:grpSp>
      <p:sp>
        <p:nvSpPr>
          <p:cNvPr id="2" name="TextBox 1">
            <a:extLst>
              <a:ext uri="{FF2B5EF4-FFF2-40B4-BE49-F238E27FC236}">
                <a16:creationId xmlns:a16="http://schemas.microsoft.com/office/drawing/2014/main" id="{144EF2FE-9A51-E1A8-A0A6-A6D001616938}"/>
              </a:ext>
            </a:extLst>
          </p:cNvPr>
          <p:cNvSpPr txBox="1"/>
          <p:nvPr/>
        </p:nvSpPr>
        <p:spPr>
          <a:xfrm>
            <a:off x="4727466" y="5077023"/>
            <a:ext cx="840295" cy="307777"/>
          </a:xfrm>
          <a:prstGeom prst="rect">
            <a:avLst/>
          </a:prstGeom>
          <a:noFill/>
        </p:spPr>
        <p:txBody>
          <a:bodyPr wrap="none" rtlCol="0">
            <a:spAutoFit/>
          </a:bodyPr>
          <a:lstStyle/>
          <a:p>
            <a:r>
              <a:rPr lang="en-US" dirty="0">
                <a:solidFill>
                  <a:srgbClr val="025C6D"/>
                </a:solidFill>
              </a:rPr>
              <a:t>Lago</a:t>
            </a:r>
            <a:r>
              <a:rPr lang="en-IT">
                <a:solidFill>
                  <a:srgbClr val="025C6D"/>
                </a:solidFill>
              </a:rPr>
              <a:t> </a:t>
            </a:r>
            <a:r>
              <a:rPr lang="en-IT" dirty="0">
                <a:solidFill>
                  <a:srgbClr val="025C6D"/>
                </a:solidFill>
              </a:rPr>
              <a:t>- 1</a:t>
            </a:r>
          </a:p>
        </p:txBody>
      </p:sp>
      <p:grpSp>
        <p:nvGrpSpPr>
          <p:cNvPr id="3" name="Grupo 2">
            <a:extLst>
              <a:ext uri="{FF2B5EF4-FFF2-40B4-BE49-F238E27FC236}">
                <a16:creationId xmlns:a16="http://schemas.microsoft.com/office/drawing/2014/main" id="{1ACB3613-6087-A4EA-F7C0-DFCFFAB20E77}"/>
              </a:ext>
            </a:extLst>
          </p:cNvPr>
          <p:cNvGrpSpPr/>
          <p:nvPr/>
        </p:nvGrpSpPr>
        <p:grpSpPr>
          <a:xfrm>
            <a:off x="339031" y="4124914"/>
            <a:ext cx="1849413" cy="1006086"/>
            <a:chOff x="966613" y="1269376"/>
            <a:chExt cx="4254317" cy="2454854"/>
          </a:xfrm>
        </p:grpSpPr>
        <p:sp>
          <p:nvSpPr>
            <p:cNvPr id="4" name="Rectángulo 3">
              <a:extLst>
                <a:ext uri="{FF2B5EF4-FFF2-40B4-BE49-F238E27FC236}">
                  <a16:creationId xmlns:a16="http://schemas.microsoft.com/office/drawing/2014/main" id="{29B0878B-70F6-0A85-C2F0-9FE1F18C6820}"/>
                </a:ext>
              </a:extLst>
            </p:cNvPr>
            <p:cNvSpPr/>
            <p:nvPr/>
          </p:nvSpPr>
          <p:spPr>
            <a:xfrm>
              <a:off x="966613" y="1319651"/>
              <a:ext cx="4254018" cy="2404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0"/>
            </a:p>
          </p:txBody>
        </p:sp>
        <p:pic>
          <p:nvPicPr>
            <p:cNvPr id="5" name="Picture 2">
              <a:extLst>
                <a:ext uri="{FF2B5EF4-FFF2-40B4-BE49-F238E27FC236}">
                  <a16:creationId xmlns:a16="http://schemas.microsoft.com/office/drawing/2014/main" id="{CEA33DA6-9F65-C71A-E17D-057BC5DE1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232" y="1269376"/>
              <a:ext cx="4253698" cy="18527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A91E685F-7F49-C5D8-B50C-71DB61C47E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404" y="3119063"/>
              <a:ext cx="1825132" cy="5558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upo 6">
            <a:extLst>
              <a:ext uri="{FF2B5EF4-FFF2-40B4-BE49-F238E27FC236}">
                <a16:creationId xmlns:a16="http://schemas.microsoft.com/office/drawing/2014/main" id="{7D521BCF-7581-730E-81C4-7EEF4018227B}"/>
              </a:ext>
            </a:extLst>
          </p:cNvPr>
          <p:cNvGrpSpPr/>
          <p:nvPr/>
        </p:nvGrpSpPr>
        <p:grpSpPr>
          <a:xfrm>
            <a:off x="2188314" y="4101427"/>
            <a:ext cx="1512895" cy="806281"/>
            <a:chOff x="20277534" y="1130060"/>
            <a:chExt cx="4254018" cy="2404579"/>
          </a:xfrm>
        </p:grpSpPr>
        <p:sp>
          <p:nvSpPr>
            <p:cNvPr id="8" name="Rectángulo 7">
              <a:extLst>
                <a:ext uri="{FF2B5EF4-FFF2-40B4-BE49-F238E27FC236}">
                  <a16:creationId xmlns:a16="http://schemas.microsoft.com/office/drawing/2014/main" id="{1FB02A27-FF86-109F-1A1A-C2D3BCC2325D}"/>
                </a:ext>
              </a:extLst>
            </p:cNvPr>
            <p:cNvSpPr/>
            <p:nvPr/>
          </p:nvSpPr>
          <p:spPr>
            <a:xfrm>
              <a:off x="20277534" y="1130060"/>
              <a:ext cx="4254018" cy="2404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9"/>
            </a:p>
          </p:txBody>
        </p:sp>
        <p:pic>
          <p:nvPicPr>
            <p:cNvPr id="9" name="Picture 4">
              <a:extLst>
                <a:ext uri="{FF2B5EF4-FFF2-40B4-BE49-F238E27FC236}">
                  <a16:creationId xmlns:a16="http://schemas.microsoft.com/office/drawing/2014/main" id="{C6F7772B-FA93-BD71-A11C-6FE20DA4125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68" b="50000"/>
            <a:stretch/>
          </p:blipFill>
          <p:spPr bwMode="auto">
            <a:xfrm>
              <a:off x="20284500" y="1156282"/>
              <a:ext cx="4204288" cy="114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18E9868F-08A0-C1AC-8A3C-622B6001F29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585" t="53388"/>
            <a:stretch/>
          </p:blipFill>
          <p:spPr bwMode="auto">
            <a:xfrm>
              <a:off x="21777226" y="2429036"/>
              <a:ext cx="2682064" cy="107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id="{260EF573-240A-DA00-238B-5EB07659241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544" t="50000" r="73279"/>
            <a:stretch/>
          </p:blipFill>
          <p:spPr bwMode="auto">
            <a:xfrm>
              <a:off x="20435643" y="2380154"/>
              <a:ext cx="1130048" cy="106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100" y="100"/>
            <a:ext cx="10922100" cy="5460900"/>
            <a:chOff x="0" y="0"/>
            <a:chExt cx="10922100" cy="5460900"/>
          </a:xfrm>
        </p:grpSpPr>
        <p:grpSp>
          <p:nvGrpSpPr>
            <p:cNvPr id="97" name="Google Shape;97;p2"/>
            <p:cNvGrpSpPr/>
            <p:nvPr/>
          </p:nvGrpSpPr>
          <p:grpSpPr>
            <a:xfrm>
              <a:off x="0" y="0"/>
              <a:ext cx="10922100" cy="5460900"/>
              <a:chOff x="0" y="0"/>
              <a:chExt cx="10922100" cy="5460900"/>
            </a:xfrm>
          </p:grpSpPr>
          <p:sp>
            <p:nvSpPr>
              <p:cNvPr id="98" name="Google Shape;98;p2"/>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0" name="Google Shape;100;p2"/>
            <p:cNvSpPr txBox="1"/>
            <p:nvPr/>
          </p:nvSpPr>
          <p:spPr>
            <a:xfrm>
              <a:off x="76200" y="41769"/>
              <a:ext cx="106935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Data</a:t>
              </a:r>
              <a:endParaRPr sz="3000" b="1" i="0" u="none" strike="noStrike" cap="none" dirty="0">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5686FFA1-C1AF-CBC2-454A-244820E606A1}"/>
              </a:ext>
            </a:extLst>
          </p:cNvPr>
          <p:cNvSpPr txBox="1"/>
          <p:nvPr/>
        </p:nvSpPr>
        <p:spPr>
          <a:xfrm>
            <a:off x="4727466" y="5077023"/>
            <a:ext cx="840295" cy="307777"/>
          </a:xfrm>
          <a:prstGeom prst="rect">
            <a:avLst/>
          </a:prstGeom>
          <a:noFill/>
        </p:spPr>
        <p:txBody>
          <a:bodyPr wrap="none" rtlCol="0">
            <a:spAutoFit/>
          </a:bodyPr>
          <a:lstStyle/>
          <a:p>
            <a:r>
              <a:rPr lang="en-US" dirty="0">
                <a:solidFill>
                  <a:srgbClr val="025C6D"/>
                </a:solidFill>
              </a:rPr>
              <a:t>Lago </a:t>
            </a:r>
            <a:r>
              <a:rPr lang="en-IT">
                <a:solidFill>
                  <a:srgbClr val="025C6D"/>
                </a:solidFill>
              </a:rPr>
              <a:t>- </a:t>
            </a:r>
            <a:r>
              <a:rPr lang="en-IT" dirty="0">
                <a:solidFill>
                  <a:srgbClr val="025C6D"/>
                </a:solidFill>
              </a:rPr>
              <a:t>2</a:t>
            </a:r>
          </a:p>
        </p:txBody>
      </p:sp>
      <p:sp>
        <p:nvSpPr>
          <p:cNvPr id="3" name="Google Shape;90;p1">
            <a:extLst>
              <a:ext uri="{FF2B5EF4-FFF2-40B4-BE49-F238E27FC236}">
                <a16:creationId xmlns:a16="http://schemas.microsoft.com/office/drawing/2014/main" id="{81DD0E66-1628-4915-B6AE-AE34FEC17473}"/>
              </a:ext>
            </a:extLst>
          </p:cNvPr>
          <p:cNvSpPr txBox="1"/>
          <p:nvPr/>
        </p:nvSpPr>
        <p:spPr>
          <a:xfrm>
            <a:off x="172299" y="755995"/>
            <a:ext cx="10693500" cy="1200288"/>
          </a:xfrm>
          <a:prstGeom prst="rect">
            <a:avLst/>
          </a:prstGeom>
          <a:noFill/>
          <a:ln>
            <a:noFill/>
          </a:ln>
        </p:spPr>
        <p:txBody>
          <a:bodyPr spcFirstLastPara="1" wrap="square" lIns="91425" tIns="45700" rIns="91425" bIns="45700" anchor="t" anchorCtr="0">
            <a:spAutoFit/>
          </a:bodyPr>
          <a:lstStyle/>
          <a:p>
            <a:pPr algn="just">
              <a:buSzPts val="1800"/>
            </a:pPr>
            <a:r>
              <a:rPr lang="en-US" sz="1800" i="0" u="sng" strike="noStrike" cap="none" dirty="0">
                <a:solidFill>
                  <a:srgbClr val="025C6D"/>
                </a:solidFill>
                <a:latin typeface="Arial" panose="020B0604020202020204" pitchFamily="34" charset="0"/>
                <a:ea typeface="Arial"/>
                <a:cs typeface="Arial" panose="020B0604020202020204" pitchFamily="34" charset="0"/>
                <a:sym typeface="Arial"/>
              </a:rPr>
              <a:t>In-situ data</a:t>
            </a:r>
            <a:r>
              <a:rPr lang="en-US" sz="1800" u="sng" dirty="0">
                <a:solidFill>
                  <a:srgbClr val="025C6D"/>
                </a:solidFill>
                <a:latin typeface="Arial" panose="020B0604020202020204" pitchFamily="34" charset="0"/>
                <a:cs typeface="Arial" panose="020B0604020202020204" pitchFamily="34" charset="0"/>
              </a:rPr>
              <a:t>:</a:t>
            </a:r>
            <a:r>
              <a:rPr lang="en-US" sz="1800" dirty="0">
                <a:solidFill>
                  <a:srgbClr val="025C6D"/>
                </a:solidFill>
                <a:latin typeface="Arial" panose="020B0604020202020204" pitchFamily="34" charset="0"/>
                <a:cs typeface="Arial" panose="020B0604020202020204" pitchFamily="34" charset="0"/>
              </a:rPr>
              <a:t> CASSIS project </a:t>
            </a:r>
            <a:r>
              <a:rPr lang="en-US" sz="1800" dirty="0">
                <a:solidFill>
                  <a:srgbClr val="025C6D"/>
                </a:solidFill>
                <a:latin typeface="Arial" panose="020B0604020202020204" pitchFamily="34" charset="0"/>
                <a:cs typeface="Arial" panose="020B0604020202020204" pitchFamily="34" charset="0"/>
                <a:hlinkClick r:id="rId4"/>
              </a:rPr>
              <a:t>http://www.cima.fcen.uba.ar/malvinascurrent/es/</a:t>
            </a:r>
            <a:r>
              <a:rPr lang="en-US" sz="1800" dirty="0">
                <a:solidFill>
                  <a:srgbClr val="025C6D"/>
                </a:solidFill>
                <a:latin typeface="Arial" panose="020B0604020202020204" pitchFamily="34" charset="0"/>
                <a:cs typeface="Arial" panose="020B0604020202020204" pitchFamily="34" charset="0"/>
              </a:rPr>
              <a:t> </a:t>
            </a:r>
          </a:p>
          <a:p>
            <a:pPr algn="just">
              <a:buSzPts val="1800"/>
            </a:pPr>
            <a:r>
              <a:rPr lang="en-US" sz="1800" dirty="0">
                <a:solidFill>
                  <a:srgbClr val="025C6D"/>
                </a:solidFill>
                <a:latin typeface="Arial" panose="020B0604020202020204" pitchFamily="34" charset="0"/>
                <a:cs typeface="Arial" panose="020B0604020202020204" pitchFamily="34" charset="0"/>
              </a:rPr>
              <a:t>High-resolution in-situ timeseries are available at 2 spots along 44.7ºS. </a:t>
            </a:r>
            <a:r>
              <a:rPr lang="en-US" sz="1800" b="1" dirty="0">
                <a:solidFill>
                  <a:srgbClr val="025C6D"/>
                </a:solidFill>
                <a:latin typeface="Arial" panose="020B0604020202020204" pitchFamily="34" charset="0"/>
                <a:cs typeface="Arial" panose="020B0604020202020204" pitchFamily="34" charset="0"/>
              </a:rPr>
              <a:t>They are the longest in-situ velocity measurements available in the region of study! (18 months)</a:t>
            </a:r>
          </a:p>
          <a:p>
            <a:pPr algn="just">
              <a:buSzPts val="1800"/>
            </a:pPr>
            <a:r>
              <a:rPr lang="en-US" sz="1800" b="1" i="0" u="none" strike="noStrike" cap="none" dirty="0">
                <a:solidFill>
                  <a:srgbClr val="00A7D9"/>
                </a:solidFill>
                <a:latin typeface="Arial"/>
                <a:ea typeface="Arial"/>
                <a:cs typeface="Arial"/>
                <a:sym typeface="Arial"/>
              </a:rPr>
              <a:t> </a:t>
            </a:r>
            <a:endParaRPr sz="1800" b="0" i="0" u="none" strike="noStrike" cap="none" dirty="0">
              <a:solidFill>
                <a:srgbClr val="025C6D"/>
              </a:solidFill>
              <a:latin typeface="Arial"/>
              <a:ea typeface="Arial"/>
              <a:cs typeface="Arial"/>
              <a:sym typeface="Arial"/>
            </a:endParaRPr>
          </a:p>
        </p:txBody>
      </p:sp>
      <p:sp>
        <p:nvSpPr>
          <p:cNvPr id="10" name="Google Shape;90;p1">
            <a:extLst>
              <a:ext uri="{FF2B5EF4-FFF2-40B4-BE49-F238E27FC236}">
                <a16:creationId xmlns:a16="http://schemas.microsoft.com/office/drawing/2014/main" id="{461C945C-227D-D44F-BE18-31A04DA86C99}"/>
              </a:ext>
            </a:extLst>
          </p:cNvPr>
          <p:cNvSpPr txBox="1"/>
          <p:nvPr/>
        </p:nvSpPr>
        <p:spPr>
          <a:xfrm>
            <a:off x="172299" y="1666304"/>
            <a:ext cx="10693500" cy="646290"/>
          </a:xfrm>
          <a:prstGeom prst="rect">
            <a:avLst/>
          </a:prstGeom>
          <a:noFill/>
          <a:ln>
            <a:noFill/>
          </a:ln>
        </p:spPr>
        <p:txBody>
          <a:bodyPr spcFirstLastPara="1" wrap="square" lIns="91425" tIns="45700" rIns="91425" bIns="45700" anchor="t" anchorCtr="0">
            <a:spAutoFit/>
          </a:bodyPr>
          <a:lstStyle/>
          <a:p>
            <a:pPr algn="just">
              <a:buSzPts val="1800"/>
            </a:pPr>
            <a:r>
              <a:rPr lang="en-US" sz="1800" dirty="0">
                <a:solidFill>
                  <a:srgbClr val="025C6D"/>
                </a:solidFill>
                <a:latin typeface="Arial" panose="020B0604020202020204" pitchFamily="34" charset="0"/>
                <a:cs typeface="Arial" panose="020B0604020202020204" pitchFamily="34" charset="0"/>
              </a:rPr>
              <a:t>Acoustic Doppler Current Profilers (ADCPs) provide velocity hourly data every 4 meters in the vertical.</a:t>
            </a:r>
          </a:p>
          <a:p>
            <a:pPr algn="just">
              <a:buSzPts val="1800"/>
            </a:pPr>
            <a:r>
              <a:rPr lang="en-US" sz="1800" b="1" i="0" u="none" strike="noStrike" cap="none" dirty="0">
                <a:solidFill>
                  <a:srgbClr val="00A7D9"/>
                </a:solidFill>
                <a:latin typeface="Arial"/>
                <a:ea typeface="Arial"/>
                <a:cs typeface="Arial"/>
                <a:sym typeface="Arial"/>
              </a:rPr>
              <a:t> </a:t>
            </a:r>
            <a:endParaRPr sz="1800" b="0" i="0" u="none" strike="noStrike" cap="none" dirty="0">
              <a:solidFill>
                <a:srgbClr val="025C6D"/>
              </a:solidFill>
              <a:latin typeface="Arial"/>
              <a:ea typeface="Arial"/>
              <a:cs typeface="Arial"/>
              <a:sym typeface="Arial"/>
            </a:endParaRPr>
          </a:p>
        </p:txBody>
      </p:sp>
      <p:grpSp>
        <p:nvGrpSpPr>
          <p:cNvPr id="7" name="Grupo 6">
            <a:extLst>
              <a:ext uri="{FF2B5EF4-FFF2-40B4-BE49-F238E27FC236}">
                <a16:creationId xmlns:a16="http://schemas.microsoft.com/office/drawing/2014/main" id="{8BED14A2-8DB1-304B-962B-E04E6EB5DC2C}"/>
              </a:ext>
            </a:extLst>
          </p:cNvPr>
          <p:cNvGrpSpPr/>
          <p:nvPr/>
        </p:nvGrpSpPr>
        <p:grpSpPr>
          <a:xfrm>
            <a:off x="2680332" y="2061793"/>
            <a:ext cx="5677434" cy="3027369"/>
            <a:chOff x="2454697" y="2003773"/>
            <a:chExt cx="5172109" cy="2701232"/>
          </a:xfrm>
        </p:grpSpPr>
        <p:pic>
          <p:nvPicPr>
            <p:cNvPr id="11" name="Imagen 10">
              <a:extLst>
                <a:ext uri="{FF2B5EF4-FFF2-40B4-BE49-F238E27FC236}">
                  <a16:creationId xmlns:a16="http://schemas.microsoft.com/office/drawing/2014/main" id="{CE6EF2B0-2EDD-DA4C-8293-7FACBD39B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3071" y="2823430"/>
              <a:ext cx="2543735" cy="1570869"/>
            </a:xfrm>
            <a:prstGeom prst="rect">
              <a:avLst/>
            </a:prstGeom>
          </p:spPr>
        </p:pic>
        <p:grpSp>
          <p:nvGrpSpPr>
            <p:cNvPr id="12" name="Grupo 11">
              <a:extLst>
                <a:ext uri="{FF2B5EF4-FFF2-40B4-BE49-F238E27FC236}">
                  <a16:creationId xmlns:a16="http://schemas.microsoft.com/office/drawing/2014/main" id="{E4478BF7-E4F6-0A4D-B011-665FBDDAD7EC}"/>
                </a:ext>
              </a:extLst>
            </p:cNvPr>
            <p:cNvGrpSpPr/>
            <p:nvPr/>
          </p:nvGrpSpPr>
          <p:grpSpPr>
            <a:xfrm>
              <a:off x="2454697" y="2003773"/>
              <a:ext cx="2272769" cy="2701232"/>
              <a:chOff x="1284142" y="6354712"/>
              <a:chExt cx="5735497" cy="6628564"/>
            </a:xfrm>
          </p:grpSpPr>
          <p:pic>
            <p:nvPicPr>
              <p:cNvPr id="13" name="Imagen 12">
                <a:extLst>
                  <a:ext uri="{FF2B5EF4-FFF2-40B4-BE49-F238E27FC236}">
                    <a16:creationId xmlns:a16="http://schemas.microsoft.com/office/drawing/2014/main" id="{95FA4324-D213-9944-9276-1F54570A3E88}"/>
                  </a:ext>
                </a:extLst>
              </p:cNvPr>
              <p:cNvPicPr>
                <a:picLocks noChangeAspect="1"/>
              </p:cNvPicPr>
              <p:nvPr/>
            </p:nvPicPr>
            <p:blipFill rotWithShape="1">
              <a:blip r:embed="rId6">
                <a:extLst>
                  <a:ext uri="{28A0092B-C50C-407E-A947-70E740481C1C}">
                    <a14:useLocalDpi xmlns:a14="http://schemas.microsoft.com/office/drawing/2010/main" val="0"/>
                  </a:ext>
                </a:extLst>
              </a:blip>
              <a:srcRect t="1667" b="5883"/>
              <a:stretch/>
            </p:blipFill>
            <p:spPr bwMode="auto">
              <a:xfrm>
                <a:off x="1284142" y="6354712"/>
                <a:ext cx="5735497" cy="6628564"/>
              </a:xfrm>
              <a:prstGeom prst="rect">
                <a:avLst/>
              </a:prstGeom>
              <a:ln>
                <a:noFill/>
              </a:ln>
              <a:extLst>
                <a:ext uri="{53640926-AAD7-44D8-BBD7-CCE9431645EC}">
                  <a14:shadowObscured xmlns:a14="http://schemas.microsoft.com/office/drawing/2010/main"/>
                </a:ext>
              </a:extLst>
            </p:spPr>
          </p:pic>
          <p:sp>
            <p:nvSpPr>
              <p:cNvPr id="14" name="Rectángulo 13">
                <a:extLst>
                  <a:ext uri="{FF2B5EF4-FFF2-40B4-BE49-F238E27FC236}">
                    <a16:creationId xmlns:a16="http://schemas.microsoft.com/office/drawing/2014/main" id="{AA5050F8-9476-0341-804D-A896CADF5EC0}"/>
                  </a:ext>
                </a:extLst>
              </p:cNvPr>
              <p:cNvSpPr/>
              <p:nvPr/>
            </p:nvSpPr>
            <p:spPr>
              <a:xfrm>
                <a:off x="2634916" y="10085096"/>
                <a:ext cx="1142824" cy="416716"/>
              </a:xfrm>
              <a:prstGeom prst="rect">
                <a:avLst/>
              </a:prstGeom>
              <a:noFill/>
              <a:ln w="44450">
                <a:solidFill>
                  <a:srgbClr val="E048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cxnSp>
          <p:nvCxnSpPr>
            <p:cNvPr id="6" name="Conector recto de flecha 5">
              <a:extLst>
                <a:ext uri="{FF2B5EF4-FFF2-40B4-BE49-F238E27FC236}">
                  <a16:creationId xmlns:a16="http://schemas.microsoft.com/office/drawing/2014/main" id="{92FC99C8-4D0F-0E47-B7E7-6002D8679C8C}"/>
                </a:ext>
              </a:extLst>
            </p:cNvPr>
            <p:cNvCxnSpPr/>
            <p:nvPr/>
          </p:nvCxnSpPr>
          <p:spPr>
            <a:xfrm>
              <a:off x="3442820" y="3608865"/>
              <a:ext cx="1891180" cy="0"/>
            </a:xfrm>
            <a:prstGeom prst="straightConnector1">
              <a:avLst/>
            </a:prstGeom>
            <a:ln w="38100">
              <a:solidFill>
                <a:srgbClr val="E048D2"/>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2"/>
          <p:cNvGrpSpPr/>
          <p:nvPr/>
        </p:nvGrpSpPr>
        <p:grpSpPr>
          <a:xfrm>
            <a:off x="-100" y="100"/>
            <a:ext cx="10922100" cy="5460900"/>
            <a:chOff x="0" y="0"/>
            <a:chExt cx="10922100" cy="5460900"/>
          </a:xfrm>
        </p:grpSpPr>
        <p:grpSp>
          <p:nvGrpSpPr>
            <p:cNvPr id="97" name="Google Shape;97;p2"/>
            <p:cNvGrpSpPr/>
            <p:nvPr/>
          </p:nvGrpSpPr>
          <p:grpSpPr>
            <a:xfrm>
              <a:off x="0" y="0"/>
              <a:ext cx="10922100" cy="5460900"/>
              <a:chOff x="0" y="0"/>
              <a:chExt cx="10922100" cy="5460900"/>
            </a:xfrm>
          </p:grpSpPr>
          <p:sp>
            <p:nvSpPr>
              <p:cNvPr id="98" name="Google Shape;98;p2"/>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0" name="Google Shape;100;p2"/>
            <p:cNvSpPr txBox="1"/>
            <p:nvPr/>
          </p:nvSpPr>
          <p:spPr>
            <a:xfrm>
              <a:off x="76200" y="41769"/>
              <a:ext cx="106935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Data</a:t>
              </a:r>
              <a:endParaRPr sz="3000" b="1" i="0" u="none" strike="noStrike" cap="none" dirty="0">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5686FFA1-C1AF-CBC2-454A-244820E606A1}"/>
              </a:ext>
            </a:extLst>
          </p:cNvPr>
          <p:cNvSpPr txBox="1"/>
          <p:nvPr/>
        </p:nvSpPr>
        <p:spPr>
          <a:xfrm>
            <a:off x="4727466" y="5077023"/>
            <a:ext cx="840295" cy="307777"/>
          </a:xfrm>
          <a:prstGeom prst="rect">
            <a:avLst/>
          </a:prstGeom>
          <a:noFill/>
        </p:spPr>
        <p:txBody>
          <a:bodyPr wrap="none" rtlCol="0">
            <a:spAutoFit/>
          </a:bodyPr>
          <a:lstStyle/>
          <a:p>
            <a:r>
              <a:rPr lang="en-US" dirty="0">
                <a:solidFill>
                  <a:srgbClr val="025C6D"/>
                </a:solidFill>
              </a:rPr>
              <a:t>Lago </a:t>
            </a:r>
            <a:r>
              <a:rPr lang="en-IT">
                <a:solidFill>
                  <a:srgbClr val="025C6D"/>
                </a:solidFill>
              </a:rPr>
              <a:t>- </a:t>
            </a:r>
            <a:r>
              <a:rPr lang="en-US" dirty="0">
                <a:solidFill>
                  <a:srgbClr val="025C6D"/>
                </a:solidFill>
              </a:rPr>
              <a:t>3</a:t>
            </a:r>
            <a:endParaRPr lang="en-IT" dirty="0">
              <a:solidFill>
                <a:srgbClr val="025C6D"/>
              </a:solidFill>
            </a:endParaRPr>
          </a:p>
        </p:txBody>
      </p:sp>
      <p:sp>
        <p:nvSpPr>
          <p:cNvPr id="3" name="Google Shape;90;p1">
            <a:extLst>
              <a:ext uri="{FF2B5EF4-FFF2-40B4-BE49-F238E27FC236}">
                <a16:creationId xmlns:a16="http://schemas.microsoft.com/office/drawing/2014/main" id="{81DD0E66-1628-4915-B6AE-AE34FEC17473}"/>
              </a:ext>
            </a:extLst>
          </p:cNvPr>
          <p:cNvSpPr txBox="1"/>
          <p:nvPr/>
        </p:nvSpPr>
        <p:spPr>
          <a:xfrm>
            <a:off x="172299" y="755995"/>
            <a:ext cx="10577402" cy="2031285"/>
          </a:xfrm>
          <a:prstGeom prst="rect">
            <a:avLst/>
          </a:prstGeom>
          <a:noFill/>
          <a:ln>
            <a:noFill/>
          </a:ln>
        </p:spPr>
        <p:txBody>
          <a:bodyPr spcFirstLastPara="1" wrap="square" lIns="91425" tIns="45700" rIns="91425" bIns="45700" anchor="t" anchorCtr="0">
            <a:spAutoFit/>
          </a:bodyPr>
          <a:lstStyle/>
          <a:p>
            <a:pPr algn="just">
              <a:buSzPts val="1800"/>
            </a:pPr>
            <a:r>
              <a:rPr lang="en-US" sz="1800" i="0" u="sng" strike="noStrike" cap="none" dirty="0">
                <a:solidFill>
                  <a:srgbClr val="025C6D"/>
                </a:solidFill>
                <a:latin typeface="Arial" panose="020B0604020202020204" pitchFamily="34" charset="0"/>
                <a:ea typeface="Arial"/>
                <a:cs typeface="Arial" panose="020B0604020202020204" pitchFamily="34" charset="0"/>
                <a:sym typeface="Arial"/>
              </a:rPr>
              <a:t>Satellite data</a:t>
            </a:r>
            <a:r>
              <a:rPr lang="en-US" sz="1800" u="sng" dirty="0">
                <a:solidFill>
                  <a:srgbClr val="025C6D"/>
                </a:solidFill>
                <a:latin typeface="Arial" panose="020B0604020202020204" pitchFamily="34" charset="0"/>
                <a:cs typeface="Arial" panose="020B0604020202020204" pitchFamily="34" charset="0"/>
              </a:rPr>
              <a:t>:</a:t>
            </a:r>
            <a:r>
              <a:rPr lang="en-US" sz="1800" dirty="0">
                <a:solidFill>
                  <a:srgbClr val="025C6D"/>
                </a:solidFill>
                <a:latin typeface="Arial" panose="020B0604020202020204" pitchFamily="34" charset="0"/>
                <a:cs typeface="Arial" panose="020B0604020202020204" pitchFamily="34" charset="0"/>
              </a:rPr>
              <a:t> Sea level anomaly (SLA) Multi-satellite product. </a:t>
            </a:r>
          </a:p>
          <a:p>
            <a:pPr algn="just">
              <a:buSzPts val="1800"/>
            </a:pPr>
            <a:r>
              <a:rPr lang="en-US" sz="1800" dirty="0">
                <a:solidFill>
                  <a:srgbClr val="025C6D"/>
                </a:solidFill>
                <a:latin typeface="Arial" panose="020B0604020202020204" pitchFamily="34" charset="0"/>
                <a:cs typeface="Arial" panose="020B0604020202020204" pitchFamily="34" charset="0"/>
              </a:rPr>
              <a:t>Daily gridded data (1/4º resolution) </a:t>
            </a:r>
          </a:p>
          <a:p>
            <a:pPr algn="just">
              <a:buSzPts val="1800"/>
            </a:pPr>
            <a:r>
              <a:rPr lang="en-US" sz="1800" b="1" i="0" u="none" strike="noStrike" cap="none" dirty="0">
                <a:solidFill>
                  <a:srgbClr val="00A7D9"/>
                </a:solidFill>
                <a:latin typeface="Arial"/>
                <a:ea typeface="Arial"/>
                <a:cs typeface="Arial"/>
                <a:sym typeface="Arial"/>
              </a:rPr>
              <a:t> </a:t>
            </a:r>
          </a:p>
          <a:p>
            <a:pPr algn="just">
              <a:buSzPts val="1800"/>
            </a:pPr>
            <a:r>
              <a:rPr lang="es-AR" sz="1800" u="sng" dirty="0">
                <a:solidFill>
                  <a:srgbClr val="025C6D"/>
                </a:solidFill>
              </a:rPr>
              <a:t>Reanalysis data:</a:t>
            </a:r>
            <a:r>
              <a:rPr lang="es-AR" sz="1800" dirty="0">
                <a:solidFill>
                  <a:srgbClr val="025C6D"/>
                </a:solidFill>
              </a:rPr>
              <a:t> GLORYS SLA</a:t>
            </a:r>
          </a:p>
          <a:p>
            <a:pPr algn="just">
              <a:buSzPts val="1800"/>
            </a:pPr>
            <a:r>
              <a:rPr lang="es-AR" sz="1800" dirty="0">
                <a:solidFill>
                  <a:srgbClr val="025C6D"/>
                </a:solidFill>
              </a:rPr>
              <a:t>Daily gridded data (1/12º resolution)</a:t>
            </a:r>
          </a:p>
          <a:p>
            <a:pPr algn="just">
              <a:buSzPts val="1800"/>
            </a:pPr>
            <a:endParaRPr lang="es-ES" sz="1800" b="0" i="0" u="none" strike="noStrike" cap="none" dirty="0">
              <a:solidFill>
                <a:srgbClr val="025C6D"/>
              </a:solidFill>
              <a:latin typeface="Arial"/>
              <a:ea typeface="Arial"/>
              <a:cs typeface="Arial"/>
              <a:sym typeface="Arial"/>
            </a:endParaRPr>
          </a:p>
          <a:p>
            <a:pPr algn="just">
              <a:buSzPts val="1800"/>
            </a:pPr>
            <a:r>
              <a:rPr lang="es-AR" sz="1800" dirty="0">
                <a:solidFill>
                  <a:srgbClr val="025C6D"/>
                </a:solidFill>
                <a:hlinkClick r:id="rId4"/>
              </a:rPr>
              <a:t>https://marine.copernicus.eu</a:t>
            </a:r>
            <a:endParaRPr sz="1800" b="0" i="0" u="none" strike="noStrike" cap="none" dirty="0">
              <a:solidFill>
                <a:srgbClr val="025C6D"/>
              </a:solidFill>
              <a:latin typeface="Arial"/>
              <a:ea typeface="Arial"/>
              <a:cs typeface="Arial"/>
              <a:sym typeface="Arial"/>
            </a:endParaRPr>
          </a:p>
        </p:txBody>
      </p:sp>
    </p:spTree>
    <p:extLst>
      <p:ext uri="{BB962C8B-B14F-4D97-AF65-F5344CB8AC3E}">
        <p14:creationId xmlns:p14="http://schemas.microsoft.com/office/powerpoint/2010/main" val="179165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3"/>
          <p:cNvGrpSpPr/>
          <p:nvPr/>
        </p:nvGrpSpPr>
        <p:grpSpPr>
          <a:xfrm>
            <a:off x="0" y="0"/>
            <a:ext cx="10922000" cy="5461000"/>
            <a:chOff x="0" y="0"/>
            <a:chExt cx="10922000" cy="5461000"/>
          </a:xfrm>
        </p:grpSpPr>
        <p:grpSp>
          <p:nvGrpSpPr>
            <p:cNvPr id="106" name="Google Shape;106;p3"/>
            <p:cNvGrpSpPr/>
            <p:nvPr/>
          </p:nvGrpSpPr>
          <p:grpSpPr>
            <a:xfrm>
              <a:off x="0" y="0"/>
              <a:ext cx="10922000" cy="5461000"/>
              <a:chOff x="0" y="0"/>
              <a:chExt cx="10922000" cy="5461000"/>
            </a:xfrm>
          </p:grpSpPr>
          <p:sp>
            <p:nvSpPr>
              <p:cNvPr id="107" name="Google Shape;107;p3"/>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9" name="Google Shape;109;p3"/>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EA1D2D"/>
                  </a:solidFill>
                  <a:latin typeface="Arial"/>
                  <a:ea typeface="Arial"/>
                  <a:cs typeface="Arial"/>
                  <a:sym typeface="Arial"/>
                </a:rPr>
                <a:t>Results</a:t>
              </a:r>
              <a:endParaRPr sz="3000" b="1" i="0" u="none" strike="noStrike" cap="none">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82A88471-08A5-755E-4EE6-4F56CB23BB4B}"/>
              </a:ext>
            </a:extLst>
          </p:cNvPr>
          <p:cNvSpPr txBox="1"/>
          <p:nvPr/>
        </p:nvSpPr>
        <p:spPr>
          <a:xfrm>
            <a:off x="4727466" y="5077023"/>
            <a:ext cx="840295" cy="307777"/>
          </a:xfrm>
          <a:prstGeom prst="rect">
            <a:avLst/>
          </a:prstGeom>
          <a:noFill/>
        </p:spPr>
        <p:txBody>
          <a:bodyPr wrap="none" rtlCol="0">
            <a:spAutoFit/>
          </a:bodyPr>
          <a:lstStyle/>
          <a:p>
            <a:r>
              <a:rPr lang="en-US" dirty="0">
                <a:solidFill>
                  <a:srgbClr val="025C6D"/>
                </a:solidFill>
              </a:rPr>
              <a:t>Lago </a:t>
            </a:r>
            <a:r>
              <a:rPr lang="en-IT">
                <a:solidFill>
                  <a:srgbClr val="025C6D"/>
                </a:solidFill>
              </a:rPr>
              <a:t>- </a:t>
            </a:r>
            <a:r>
              <a:rPr lang="es-ES" dirty="0">
                <a:solidFill>
                  <a:srgbClr val="025C6D"/>
                </a:solidFill>
              </a:rPr>
              <a:t>4</a:t>
            </a:r>
            <a:endParaRPr lang="en-IT" dirty="0">
              <a:solidFill>
                <a:srgbClr val="025C6D"/>
              </a:solidFill>
            </a:endParaRPr>
          </a:p>
        </p:txBody>
      </p:sp>
      <p:sp>
        <p:nvSpPr>
          <p:cNvPr id="3" name="Google Shape;90;p1">
            <a:extLst>
              <a:ext uri="{FF2B5EF4-FFF2-40B4-BE49-F238E27FC236}">
                <a16:creationId xmlns:a16="http://schemas.microsoft.com/office/drawing/2014/main" id="{3BE0CC1C-3578-2FC8-B461-6254380FF4A5}"/>
              </a:ext>
            </a:extLst>
          </p:cNvPr>
          <p:cNvSpPr txBox="1"/>
          <p:nvPr/>
        </p:nvSpPr>
        <p:spPr>
          <a:xfrm>
            <a:off x="114250" y="904412"/>
            <a:ext cx="10693500" cy="3693278"/>
          </a:xfrm>
          <a:prstGeom prst="rect">
            <a:avLst/>
          </a:prstGeom>
          <a:noFill/>
          <a:ln>
            <a:noFill/>
          </a:ln>
        </p:spPr>
        <p:txBody>
          <a:bodyPr spcFirstLastPara="1" wrap="square" lIns="91425" tIns="45700" rIns="91425" bIns="45700" anchor="t" anchorCtr="0">
            <a:spAutoFit/>
          </a:bodyPr>
          <a:lstStyle/>
          <a:p>
            <a:pPr lvl="0" algn="just">
              <a:buSzPts val="1800"/>
            </a:pPr>
            <a:r>
              <a:rPr lang="en-US" sz="1800" dirty="0">
                <a:solidFill>
                  <a:srgbClr val="025C6D"/>
                </a:solidFill>
                <a:latin typeface="Arial" panose="020B0604020202020204" pitchFamily="34" charset="0"/>
                <a:cs typeface="Arial" panose="020B0604020202020204" pitchFamily="34" charset="0"/>
              </a:rPr>
              <a:t>Forcing in the outer shelf are not clear, the in-situ data was gathered within a transition area, between the higher frequency dynamics of the continental shelf and the lower frequency dynamics of the shelf-break region. </a:t>
            </a:r>
          </a:p>
          <a:p>
            <a:pPr lvl="0" algn="just">
              <a:buSzPts val="1800"/>
            </a:pPr>
            <a:endParaRPr lang="en-US" sz="1800" dirty="0">
              <a:solidFill>
                <a:srgbClr val="025C6D"/>
              </a:solidFill>
              <a:latin typeface="Arial" panose="020B0604020202020204" pitchFamily="34" charset="0"/>
              <a:cs typeface="Arial" panose="020B0604020202020204" pitchFamily="34" charset="0"/>
            </a:endParaRPr>
          </a:p>
          <a:p>
            <a:pPr lvl="0" algn="just">
              <a:buSzPts val="1800"/>
            </a:pPr>
            <a:r>
              <a:rPr lang="en-US" sz="1800" dirty="0">
                <a:solidFill>
                  <a:srgbClr val="025C6D"/>
                </a:solidFill>
                <a:latin typeface="Arial" panose="020B0604020202020204" pitchFamily="34" charset="0"/>
                <a:cs typeface="Arial" panose="020B0604020202020204" pitchFamily="34" charset="0"/>
              </a:rPr>
              <a:t>SLA over the continental shelf is related to the meridional circulation in the outer shelf. SLA variability is dominated by the </a:t>
            </a:r>
            <a:r>
              <a:rPr lang="en-US" sz="1800" b="1" dirty="0">
                <a:solidFill>
                  <a:srgbClr val="025C6D"/>
                </a:solidFill>
                <a:latin typeface="Arial" panose="020B0604020202020204" pitchFamily="34" charset="0"/>
                <a:cs typeface="Arial" panose="020B0604020202020204" pitchFamily="34" charset="0"/>
              </a:rPr>
              <a:t>seasonal</a:t>
            </a:r>
            <a:r>
              <a:rPr lang="en-US" sz="1800" dirty="0">
                <a:solidFill>
                  <a:srgbClr val="025C6D"/>
                </a:solidFill>
                <a:latin typeface="Arial" panose="020B0604020202020204" pitchFamily="34" charset="0"/>
                <a:cs typeface="Arial" panose="020B0604020202020204" pitchFamily="34" charset="0"/>
              </a:rPr>
              <a:t> and </a:t>
            </a:r>
            <a:r>
              <a:rPr lang="en-US" sz="1800" b="1" dirty="0">
                <a:solidFill>
                  <a:srgbClr val="025C6D"/>
                </a:solidFill>
                <a:latin typeface="Arial" panose="020B0604020202020204" pitchFamily="34" charset="0"/>
                <a:cs typeface="Arial" panose="020B0604020202020204" pitchFamily="34" charset="0"/>
              </a:rPr>
              <a:t>intra-seasonal</a:t>
            </a:r>
            <a:r>
              <a:rPr lang="en-US" sz="1800" dirty="0">
                <a:solidFill>
                  <a:srgbClr val="025C6D"/>
                </a:solidFill>
                <a:latin typeface="Arial" panose="020B0604020202020204" pitchFamily="34" charset="0"/>
                <a:cs typeface="Arial" panose="020B0604020202020204" pitchFamily="34" charset="0"/>
              </a:rPr>
              <a:t> oscillations. </a:t>
            </a:r>
          </a:p>
          <a:p>
            <a:pPr lvl="0" algn="just">
              <a:buSzPts val="1800"/>
            </a:pPr>
            <a:endParaRPr lang="en-US" sz="1800" dirty="0">
              <a:solidFill>
                <a:srgbClr val="025C6D"/>
              </a:solidFill>
              <a:latin typeface="Arial" panose="020B0604020202020204" pitchFamily="34" charset="0"/>
              <a:cs typeface="Arial" panose="020B0604020202020204" pitchFamily="34" charset="0"/>
            </a:endParaRPr>
          </a:p>
          <a:p>
            <a:pPr algn="just">
              <a:buSzPts val="1800"/>
            </a:pPr>
            <a:r>
              <a:rPr lang="en-US" sz="1800" dirty="0">
                <a:solidFill>
                  <a:srgbClr val="025C6D"/>
                </a:solidFill>
                <a:latin typeface="Arial" panose="020B0604020202020204" pitchFamily="34" charset="0"/>
                <a:cs typeface="Arial" panose="020B0604020202020204" pitchFamily="34" charset="0"/>
              </a:rPr>
              <a:t>Intra-seasonal SLA is better represented by the GLORYS reanalysis than by the multi-satellite gridded product. It is characterized by fast-propagating waves that originate in the Chile continental shelf and continue northward through the Argentine continental shelf.</a:t>
            </a:r>
          </a:p>
          <a:p>
            <a:pPr algn="just">
              <a:buSzPts val="1800"/>
            </a:pPr>
            <a:endParaRPr lang="en-US" sz="1800" dirty="0">
              <a:solidFill>
                <a:srgbClr val="025C6D"/>
              </a:solidFill>
              <a:latin typeface="Arial" panose="020B0604020202020204" pitchFamily="34" charset="0"/>
              <a:cs typeface="Arial" panose="020B0604020202020204" pitchFamily="34" charset="0"/>
            </a:endParaRPr>
          </a:p>
          <a:p>
            <a:pPr algn="just">
              <a:buSzPts val="1800"/>
            </a:pPr>
            <a:r>
              <a:rPr lang="en-US" sz="1800" dirty="0">
                <a:solidFill>
                  <a:srgbClr val="FF0000"/>
                </a:solidFill>
                <a:latin typeface="Arial" panose="020B0604020202020204" pitchFamily="34" charset="0"/>
                <a:cs typeface="Arial" panose="020B0604020202020204" pitchFamily="34" charset="0"/>
              </a:rPr>
              <a:t>VIDEO</a:t>
            </a:r>
          </a:p>
          <a:p>
            <a:pPr algn="just">
              <a:buSzPts val="1800"/>
            </a:pPr>
            <a:endParaRPr lang="en-US" sz="1800" dirty="0">
              <a:solidFill>
                <a:srgbClr val="025C6D"/>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4"/>
          <p:cNvGrpSpPr/>
          <p:nvPr/>
        </p:nvGrpSpPr>
        <p:grpSpPr>
          <a:xfrm>
            <a:off x="0" y="0"/>
            <a:ext cx="10922000" cy="5461000"/>
            <a:chOff x="0" y="0"/>
            <a:chExt cx="10922000" cy="5461000"/>
          </a:xfrm>
        </p:grpSpPr>
        <p:sp>
          <p:nvSpPr>
            <p:cNvPr id="115" name="Google Shape;115;p4"/>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4"/>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17" name="Google Shape;117;p4"/>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Discussion</a:t>
            </a:r>
            <a:endParaRPr sz="3000" b="1" i="0" u="none" strike="noStrike" cap="none" dirty="0">
              <a:solidFill>
                <a:srgbClr val="EA1D2D"/>
              </a:solidFill>
              <a:latin typeface="Arial"/>
              <a:ea typeface="Arial"/>
              <a:cs typeface="Arial"/>
              <a:sym typeface="Arial"/>
            </a:endParaRPr>
          </a:p>
        </p:txBody>
      </p:sp>
      <p:pic>
        <p:nvPicPr>
          <p:cNvPr id="118" name="Google Shape;118;p4"/>
          <p:cNvPicPr preferRelativeResize="0"/>
          <p:nvPr/>
        </p:nvPicPr>
        <p:blipFill rotWithShape="1">
          <a:blip r:embed="rId3">
            <a:alphaModFix/>
          </a:blip>
          <a:srcRect/>
          <a:stretch/>
        </p:blipFill>
        <p:spPr>
          <a:xfrm>
            <a:off x="-2369694" y="-7393644"/>
            <a:ext cx="1652630" cy="1652630"/>
          </a:xfrm>
          <a:prstGeom prst="rect">
            <a:avLst/>
          </a:prstGeom>
          <a:noFill/>
          <a:ln w="9525" cap="flat" cmpd="sng">
            <a:solidFill>
              <a:schemeClr val="dk1"/>
            </a:solidFill>
            <a:prstDash val="solid"/>
            <a:round/>
            <a:headEnd type="none" w="sm" len="sm"/>
            <a:tailEnd type="none" w="sm" len="sm"/>
          </a:ln>
        </p:spPr>
      </p:pic>
      <p:sp>
        <p:nvSpPr>
          <p:cNvPr id="2" name="TextBox 1">
            <a:extLst>
              <a:ext uri="{FF2B5EF4-FFF2-40B4-BE49-F238E27FC236}">
                <a16:creationId xmlns:a16="http://schemas.microsoft.com/office/drawing/2014/main" id="{3EBD5F61-9043-0993-5C25-229A8574E469}"/>
              </a:ext>
            </a:extLst>
          </p:cNvPr>
          <p:cNvSpPr txBox="1"/>
          <p:nvPr/>
        </p:nvSpPr>
        <p:spPr>
          <a:xfrm>
            <a:off x="4727466" y="5077023"/>
            <a:ext cx="840295" cy="307777"/>
          </a:xfrm>
          <a:prstGeom prst="rect">
            <a:avLst/>
          </a:prstGeom>
          <a:noFill/>
        </p:spPr>
        <p:txBody>
          <a:bodyPr wrap="none" rtlCol="0">
            <a:spAutoFit/>
          </a:bodyPr>
          <a:lstStyle/>
          <a:p>
            <a:r>
              <a:rPr lang="en-US" dirty="0">
                <a:solidFill>
                  <a:srgbClr val="025C6D"/>
                </a:solidFill>
              </a:rPr>
              <a:t>Lago </a:t>
            </a:r>
            <a:r>
              <a:rPr lang="en-IT">
                <a:solidFill>
                  <a:srgbClr val="025C6D"/>
                </a:solidFill>
              </a:rPr>
              <a:t>- </a:t>
            </a:r>
            <a:r>
              <a:rPr lang="en-US" dirty="0">
                <a:solidFill>
                  <a:srgbClr val="025C6D"/>
                </a:solidFill>
              </a:rPr>
              <a:t>5</a:t>
            </a:r>
            <a:endParaRPr lang="en-IT" dirty="0">
              <a:solidFill>
                <a:srgbClr val="025C6D"/>
              </a:solidFill>
            </a:endParaRPr>
          </a:p>
        </p:txBody>
      </p:sp>
      <p:sp>
        <p:nvSpPr>
          <p:cNvPr id="3" name="Google Shape;90;p1">
            <a:extLst>
              <a:ext uri="{FF2B5EF4-FFF2-40B4-BE49-F238E27FC236}">
                <a16:creationId xmlns:a16="http://schemas.microsoft.com/office/drawing/2014/main" id="{7498A89F-973E-B96B-8EDD-FBA3F28D8788}"/>
              </a:ext>
            </a:extLst>
          </p:cNvPr>
          <p:cNvSpPr txBox="1"/>
          <p:nvPr/>
        </p:nvSpPr>
        <p:spPr>
          <a:xfrm>
            <a:off x="114250" y="1165325"/>
            <a:ext cx="10693500" cy="2031285"/>
          </a:xfrm>
          <a:prstGeom prst="rect">
            <a:avLst/>
          </a:prstGeom>
          <a:noFill/>
          <a:ln>
            <a:noFill/>
          </a:ln>
        </p:spPr>
        <p:txBody>
          <a:bodyPr spcFirstLastPara="1" wrap="square" lIns="91425" tIns="45700" rIns="91425" bIns="45700" anchor="t" anchorCtr="0">
            <a:spAutoFit/>
          </a:bodyPr>
          <a:lstStyle/>
          <a:p>
            <a:pPr algn="just">
              <a:buSzPts val="1800"/>
            </a:pPr>
            <a:r>
              <a:rPr lang="en-US" sz="1800" b="1" dirty="0">
                <a:solidFill>
                  <a:srgbClr val="025C6D"/>
                </a:solidFill>
                <a:latin typeface="Arial" panose="020B0604020202020204" pitchFamily="34" charset="0"/>
                <a:cs typeface="Arial" panose="020B0604020202020204" pitchFamily="34" charset="0"/>
              </a:rPr>
              <a:t>These fast-propagating waves can travel 2000 km in 4 days. Once they enter the Patagonia continental shelf they propagate faster, exceeding the reanalysis temporal resolution. </a:t>
            </a:r>
            <a:r>
              <a:rPr lang="en-US" sz="1800" dirty="0">
                <a:solidFill>
                  <a:srgbClr val="025C6D"/>
                </a:solidFill>
                <a:latin typeface="Arial" panose="020B0604020202020204" pitchFamily="34" charset="0"/>
                <a:cs typeface="Arial" panose="020B0604020202020204" pitchFamily="34" charset="0"/>
              </a:rPr>
              <a:t>These oscillation modulate the meridional circulation of the outer.</a:t>
            </a:r>
          </a:p>
          <a:p>
            <a:pPr algn="just">
              <a:buSzPts val="1800"/>
            </a:pPr>
            <a:endParaRPr lang="en-US" sz="1800" dirty="0">
              <a:solidFill>
                <a:srgbClr val="025C6D"/>
              </a:solidFill>
              <a:latin typeface="Arial" panose="020B0604020202020204" pitchFamily="34" charset="0"/>
              <a:cs typeface="Arial" panose="020B0604020202020204" pitchFamily="34" charset="0"/>
            </a:endParaRPr>
          </a:p>
          <a:p>
            <a:pPr algn="just">
              <a:buSzPts val="1800"/>
            </a:pPr>
            <a:r>
              <a:rPr lang="en-US" sz="1800" dirty="0">
                <a:solidFill>
                  <a:srgbClr val="025C6D"/>
                </a:solidFill>
                <a:latin typeface="Arial" panose="020B0604020202020204" pitchFamily="34" charset="0"/>
                <a:cs typeface="Arial" panose="020B0604020202020204" pitchFamily="34" charset="0"/>
              </a:rPr>
              <a:t>The spatial resolution of upcoming SWOT mission will enable the analysis of the wave-train patterns associated to the intra-seasonal dynamics of the Patagonia continental shelf. Also, the 1-day repeat period data could help tracking the fast waves observed in the region. </a:t>
            </a:r>
            <a:r>
              <a:rPr lang="en-US" sz="1800" b="1" i="0" u="none" strike="noStrike" cap="none" dirty="0">
                <a:solidFill>
                  <a:srgbClr val="00A7D9"/>
                </a:solidFill>
                <a:latin typeface="Arial"/>
                <a:ea typeface="Arial"/>
                <a:cs typeface="Arial"/>
                <a:sym typeface="Arial"/>
              </a:rPr>
              <a:t> </a:t>
            </a:r>
            <a:endParaRPr sz="1800" b="0" i="0" u="none" strike="noStrike" cap="none" dirty="0">
              <a:solidFill>
                <a:srgbClr val="025C6D"/>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4401</TotalTime>
  <Words>447</Words>
  <Application>Microsoft Macintosh PowerPoint</Application>
  <PresentationFormat>Personalizado</PresentationFormat>
  <Paragraphs>35</Paragraphs>
  <Slides>5</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Calibri</vt:lpstr>
      <vt:lpstr>Arial Black</vt:lpstr>
      <vt:lpstr>Arial</vt:lpstr>
      <vt:lpstr>Office Theme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Tosca Ballerini</dc:creator>
  <cp:lastModifiedBy>loreley selene lago</cp:lastModifiedBy>
  <cp:revision>15</cp:revision>
  <dcterms:created xsi:type="dcterms:W3CDTF">2022-03-02T08:39:10Z</dcterms:created>
  <dcterms:modified xsi:type="dcterms:W3CDTF">2022-08-26T15:03:45Z</dcterms:modified>
</cp:coreProperties>
</file>