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Lst>
  <p:sldSz cx="10922000" cy="5461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EXT">
    <p:spTree>
      <p:nvGrpSpPr>
        <p:cNvPr id="1" name=""/>
        <p:cNvGrpSpPr/>
        <p:nvPr/>
      </p:nvGrpSpPr>
      <p:grpSpPr>
        <a:xfrm>
          <a:off x="0" y="0"/>
          <a:ext cx="0" cy="0"/>
          <a:chOff x="0" y="0"/>
          <a:chExt cx="0" cy="0"/>
        </a:xfrm>
      </p:grpSpPr>
      <p:sp>
        <p:nvSpPr>
          <p:cNvPr id="95" name="Title Text"/>
          <p:cNvSpPr txBox="1"/>
          <p:nvPr>
            <p:ph type="title"/>
          </p:nvPr>
        </p:nvSpPr>
        <p:spPr>
          <a:prstGeom prst="rect">
            <a:avLst/>
          </a:prstGeom>
        </p:spPr>
        <p:txBody>
          <a:bodyPr/>
          <a:lstStyle/>
          <a:p>
            <a:pPr/>
            <a:r>
              <a:t>Title Text</a:t>
            </a:r>
          </a:p>
        </p:txBody>
      </p:sp>
      <p:sp>
        <p:nvSpPr>
          <p:cNvPr id="96" name="Body Level One…"/>
          <p:cNvSpPr txBox="1"/>
          <p:nvPr>
            <p:ph type="body" idx="1"/>
          </p:nvPr>
        </p:nvSpPr>
        <p:spPr>
          <a:xfrm rot="5400000">
            <a:off x="3728523" y="-1523897"/>
            <a:ext cx="3464955" cy="94202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ITLE_AND_VERTICAL_TEXT">
    <p:spTree>
      <p:nvGrpSpPr>
        <p:cNvPr id="1" name=""/>
        <p:cNvGrpSpPr/>
        <p:nvPr/>
      </p:nvGrpSpPr>
      <p:grpSpPr>
        <a:xfrm>
          <a:off x="0" y="0"/>
          <a:ext cx="0" cy="0"/>
          <a:chOff x="0" y="0"/>
          <a:chExt cx="0" cy="0"/>
        </a:xfrm>
      </p:grpSpPr>
      <p:sp>
        <p:nvSpPr>
          <p:cNvPr id="104" name="Title Text"/>
          <p:cNvSpPr txBox="1"/>
          <p:nvPr>
            <p:ph type="title"/>
          </p:nvPr>
        </p:nvSpPr>
        <p:spPr>
          <a:xfrm rot="5400000">
            <a:off x="6679610" y="1427193"/>
            <a:ext cx="4627946" cy="2355057"/>
          </a:xfrm>
          <a:prstGeom prst="rect">
            <a:avLst/>
          </a:prstGeom>
        </p:spPr>
        <p:txBody>
          <a:bodyPr/>
          <a:lstStyle/>
          <a:p>
            <a:pPr/>
            <a:r>
              <a:t>Title Text</a:t>
            </a:r>
          </a:p>
        </p:txBody>
      </p:sp>
      <p:sp>
        <p:nvSpPr>
          <p:cNvPr id="105" name="Body Level One…"/>
          <p:cNvSpPr txBox="1"/>
          <p:nvPr>
            <p:ph type="body" idx="1"/>
          </p:nvPr>
        </p:nvSpPr>
        <p:spPr>
          <a:xfrm rot="5400000">
            <a:off x="1901237" y="-859602"/>
            <a:ext cx="4627946" cy="692864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20" name="Title Text"/>
          <p:cNvSpPr txBox="1"/>
          <p:nvPr>
            <p:ph type="title"/>
          </p:nvPr>
        </p:nvSpPr>
        <p:spPr>
          <a:xfrm>
            <a:off x="1365250" y="893734"/>
            <a:ext cx="8191500" cy="1901238"/>
          </a:xfrm>
          <a:prstGeom prst="rect">
            <a:avLst/>
          </a:prstGeom>
        </p:spPr>
        <p:txBody>
          <a:bodyPr anchor="b"/>
          <a:lstStyle>
            <a:lvl1pPr algn="ctr">
              <a:defRPr sz="4700"/>
            </a:lvl1pPr>
          </a:lstStyle>
          <a:p>
            <a:pPr/>
            <a:r>
              <a:t>Title Text</a:t>
            </a:r>
          </a:p>
        </p:txBody>
      </p:sp>
      <p:sp>
        <p:nvSpPr>
          <p:cNvPr id="21" name="Body Level One…"/>
          <p:cNvSpPr txBox="1"/>
          <p:nvPr>
            <p:ph type="body" sz="quarter" idx="1"/>
          </p:nvPr>
        </p:nvSpPr>
        <p:spPr>
          <a:xfrm>
            <a:off x="1365250" y="2868290"/>
            <a:ext cx="8191500" cy="1318478"/>
          </a:xfrm>
          <a:prstGeom prst="rect">
            <a:avLst/>
          </a:prstGeom>
        </p:spPr>
        <p:txBody>
          <a:bodyPr/>
          <a:lstStyle>
            <a:lvl1pPr marL="370204" indent="-283209" algn="ctr">
              <a:buClrTx/>
              <a:buSzTx/>
              <a:buFontTx/>
              <a:buNone/>
              <a:defRPr sz="1900"/>
            </a:lvl1pPr>
            <a:lvl2pPr marL="370204" indent="194246" algn="ctr">
              <a:buClrTx/>
              <a:buSzTx/>
              <a:buFontTx/>
              <a:buNone/>
              <a:defRPr sz="1900"/>
            </a:lvl2pPr>
            <a:lvl3pPr marL="370204" indent="671640" algn="ctr">
              <a:buClrTx/>
              <a:buSzTx/>
              <a:buFontTx/>
              <a:buNone/>
              <a:defRPr sz="1900"/>
            </a:lvl3pPr>
            <a:lvl4pPr marL="370204" indent="1138999" algn="ctr">
              <a:buClrTx/>
              <a:buSzTx/>
              <a:buFontTx/>
              <a:buNone/>
              <a:defRPr sz="1900"/>
            </a:lvl4pPr>
            <a:lvl5pPr marL="370204" indent="1596199" algn="ctr">
              <a:buClrTx/>
              <a:buSzTx/>
              <a:buFontTx/>
              <a:buNone/>
              <a:defRPr sz="1900"/>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9" name="Title Text"/>
          <p:cNvSpPr txBox="1"/>
          <p:nvPr>
            <p:ph type="title"/>
          </p:nvPr>
        </p:nvSpPr>
        <p:spPr>
          <a:xfrm>
            <a:off x="745198" y="1361457"/>
            <a:ext cx="9420226" cy="2271625"/>
          </a:xfrm>
          <a:prstGeom prst="rect">
            <a:avLst/>
          </a:prstGeom>
        </p:spPr>
        <p:txBody>
          <a:bodyPr anchor="b"/>
          <a:lstStyle>
            <a:lvl1pPr>
              <a:defRPr sz="4700"/>
            </a:lvl1pPr>
          </a:lstStyle>
          <a:p>
            <a:pPr/>
            <a:r>
              <a:t>Title Text</a:t>
            </a:r>
          </a:p>
        </p:txBody>
      </p:sp>
      <p:sp>
        <p:nvSpPr>
          <p:cNvPr id="30" name="Body Level One…"/>
          <p:cNvSpPr txBox="1"/>
          <p:nvPr>
            <p:ph type="body" sz="quarter" idx="1"/>
          </p:nvPr>
        </p:nvSpPr>
        <p:spPr>
          <a:xfrm>
            <a:off x="745198" y="3654573"/>
            <a:ext cx="9420226" cy="1194594"/>
          </a:xfrm>
          <a:prstGeom prst="rect">
            <a:avLst/>
          </a:prstGeom>
        </p:spPr>
        <p:txBody>
          <a:bodyPr/>
          <a:lstStyle>
            <a:lvl1pPr marL="228600" indent="0">
              <a:buClrTx/>
              <a:buSzTx/>
              <a:buFontTx/>
              <a:buNone/>
              <a:defRPr sz="1900">
                <a:solidFill>
                  <a:srgbClr val="888888"/>
                </a:solidFill>
              </a:defRPr>
            </a:lvl1pPr>
            <a:lvl2pPr marL="228600" indent="457200">
              <a:buClrTx/>
              <a:buSzTx/>
              <a:buFontTx/>
              <a:buNone/>
              <a:defRPr sz="1900">
                <a:solidFill>
                  <a:srgbClr val="888888"/>
                </a:solidFill>
              </a:defRPr>
            </a:lvl2pPr>
            <a:lvl3pPr marL="228600" indent="914400">
              <a:buClrTx/>
              <a:buSzTx/>
              <a:buFontTx/>
              <a:buNone/>
              <a:defRPr sz="1900">
                <a:solidFill>
                  <a:srgbClr val="888888"/>
                </a:solidFill>
              </a:defRPr>
            </a:lvl3pPr>
            <a:lvl4pPr marL="228600" indent="1371600">
              <a:buClrTx/>
              <a:buSzTx/>
              <a:buFontTx/>
              <a:buNone/>
              <a:defRPr sz="1900">
                <a:solidFill>
                  <a:srgbClr val="888888"/>
                </a:solidFill>
              </a:defRPr>
            </a:lvl4pPr>
            <a:lvl5pPr marL="228600" indent="1828800">
              <a:buClrTx/>
              <a:buSzTx/>
              <a:buFontTx/>
              <a:buNone/>
              <a:defRPr sz="19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750887" y="1453738"/>
            <a:ext cx="4641851" cy="346495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Google Shape;32;p10"/>
          <p:cNvSpPr txBox="1"/>
          <p:nvPr>
            <p:ph type="body" sz="half" idx="21"/>
          </p:nvPr>
        </p:nvSpPr>
        <p:spPr>
          <a:xfrm>
            <a:off x="5529262" y="1453738"/>
            <a:ext cx="4641851" cy="3464955"/>
          </a:xfrm>
          <a:prstGeom prst="rect">
            <a:avLst/>
          </a:prstGeom>
        </p:spPr>
        <p:txBody>
          <a:bodyPr/>
          <a:lstStyle/>
          <a:p>
            <a:pP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_WITH_TEXT">
    <p:spTree>
      <p:nvGrpSpPr>
        <p:cNvPr id="1" name=""/>
        <p:cNvGrpSpPr/>
        <p:nvPr/>
      </p:nvGrpSpPr>
      <p:grpSpPr>
        <a:xfrm>
          <a:off x="0" y="0"/>
          <a:ext cx="0" cy="0"/>
          <a:chOff x="0" y="0"/>
          <a:chExt cx="0" cy="0"/>
        </a:xfrm>
      </p:grpSpPr>
      <p:sp>
        <p:nvSpPr>
          <p:cNvPr id="48" name="Title Text"/>
          <p:cNvSpPr txBox="1"/>
          <p:nvPr>
            <p:ph type="title"/>
          </p:nvPr>
        </p:nvSpPr>
        <p:spPr>
          <a:xfrm>
            <a:off x="752309" y="290747"/>
            <a:ext cx="9420226" cy="1055542"/>
          </a:xfrm>
          <a:prstGeom prst="rect">
            <a:avLst/>
          </a:prstGeom>
        </p:spPr>
        <p:txBody>
          <a:bodyPr/>
          <a:lstStyle/>
          <a:p>
            <a:pPr/>
            <a:r>
              <a:t>Title Text</a:t>
            </a:r>
          </a:p>
        </p:txBody>
      </p:sp>
      <p:sp>
        <p:nvSpPr>
          <p:cNvPr id="49" name="Body Level One…"/>
          <p:cNvSpPr txBox="1"/>
          <p:nvPr>
            <p:ph type="body" sz="quarter" idx="1"/>
          </p:nvPr>
        </p:nvSpPr>
        <p:spPr>
          <a:xfrm>
            <a:off x="752309" y="1338704"/>
            <a:ext cx="4620519" cy="656079"/>
          </a:xfrm>
          <a:prstGeom prst="rect">
            <a:avLst/>
          </a:prstGeom>
        </p:spPr>
        <p:txBody>
          <a:bodyPr anchor="b"/>
          <a:lstStyle>
            <a:lvl1pPr marL="228600" indent="0">
              <a:buClrTx/>
              <a:buSzTx/>
              <a:buFontTx/>
              <a:buNone/>
              <a:defRPr b="1" sz="1900"/>
            </a:lvl1pPr>
            <a:lvl2pPr marL="228600" indent="457200">
              <a:buClrTx/>
              <a:buSzTx/>
              <a:buFontTx/>
              <a:buNone/>
              <a:defRPr b="1" sz="1900"/>
            </a:lvl2pPr>
            <a:lvl3pPr marL="228600" indent="914400">
              <a:buClrTx/>
              <a:buSzTx/>
              <a:buFontTx/>
              <a:buNone/>
              <a:defRPr b="1" sz="1900"/>
            </a:lvl3pPr>
            <a:lvl4pPr marL="228600" indent="1371600">
              <a:buClrTx/>
              <a:buSzTx/>
              <a:buFontTx/>
              <a:buNone/>
              <a:defRPr b="1" sz="1900"/>
            </a:lvl4pPr>
            <a:lvl5pPr marL="228600" indent="1828800">
              <a:buClrTx/>
              <a:buSzTx/>
              <a:buFontTx/>
              <a:buNone/>
              <a:defRPr b="1" sz="1900"/>
            </a:lvl5pPr>
          </a:lstStyle>
          <a:p>
            <a:pPr/>
            <a:r>
              <a:t>Body Level One</a:t>
            </a:r>
          </a:p>
          <a:p>
            <a:pPr lvl="1"/>
            <a:r>
              <a:t>Body Level Two</a:t>
            </a:r>
          </a:p>
          <a:p>
            <a:pPr lvl="2"/>
            <a:r>
              <a:t>Body Level Three</a:t>
            </a:r>
          </a:p>
          <a:p>
            <a:pPr lvl="3"/>
            <a:r>
              <a:t>Body Level Four</a:t>
            </a:r>
          </a:p>
          <a:p>
            <a:pPr lvl="4"/>
            <a:r>
              <a:t>Body Level Five</a:t>
            </a:r>
          </a:p>
        </p:txBody>
      </p:sp>
      <p:sp>
        <p:nvSpPr>
          <p:cNvPr id="50" name="Google Shape;39;p11"/>
          <p:cNvSpPr txBox="1"/>
          <p:nvPr>
            <p:ph type="body" sz="half" idx="21"/>
          </p:nvPr>
        </p:nvSpPr>
        <p:spPr>
          <a:xfrm>
            <a:off x="752309" y="1994781"/>
            <a:ext cx="4620519" cy="2934025"/>
          </a:xfrm>
          <a:prstGeom prst="rect">
            <a:avLst/>
          </a:prstGeom>
        </p:spPr>
        <p:txBody>
          <a:bodyPr/>
          <a:lstStyle/>
          <a:p>
            <a:pPr/>
          </a:p>
        </p:txBody>
      </p:sp>
      <p:sp>
        <p:nvSpPr>
          <p:cNvPr id="51" name="Google Shape;40;p11"/>
          <p:cNvSpPr txBox="1"/>
          <p:nvPr>
            <p:ph type="body" sz="quarter" idx="22"/>
          </p:nvPr>
        </p:nvSpPr>
        <p:spPr>
          <a:xfrm>
            <a:off x="5529262" y="1338704"/>
            <a:ext cx="4643274" cy="656078"/>
          </a:xfrm>
          <a:prstGeom prst="rect">
            <a:avLst/>
          </a:prstGeom>
        </p:spPr>
        <p:txBody>
          <a:bodyPr anchor="b"/>
          <a:lstStyle/>
          <a:p>
            <a:pPr marL="228600" indent="0">
              <a:buClrTx/>
              <a:buSzTx/>
              <a:buFontTx/>
              <a:buNone/>
              <a:defRPr b="1" sz="1900"/>
            </a:pPr>
          </a:p>
        </p:txBody>
      </p:sp>
      <p:sp>
        <p:nvSpPr>
          <p:cNvPr id="52" name="Google Shape;41;p11"/>
          <p:cNvSpPr txBox="1"/>
          <p:nvPr>
            <p:ph type="body" sz="half" idx="23"/>
          </p:nvPr>
        </p:nvSpPr>
        <p:spPr>
          <a:xfrm>
            <a:off x="5529262" y="1994781"/>
            <a:ext cx="4643274" cy="2934025"/>
          </a:xfrm>
          <a:prstGeom prst="rect">
            <a:avLst/>
          </a:prstGeom>
        </p:spPr>
        <p:txBody>
          <a:bodyPr/>
          <a:lstStyle/>
          <a:p>
            <a:pP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_WITH_CAPTION_TEXT">
    <p:spTree>
      <p:nvGrpSpPr>
        <p:cNvPr id="1" name=""/>
        <p:cNvGrpSpPr/>
        <p:nvPr/>
      </p:nvGrpSpPr>
      <p:grpSpPr>
        <a:xfrm>
          <a:off x="0" y="0"/>
          <a:ext cx="0" cy="0"/>
          <a:chOff x="0" y="0"/>
          <a:chExt cx="0" cy="0"/>
        </a:xfrm>
      </p:grpSpPr>
      <p:sp>
        <p:nvSpPr>
          <p:cNvPr id="75" name="Title Text"/>
          <p:cNvSpPr txBox="1"/>
          <p:nvPr>
            <p:ph type="title"/>
          </p:nvPr>
        </p:nvSpPr>
        <p:spPr>
          <a:xfrm>
            <a:off x="752311" y="364066"/>
            <a:ext cx="3522630" cy="1274234"/>
          </a:xfrm>
          <a:prstGeom prst="rect">
            <a:avLst/>
          </a:prstGeom>
        </p:spPr>
        <p:txBody>
          <a:bodyPr anchor="b"/>
          <a:lstStyle>
            <a:lvl1pPr>
              <a:defRPr sz="2500"/>
            </a:lvl1pPr>
          </a:lstStyle>
          <a:p>
            <a:pPr/>
            <a:r>
              <a:t>Title Text</a:t>
            </a:r>
          </a:p>
        </p:txBody>
      </p:sp>
      <p:sp>
        <p:nvSpPr>
          <p:cNvPr id="76" name="Body Level One…"/>
          <p:cNvSpPr txBox="1"/>
          <p:nvPr>
            <p:ph type="body" sz="half" idx="1"/>
          </p:nvPr>
        </p:nvSpPr>
        <p:spPr>
          <a:xfrm>
            <a:off x="4643272" y="786283"/>
            <a:ext cx="5529263" cy="3880850"/>
          </a:xfrm>
          <a:prstGeom prst="rect">
            <a:avLst/>
          </a:prstGeom>
        </p:spPr>
        <p:txBody>
          <a:bodyPr/>
          <a:lstStyle>
            <a:lvl1pPr indent="-390397">
              <a:buSzPts val="2500"/>
              <a:defRPr sz="2500"/>
            </a:lvl1pPr>
            <a:lvl2pPr marL="964882" indent="-420687">
              <a:buSzPts val="2500"/>
              <a:defRPr sz="2500"/>
            </a:lvl2pPr>
            <a:lvl3pPr marL="1482109" indent="-460457">
              <a:buSzPts val="2500"/>
              <a:defRPr sz="2500"/>
            </a:lvl3pPr>
            <a:lvl4pPr marL="2048636" indent="-549591">
              <a:buSzPts val="2500"/>
              <a:defRPr sz="2500"/>
            </a:lvl4pPr>
            <a:lvl5pPr marL="2505836" indent="-549591">
              <a:buSzPts val="2500"/>
              <a:defRPr sz="2500"/>
            </a:lvl5pPr>
          </a:lstStyle>
          <a:p>
            <a:pPr/>
            <a:r>
              <a:t>Body Level One</a:t>
            </a:r>
          </a:p>
          <a:p>
            <a:pPr lvl="1"/>
            <a:r>
              <a:t>Body Level Two</a:t>
            </a:r>
          </a:p>
          <a:p>
            <a:pPr lvl="2"/>
            <a:r>
              <a:t>Body Level Three</a:t>
            </a:r>
          </a:p>
          <a:p>
            <a:pPr lvl="3"/>
            <a:r>
              <a:t>Body Level Four</a:t>
            </a:r>
          </a:p>
          <a:p>
            <a:pPr lvl="4"/>
            <a:r>
              <a:t>Body Level Five</a:t>
            </a:r>
          </a:p>
        </p:txBody>
      </p:sp>
      <p:sp>
        <p:nvSpPr>
          <p:cNvPr id="77" name="Google Shape;57;p14"/>
          <p:cNvSpPr txBox="1"/>
          <p:nvPr>
            <p:ph type="body" sz="quarter" idx="21"/>
          </p:nvPr>
        </p:nvSpPr>
        <p:spPr>
          <a:xfrm>
            <a:off x="752310" y="1638300"/>
            <a:ext cx="3522631" cy="3035154"/>
          </a:xfrm>
          <a:prstGeom prst="rect">
            <a:avLst/>
          </a:prstGeom>
        </p:spPr>
        <p:txBody>
          <a:bodyPr/>
          <a:lstStyle/>
          <a:p>
            <a:pPr marL="228600" indent="0">
              <a:buClrTx/>
              <a:buSzTx/>
              <a:buFontTx/>
              <a:buNone/>
              <a:defRPr sz="1200"/>
            </a:pP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_WITH_CAPTION_TEXT">
    <p:spTree>
      <p:nvGrpSpPr>
        <p:cNvPr id="1" name=""/>
        <p:cNvGrpSpPr/>
        <p:nvPr/>
      </p:nvGrpSpPr>
      <p:grpSpPr>
        <a:xfrm>
          <a:off x="0" y="0"/>
          <a:ext cx="0" cy="0"/>
          <a:chOff x="0" y="0"/>
          <a:chExt cx="0" cy="0"/>
        </a:xfrm>
      </p:grpSpPr>
      <p:sp>
        <p:nvSpPr>
          <p:cNvPr id="85" name="Title Text"/>
          <p:cNvSpPr txBox="1"/>
          <p:nvPr>
            <p:ph type="title"/>
          </p:nvPr>
        </p:nvSpPr>
        <p:spPr>
          <a:xfrm>
            <a:off x="752311" y="364066"/>
            <a:ext cx="3522630" cy="1274234"/>
          </a:xfrm>
          <a:prstGeom prst="rect">
            <a:avLst/>
          </a:prstGeom>
        </p:spPr>
        <p:txBody>
          <a:bodyPr anchor="b"/>
          <a:lstStyle>
            <a:lvl1pPr>
              <a:defRPr sz="2500"/>
            </a:lvl1pPr>
          </a:lstStyle>
          <a:p>
            <a:pPr/>
            <a:r>
              <a:t>Title Text</a:t>
            </a:r>
          </a:p>
        </p:txBody>
      </p:sp>
      <p:sp>
        <p:nvSpPr>
          <p:cNvPr id="86" name="Google Shape;63;p15"/>
          <p:cNvSpPr/>
          <p:nvPr>
            <p:ph type="pic" sz="half" idx="21"/>
          </p:nvPr>
        </p:nvSpPr>
        <p:spPr>
          <a:xfrm>
            <a:off x="4643272" y="786283"/>
            <a:ext cx="5529263" cy="3880850"/>
          </a:xfrm>
          <a:prstGeom prst="rect">
            <a:avLst/>
          </a:prstGeom>
        </p:spPr>
        <p:txBody>
          <a:bodyPr lIns="91439" tIns="45719" rIns="91439" bIns="45719">
            <a:noAutofit/>
          </a:bodyPr>
          <a:lstStyle/>
          <a:p>
            <a:pPr/>
          </a:p>
        </p:txBody>
      </p:sp>
      <p:sp>
        <p:nvSpPr>
          <p:cNvPr id="87" name="Body Level One…"/>
          <p:cNvSpPr txBox="1"/>
          <p:nvPr>
            <p:ph type="body" sz="quarter" idx="1"/>
          </p:nvPr>
        </p:nvSpPr>
        <p:spPr>
          <a:xfrm>
            <a:off x="752311" y="1638300"/>
            <a:ext cx="3522630" cy="3035153"/>
          </a:xfrm>
          <a:prstGeom prst="rect">
            <a:avLst/>
          </a:prstGeom>
        </p:spPr>
        <p:txBody>
          <a:bodyPr/>
          <a:lstStyle>
            <a:lvl1pPr marL="228600" indent="0">
              <a:buClrTx/>
              <a:buSzTx/>
              <a:buFontTx/>
              <a:buNone/>
              <a:defRPr sz="1200"/>
            </a:lvl1pPr>
            <a:lvl2pPr marL="228600" indent="457200">
              <a:buClrTx/>
              <a:buSzTx/>
              <a:buFontTx/>
              <a:buNone/>
              <a:defRPr sz="1200"/>
            </a:lvl2pPr>
            <a:lvl3pPr marL="228600" indent="914400">
              <a:buClrTx/>
              <a:buSzTx/>
              <a:buFontTx/>
              <a:buNone/>
              <a:defRPr sz="1200"/>
            </a:lvl3pPr>
            <a:lvl4pPr marL="228600" indent="1371600">
              <a:buClrTx/>
              <a:buSzTx/>
              <a:buFontTx/>
              <a:buNone/>
              <a:defRPr sz="1200"/>
            </a:lvl4pPr>
            <a:lvl5pPr marL="228600" indent="1828800">
              <a:buClrTx/>
              <a:buSzTx/>
              <a:buFont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750887" y="290747"/>
            <a:ext cx="9420226" cy="105554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normAutofit fontScale="100000" lnSpcReduction="0"/>
          </a:bodyPr>
          <a:lstStyle/>
          <a:p>
            <a:pPr/>
            <a:r>
              <a:t>Title Text</a:t>
            </a:r>
          </a:p>
        </p:txBody>
      </p:sp>
      <p:sp>
        <p:nvSpPr>
          <p:cNvPr id="3" name="Body Level One…"/>
          <p:cNvSpPr txBox="1"/>
          <p:nvPr>
            <p:ph type="body" idx="1"/>
          </p:nvPr>
        </p:nvSpPr>
        <p:spPr>
          <a:xfrm>
            <a:off x="750887" y="1453738"/>
            <a:ext cx="9420226" cy="346495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9951150" y="5103975"/>
            <a:ext cx="219964" cy="205874"/>
          </a:xfrm>
          <a:prstGeom prst="rect">
            <a:avLst/>
          </a:prstGeom>
          <a:ln w="12700">
            <a:miter lim="400000"/>
          </a:ln>
        </p:spPr>
        <p:txBody>
          <a:bodyPr wrap="none" lIns="45699" tIns="45699" rIns="45699" bIns="45699" anchor="ctr">
            <a:spAutoFit/>
          </a:bodyPr>
          <a:lstStyle>
            <a:lvl1pPr algn="r">
              <a:defRPr sz="900">
                <a:solidFill>
                  <a:srgbClr val="888888"/>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500" u="none">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b="0" baseline="0" cap="none" i="0" spc="0" strike="noStrike" sz="3500" u="none">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b="0" baseline="0" cap="none" i="0" spc="0" strike="noStrike" sz="3500" u="none">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b="0" baseline="0" cap="none" i="0" spc="0" strike="noStrike" sz="3500" u="none">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b="0" baseline="0" cap="none" i="0" spc="0" strike="noStrike" sz="3500" u="none">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b="0" baseline="0" cap="none" i="0" spc="0" strike="noStrike" sz="3500" u="none">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b="0" baseline="0" cap="none" i="0" spc="0" strike="noStrike" sz="3500" u="none">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b="0" baseline="0" cap="none" i="0" spc="0" strike="noStrike" sz="3500" u="none">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b="0" baseline="0" cap="none" i="0" spc="0" strike="noStrike" sz="3500" u="none">
          <a:solidFill>
            <a:srgbClr val="000000"/>
          </a:solidFill>
          <a:uFillTx/>
          <a:latin typeface="Calibri"/>
          <a:ea typeface="Calibri"/>
          <a:cs typeface="Calibri"/>
          <a:sym typeface="Calibri"/>
        </a:defRPr>
      </a:lvl9pPr>
    </p:titleStyle>
    <p:bodyStyle>
      <a:lvl1pPr marL="457200" marR="0" indent="-342900" algn="l" defTabSz="914400" rtl="0" latinLnBrk="0">
        <a:lnSpc>
          <a:spcPct val="90000"/>
        </a:lnSpc>
        <a:spcBef>
          <a:spcPts val="700"/>
        </a:spcBef>
        <a:spcAft>
          <a:spcPts val="0"/>
        </a:spcAft>
        <a:buClr>
          <a:srgbClr val="000000"/>
        </a:buClr>
        <a:buSzPts val="2200"/>
        <a:buFont typeface="Arial"/>
        <a:buChar char="•"/>
        <a:tabLst/>
        <a:defRPr b="0" baseline="0" cap="none" i="0" spc="0" strike="noStrike" sz="2200" u="none">
          <a:solidFill>
            <a:srgbClr val="000000"/>
          </a:solidFill>
          <a:uFillTx/>
          <a:latin typeface="Calibri"/>
          <a:ea typeface="Calibri"/>
          <a:cs typeface="Calibri"/>
          <a:sym typeface="Calibri"/>
        </a:defRPr>
      </a:lvl1pPr>
      <a:lvl2pPr marL="968542" marR="0" indent="-397042" algn="l" defTabSz="914400" rtl="0" latinLnBrk="0">
        <a:lnSpc>
          <a:spcPct val="90000"/>
        </a:lnSpc>
        <a:spcBef>
          <a:spcPts val="700"/>
        </a:spcBef>
        <a:spcAft>
          <a:spcPts val="0"/>
        </a:spcAft>
        <a:buClr>
          <a:srgbClr val="000000"/>
        </a:buClr>
        <a:buSzPts val="2200"/>
        <a:buFont typeface="Arial"/>
        <a:buChar char="•"/>
        <a:tabLst/>
        <a:defRPr b="0" baseline="0" cap="none" i="0" spc="0" strike="noStrike" sz="2200" u="none">
          <a:solidFill>
            <a:srgbClr val="000000"/>
          </a:solidFill>
          <a:uFillTx/>
          <a:latin typeface="Calibri"/>
          <a:ea typeface="Calibri"/>
          <a:cs typeface="Calibri"/>
          <a:sym typeface="Calibri"/>
        </a:defRPr>
      </a:lvl2pPr>
      <a:lvl3pPr marL="1531619" marR="0" indent="-502919" algn="l" defTabSz="914400" rtl="0" latinLnBrk="0">
        <a:lnSpc>
          <a:spcPct val="90000"/>
        </a:lnSpc>
        <a:spcBef>
          <a:spcPts val="700"/>
        </a:spcBef>
        <a:spcAft>
          <a:spcPts val="0"/>
        </a:spcAft>
        <a:buClr>
          <a:srgbClr val="000000"/>
        </a:buClr>
        <a:buSzPts val="2200"/>
        <a:buFont typeface="Arial"/>
        <a:buChar char="•"/>
        <a:tabLst/>
        <a:defRPr b="0" baseline="0" cap="none" i="0" spc="0" strike="noStrike" sz="2200" u="none">
          <a:solidFill>
            <a:srgbClr val="000000"/>
          </a:solidFill>
          <a:uFillTx/>
          <a:latin typeface="Calibri"/>
          <a:ea typeface="Calibri"/>
          <a:cs typeface="Calibri"/>
          <a:sym typeface="Calibri"/>
        </a:defRPr>
      </a:lvl3pPr>
      <a:lvl4pPr marL="2024742" marR="0" indent="-538842" algn="l" defTabSz="914400" rtl="0" latinLnBrk="0">
        <a:lnSpc>
          <a:spcPct val="90000"/>
        </a:lnSpc>
        <a:spcBef>
          <a:spcPts val="700"/>
        </a:spcBef>
        <a:spcAft>
          <a:spcPts val="0"/>
        </a:spcAft>
        <a:buClr>
          <a:srgbClr val="000000"/>
        </a:buClr>
        <a:buSzPts val="2200"/>
        <a:buFont typeface="Arial"/>
        <a:buChar char="•"/>
        <a:tabLst/>
        <a:defRPr b="0" baseline="0" cap="none" i="0" spc="0" strike="noStrike" sz="2200" u="none">
          <a:solidFill>
            <a:srgbClr val="000000"/>
          </a:solidFill>
          <a:uFillTx/>
          <a:latin typeface="Calibri"/>
          <a:ea typeface="Calibri"/>
          <a:cs typeface="Calibri"/>
          <a:sym typeface="Calibri"/>
        </a:defRPr>
      </a:lvl4pPr>
      <a:lvl5pPr marL="2481942" marR="0" indent="-538842" algn="l" defTabSz="914400" rtl="0" latinLnBrk="0">
        <a:lnSpc>
          <a:spcPct val="90000"/>
        </a:lnSpc>
        <a:spcBef>
          <a:spcPts val="700"/>
        </a:spcBef>
        <a:spcAft>
          <a:spcPts val="0"/>
        </a:spcAft>
        <a:buClr>
          <a:srgbClr val="000000"/>
        </a:buClr>
        <a:buSzPts val="2200"/>
        <a:buFont typeface="Arial"/>
        <a:buChar char="•"/>
        <a:tabLst/>
        <a:defRPr b="0" baseline="0" cap="none" i="0" spc="0" strike="noStrike" sz="2200" u="none">
          <a:solidFill>
            <a:srgbClr val="000000"/>
          </a:solidFill>
          <a:uFillTx/>
          <a:latin typeface="Calibri"/>
          <a:ea typeface="Calibri"/>
          <a:cs typeface="Calibri"/>
          <a:sym typeface="Calibri"/>
        </a:defRPr>
      </a:lvl5pPr>
      <a:lvl6pPr marL="2939142" marR="0" indent="-538842" algn="l" defTabSz="914400" rtl="0" latinLnBrk="0">
        <a:lnSpc>
          <a:spcPct val="90000"/>
        </a:lnSpc>
        <a:spcBef>
          <a:spcPts val="700"/>
        </a:spcBef>
        <a:spcAft>
          <a:spcPts val="0"/>
        </a:spcAft>
        <a:buClr>
          <a:srgbClr val="000000"/>
        </a:buClr>
        <a:buSzPts val="2200"/>
        <a:buFont typeface="Arial"/>
        <a:buChar char="•"/>
        <a:tabLst/>
        <a:defRPr b="0" baseline="0" cap="none" i="0" spc="0" strike="noStrike" sz="2200" u="none">
          <a:solidFill>
            <a:srgbClr val="000000"/>
          </a:solidFill>
          <a:uFillTx/>
          <a:latin typeface="Calibri"/>
          <a:ea typeface="Calibri"/>
          <a:cs typeface="Calibri"/>
          <a:sym typeface="Calibri"/>
        </a:defRPr>
      </a:lvl6pPr>
      <a:lvl7pPr marL="3396343" marR="0" indent="-538843" algn="l" defTabSz="914400" rtl="0" latinLnBrk="0">
        <a:lnSpc>
          <a:spcPct val="90000"/>
        </a:lnSpc>
        <a:spcBef>
          <a:spcPts val="700"/>
        </a:spcBef>
        <a:spcAft>
          <a:spcPts val="0"/>
        </a:spcAft>
        <a:buClr>
          <a:srgbClr val="000000"/>
        </a:buClr>
        <a:buSzPts val="2200"/>
        <a:buFont typeface="Arial"/>
        <a:buChar char="•"/>
        <a:tabLst/>
        <a:defRPr b="0" baseline="0" cap="none" i="0" spc="0" strike="noStrike" sz="2200" u="none">
          <a:solidFill>
            <a:srgbClr val="000000"/>
          </a:solidFill>
          <a:uFillTx/>
          <a:latin typeface="Calibri"/>
          <a:ea typeface="Calibri"/>
          <a:cs typeface="Calibri"/>
          <a:sym typeface="Calibri"/>
        </a:defRPr>
      </a:lvl7pPr>
      <a:lvl8pPr marL="3853543" marR="0" indent="-538843" algn="l" defTabSz="914400" rtl="0" latinLnBrk="0">
        <a:lnSpc>
          <a:spcPct val="90000"/>
        </a:lnSpc>
        <a:spcBef>
          <a:spcPts val="700"/>
        </a:spcBef>
        <a:spcAft>
          <a:spcPts val="0"/>
        </a:spcAft>
        <a:buClr>
          <a:srgbClr val="000000"/>
        </a:buClr>
        <a:buSzPts val="2200"/>
        <a:buFont typeface="Arial"/>
        <a:buChar char="•"/>
        <a:tabLst/>
        <a:defRPr b="0" baseline="0" cap="none" i="0" spc="0" strike="noStrike" sz="2200" u="none">
          <a:solidFill>
            <a:srgbClr val="000000"/>
          </a:solidFill>
          <a:uFillTx/>
          <a:latin typeface="Calibri"/>
          <a:ea typeface="Calibri"/>
          <a:cs typeface="Calibri"/>
          <a:sym typeface="Calibri"/>
        </a:defRPr>
      </a:lvl8pPr>
      <a:lvl9pPr marL="4310743" marR="0" indent="-538843" algn="l" defTabSz="914400" rtl="0" latinLnBrk="0">
        <a:lnSpc>
          <a:spcPct val="90000"/>
        </a:lnSpc>
        <a:spcBef>
          <a:spcPts val="700"/>
        </a:spcBef>
        <a:spcAft>
          <a:spcPts val="0"/>
        </a:spcAft>
        <a:buClr>
          <a:srgbClr val="000000"/>
        </a:buClr>
        <a:buSzPts val="2200"/>
        <a:buFont typeface="Arial"/>
        <a:buChar char="•"/>
        <a:tabLst/>
        <a:defRPr b="0" baseline="0" cap="none" i="0" spc="0" strike="noStrike" sz="22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2" name="Google Shape;84;p1"/>
          <p:cNvGrpSpPr/>
          <p:nvPr/>
        </p:nvGrpSpPr>
        <p:grpSpPr>
          <a:xfrm>
            <a:off x="-50" y="49"/>
            <a:ext cx="10922100" cy="5460902"/>
            <a:chOff x="0" y="12304"/>
            <a:chExt cx="10922099" cy="5460900"/>
          </a:xfrm>
        </p:grpSpPr>
        <p:grpSp>
          <p:nvGrpSpPr>
            <p:cNvPr id="117" name="Google Shape;85;p1"/>
            <p:cNvGrpSpPr/>
            <p:nvPr/>
          </p:nvGrpSpPr>
          <p:grpSpPr>
            <a:xfrm>
              <a:off x="0" y="12304"/>
              <a:ext cx="10922100" cy="5460901"/>
              <a:chOff x="0" y="0"/>
              <a:chExt cx="10922099" cy="5460900"/>
            </a:xfrm>
          </p:grpSpPr>
          <p:sp>
            <p:nvSpPr>
              <p:cNvPr id="115" name="Google Shape;86;p1"/>
              <p:cNvSpPr/>
              <p:nvPr/>
            </p:nvSpPr>
            <p:spPr>
              <a:xfrm>
                <a:off x="0" y="-1"/>
                <a:ext cx="10922100" cy="5460902"/>
              </a:xfrm>
              <a:prstGeom prst="rect">
                <a:avLst/>
              </a:prstGeom>
              <a:solidFill>
                <a:srgbClr val="FFFFFF"/>
              </a:solidFill>
              <a:ln w="12700" cap="flat">
                <a:solidFill>
                  <a:srgbClr val="31538F"/>
                </a:solidFill>
                <a:prstDash val="solid"/>
                <a:miter lim="8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pic>
            <p:nvPicPr>
              <p:cNvPr id="116" name="Google Shape;87;p1" descr="Google Shape;87;p1"/>
              <p:cNvPicPr>
                <a:picLocks noChangeAspect="1"/>
              </p:cNvPicPr>
              <p:nvPr/>
            </p:nvPicPr>
            <p:blipFill>
              <a:blip r:embed="rId2">
                <a:extLst/>
              </a:blip>
              <a:stretch>
                <a:fillRect/>
              </a:stretch>
            </p:blipFill>
            <p:spPr>
              <a:xfrm>
                <a:off x="10179877" y="4721628"/>
                <a:ext cx="734867" cy="734867"/>
              </a:xfrm>
              <a:prstGeom prst="rect">
                <a:avLst/>
              </a:prstGeom>
              <a:ln w="9525" cap="flat">
                <a:solidFill>
                  <a:srgbClr val="000000"/>
                </a:solidFill>
                <a:prstDash val="solid"/>
                <a:round/>
              </a:ln>
              <a:effectLst/>
            </p:spPr>
          </p:pic>
        </p:grpSp>
        <p:sp>
          <p:nvSpPr>
            <p:cNvPr id="118" name="Google Shape;88;p1"/>
            <p:cNvSpPr txBox="1"/>
            <p:nvPr/>
          </p:nvSpPr>
          <p:spPr>
            <a:xfrm>
              <a:off x="121924" y="41768"/>
              <a:ext cx="10602051" cy="115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defRPr sz="3000">
                  <a:solidFill>
                    <a:srgbClr val="EA1D2D"/>
                  </a:solidFill>
                  <a:latin typeface="Arial Black"/>
                  <a:ea typeface="Arial Black"/>
                  <a:cs typeface="Arial Black"/>
                  <a:sym typeface="Arial Black"/>
                </a:defRPr>
              </a:lvl1pPr>
            </a:lstStyle>
            <a:p>
              <a:pPr/>
              <a:r>
                <a:t>Particle dispersion and clustering in surface ocean turbulence with ageostrophic dynamics</a:t>
              </a:r>
            </a:p>
          </p:txBody>
        </p:sp>
        <p:sp>
          <p:nvSpPr>
            <p:cNvPr id="119" name="Google Shape;89;p1"/>
            <p:cNvSpPr txBox="1"/>
            <p:nvPr/>
          </p:nvSpPr>
          <p:spPr>
            <a:xfrm>
              <a:off x="121925" y="3919182"/>
              <a:ext cx="10678250" cy="11507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just">
                <a:defRPr b="1" sz="1800">
                  <a:solidFill>
                    <a:srgbClr val="00A7D9"/>
                  </a:solidFill>
                </a:defRPr>
              </a:pPr>
              <a:r>
                <a:t>Related </a:t>
              </a:r>
              <a:r>
                <a:rPr>
                  <a:solidFill>
                    <a:srgbClr val="4AA4D4"/>
                  </a:solidFill>
                </a:rPr>
                <a:t>publications</a:t>
              </a:r>
              <a:r>
                <a:t>: </a:t>
              </a:r>
              <a:endParaRPr>
                <a:solidFill>
                  <a:srgbClr val="025C6D"/>
                </a:solidFill>
              </a:endParaRPr>
            </a:p>
            <a:p>
              <a:pPr marL="342900" indent="-342900" algn="just">
                <a:buClr>
                  <a:srgbClr val="025C6D"/>
                </a:buClr>
                <a:buSzPts val="1800"/>
                <a:buFont typeface="Arial"/>
                <a:buChar char="-"/>
                <a:defRPr sz="1800">
                  <a:solidFill>
                    <a:srgbClr val="025C6D"/>
                  </a:solidFill>
                </a:defRPr>
              </a:pPr>
              <a:r>
                <a:t>Particle dispersion and clustering in surface ocean turbulence with ageostrophic dynamics (in preparation) </a:t>
              </a:r>
            </a:p>
          </p:txBody>
        </p:sp>
        <p:sp>
          <p:nvSpPr>
            <p:cNvPr id="120" name="Google Shape;90;p1"/>
            <p:cNvSpPr txBox="1"/>
            <p:nvPr/>
          </p:nvSpPr>
          <p:spPr>
            <a:xfrm>
              <a:off x="121924" y="2246128"/>
              <a:ext cx="10602051" cy="16841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just">
                <a:defRPr b="1" sz="1800">
                  <a:solidFill>
                    <a:srgbClr val="00A7D9"/>
                  </a:solidFill>
                </a:defRPr>
              </a:pPr>
              <a:r>
                <a:t>Abbreviated abstract: </a:t>
              </a:r>
              <a:r>
                <a:rPr b="0">
                  <a:solidFill>
                    <a:srgbClr val="025C6D"/>
                  </a:solidFill>
                </a:rPr>
                <a:t>Ocean submesoscales are key to physical and biogeochemical budgets. A crucial question, in this range of scales, concerns the role of non-geostrophic flow components. We numerically investigate a model of submesoscale turbulence including frontal ageostrophic motions, focusing on Lagrangian statistics. We find that the ageostrophic flow does not affect relative dispersion, but it produces temporary particle clustering, an interesting result for the comparison with future satellite altimetry data. </a:t>
              </a:r>
              <a:r>
                <a:t> </a:t>
              </a:r>
            </a:p>
          </p:txBody>
        </p:sp>
        <p:sp>
          <p:nvSpPr>
            <p:cNvPr id="121" name="Google Shape;91;p1"/>
            <p:cNvSpPr txBox="1"/>
            <p:nvPr/>
          </p:nvSpPr>
          <p:spPr>
            <a:xfrm>
              <a:off x="121925" y="1141649"/>
              <a:ext cx="9867350" cy="13688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defRPr b="1" i="1" sz="2200">
                  <a:solidFill>
                    <a:srgbClr val="025C6D"/>
                  </a:solidFill>
                  <a:latin typeface="Calibri"/>
                  <a:ea typeface="Calibri"/>
                  <a:cs typeface="Calibri"/>
                  <a:sym typeface="Calibri"/>
                </a:defRPr>
              </a:pPr>
              <a:r>
                <a:t>Michael Maalouly, Gilmar Mompean, Stefano Berti</a:t>
              </a:r>
            </a:p>
            <a:p>
              <a:pPr>
                <a:spcBef>
                  <a:spcPts val="300"/>
                </a:spcBef>
                <a:defRPr b="1" baseline="31999" i="1" sz="2000">
                  <a:solidFill>
                    <a:srgbClr val="025C6D"/>
                  </a:solidFill>
                  <a:latin typeface="Calibri"/>
                  <a:ea typeface="Calibri"/>
                  <a:cs typeface="Calibri"/>
                  <a:sym typeface="Calibri"/>
                </a:defRPr>
              </a:pPr>
              <a:r>
                <a:rPr baseline="0"/>
                <a:t>@Michael_409</a:t>
              </a:r>
            </a:p>
            <a:p>
              <a:pPr>
                <a:spcBef>
                  <a:spcPts val="500"/>
                </a:spcBef>
                <a:defRPr baseline="31999" i="1" sz="1700">
                  <a:solidFill>
                    <a:srgbClr val="025C6D"/>
                  </a:solidFill>
                  <a:latin typeface="Calibri"/>
                  <a:ea typeface="Calibri"/>
                  <a:cs typeface="Calibri"/>
                  <a:sym typeface="Calibri"/>
                </a:defRPr>
              </a:pPr>
              <a:r>
                <a:rPr baseline="0"/>
                <a:t>Univ. Lille, ULR 7512, Unité de Mécanique de Lille Joseph Boussinesq (UML), 59000, Lille, France</a:t>
              </a:r>
              <a:endParaRPr baseline="0"/>
            </a:p>
          </p:txBody>
        </p:sp>
      </p:grpSp>
      <p:sp>
        <p:nvSpPr>
          <p:cNvPr id="123" name="TextBox 1"/>
          <p:cNvSpPr txBox="1"/>
          <p:nvPr/>
        </p:nvSpPr>
        <p:spPr>
          <a:xfrm>
            <a:off x="4773186" y="5077023"/>
            <a:ext cx="1072578"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25C6D"/>
                </a:solidFill>
              </a:defRPr>
            </a:lvl1pPr>
          </a:lstStyle>
          <a:p>
            <a:pPr/>
            <a:r>
              <a:t>Maalouly - 1</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9" name="Google Shape;96;p2"/>
          <p:cNvGrpSpPr/>
          <p:nvPr/>
        </p:nvGrpSpPr>
        <p:grpSpPr>
          <a:xfrm>
            <a:off x="0" y="-1"/>
            <a:ext cx="10922100" cy="5460902"/>
            <a:chOff x="0" y="0"/>
            <a:chExt cx="10922099" cy="5460900"/>
          </a:xfrm>
        </p:grpSpPr>
        <p:grpSp>
          <p:nvGrpSpPr>
            <p:cNvPr id="127" name="Google Shape;97;p2"/>
            <p:cNvGrpSpPr/>
            <p:nvPr/>
          </p:nvGrpSpPr>
          <p:grpSpPr>
            <a:xfrm>
              <a:off x="0" y="-1"/>
              <a:ext cx="10922100" cy="5460902"/>
              <a:chOff x="0" y="0"/>
              <a:chExt cx="10922099" cy="5460900"/>
            </a:xfrm>
          </p:grpSpPr>
          <p:sp>
            <p:nvSpPr>
              <p:cNvPr id="125" name="Google Shape;98;p2"/>
              <p:cNvSpPr/>
              <p:nvPr/>
            </p:nvSpPr>
            <p:spPr>
              <a:xfrm>
                <a:off x="0" y="-1"/>
                <a:ext cx="10922100" cy="5460902"/>
              </a:xfrm>
              <a:prstGeom prst="rect">
                <a:avLst/>
              </a:prstGeom>
              <a:solidFill>
                <a:srgbClr val="FFFFFF"/>
              </a:solidFill>
              <a:ln w="12700" cap="flat">
                <a:solidFill>
                  <a:srgbClr val="31538F"/>
                </a:solidFill>
                <a:prstDash val="solid"/>
                <a:miter lim="8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pic>
            <p:nvPicPr>
              <p:cNvPr id="126" name="Google Shape;99;p2" descr="Google Shape;99;p2"/>
              <p:cNvPicPr>
                <a:picLocks noChangeAspect="1"/>
              </p:cNvPicPr>
              <p:nvPr/>
            </p:nvPicPr>
            <p:blipFill>
              <a:blip r:embed="rId2">
                <a:extLst/>
              </a:blip>
              <a:stretch>
                <a:fillRect/>
              </a:stretch>
            </p:blipFill>
            <p:spPr>
              <a:xfrm>
                <a:off x="10179877" y="4721628"/>
                <a:ext cx="734867" cy="734867"/>
              </a:xfrm>
              <a:prstGeom prst="rect">
                <a:avLst/>
              </a:prstGeom>
              <a:ln w="9525" cap="flat">
                <a:solidFill>
                  <a:srgbClr val="000000"/>
                </a:solidFill>
                <a:prstDash val="solid"/>
                <a:round/>
              </a:ln>
              <a:effectLst/>
            </p:spPr>
          </p:pic>
        </p:grpSp>
        <p:sp>
          <p:nvSpPr>
            <p:cNvPr id="128" name="Google Shape;100;p2"/>
            <p:cNvSpPr txBox="1"/>
            <p:nvPr/>
          </p:nvSpPr>
          <p:spPr>
            <a:xfrm>
              <a:off x="121924" y="41768"/>
              <a:ext cx="10602051" cy="510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defRPr b="1" sz="3000">
                  <a:solidFill>
                    <a:srgbClr val="EA1D2D"/>
                  </a:solidFill>
                </a:defRPr>
              </a:lvl1pPr>
            </a:lstStyle>
            <a:p>
              <a:pPr/>
              <a:r>
                <a:t>Data and methods</a:t>
              </a:r>
            </a:p>
          </p:txBody>
        </p:sp>
      </p:grpSp>
      <p:sp>
        <p:nvSpPr>
          <p:cNvPr id="130" name="TextBox 1"/>
          <p:cNvSpPr txBox="1"/>
          <p:nvPr/>
        </p:nvSpPr>
        <p:spPr>
          <a:xfrm>
            <a:off x="4773186" y="5077023"/>
            <a:ext cx="1072578"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25C6D"/>
                </a:solidFill>
              </a:defRPr>
            </a:lvl1pPr>
          </a:lstStyle>
          <a:p>
            <a:pPr/>
            <a:r>
              <a:t>Maalouly - 2</a:t>
            </a:r>
          </a:p>
        </p:txBody>
      </p:sp>
      <p:sp>
        <p:nvSpPr>
          <p:cNvPr id="131" name="Google Shape;90;p1"/>
          <p:cNvSpPr txBox="1"/>
          <p:nvPr/>
        </p:nvSpPr>
        <p:spPr>
          <a:xfrm>
            <a:off x="159975" y="608576"/>
            <a:ext cx="10602050" cy="496030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just">
              <a:spcBef>
                <a:spcPts val="1000"/>
              </a:spcBef>
              <a:defRPr sz="1800">
                <a:solidFill>
                  <a:srgbClr val="025C6D"/>
                </a:solidFill>
              </a:defRPr>
            </a:pPr>
            <a:r>
              <a:t>Next order in </a:t>
            </a:r>
            <a14:m>
              <m:oMath>
                <m:r>
                  <a:rPr xmlns:a="http://schemas.openxmlformats.org/drawingml/2006/main" sz="2150" i="1">
                    <a:solidFill>
                      <a:srgbClr val="025C6D"/>
                    </a:solidFill>
                    <a:latin typeface="Cambria Math" panose="02040503050406030204" pitchFamily="18" charset="0"/>
                  </a:rPr>
                  <m:t>R</m:t>
                </m:r>
                <m:r>
                  <a:rPr xmlns:a="http://schemas.openxmlformats.org/drawingml/2006/main" sz="2150" i="1">
                    <a:solidFill>
                      <a:srgbClr val="025C6D"/>
                    </a:solidFill>
                    <a:latin typeface="Cambria Math" panose="02040503050406030204" pitchFamily="18" charset="0"/>
                  </a:rPr>
                  <m:t>o</m:t>
                </m:r>
              </m:oMath>
            </a14:m>
            <a:r>
              <a:t> surface quasi-geostrophic </a:t>
            </a:r>
            <a14:m>
              <m:oMath>
                <m:r>
                  <a:rPr xmlns:a="http://schemas.openxmlformats.org/drawingml/2006/main" sz="2200" i="1">
                    <a:solidFill>
                      <a:srgbClr val="025C6D"/>
                    </a:solidFill>
                    <a:latin typeface="Cambria Math" panose="02040503050406030204" pitchFamily="18" charset="0"/>
                  </a:rPr>
                  <m:t>(</m:t>
                </m:r>
                <m:r>
                  <a:rPr xmlns:a="http://schemas.openxmlformats.org/drawingml/2006/main" sz="2200" i="1">
                    <a:solidFill>
                      <a:srgbClr val="025C6D"/>
                    </a:solidFill>
                    <a:latin typeface="Cambria Math" panose="02040503050406030204" pitchFamily="18" charset="0"/>
                  </a:rPr>
                  <m:t>S</m:t>
                </m:r>
                <m:r>
                  <a:rPr xmlns:a="http://schemas.openxmlformats.org/drawingml/2006/main" sz="2200" i="1">
                    <a:solidFill>
                      <a:srgbClr val="025C6D"/>
                    </a:solidFill>
                    <a:latin typeface="Cambria Math" panose="02040503050406030204" pitchFamily="18" charset="0"/>
                  </a:rPr>
                  <m:t>Q</m:t>
                </m:r>
                <m:r>
                  <a:rPr xmlns:a="http://schemas.openxmlformats.org/drawingml/2006/main" sz="2200" i="1">
                    <a:solidFill>
                      <a:srgbClr val="025C6D"/>
                    </a:solidFill>
                    <a:latin typeface="Cambria Math" panose="02040503050406030204" pitchFamily="18" charset="0"/>
                  </a:rPr>
                  <m:t>G</m:t>
                </m:r>
                <m:r>
                  <a:rPr xmlns:a="http://schemas.openxmlformats.org/drawingml/2006/main" sz="2200" i="1">
                    <a:solidFill>
                      <a:srgbClr val="025C6D"/>
                    </a:solidFill>
                    <a:latin typeface="Cambria Math" panose="02040503050406030204" pitchFamily="18" charset="0"/>
                  </a:rPr>
                  <m:t>)</m:t>
                </m:r>
              </m:oMath>
            </a14:m>
            <a:r>
              <a:t> equations are used to model ocean submesoscales. This model is known as </a:t>
            </a:r>
            <a14:m>
              <m:oMath>
                <m:r>
                  <a:rPr xmlns:a="http://schemas.openxmlformats.org/drawingml/2006/main" sz="2200" i="1">
                    <a:solidFill>
                      <a:srgbClr val="025C6D"/>
                    </a:solidFill>
                    <a:latin typeface="Cambria Math" panose="02040503050406030204" pitchFamily="18" charset="0"/>
                  </a:rPr>
                  <m:t>S</m:t>
                </m:r>
                <m:r>
                  <a:rPr xmlns:a="http://schemas.openxmlformats.org/drawingml/2006/main" sz="2200" i="1">
                    <a:solidFill>
                      <a:srgbClr val="025C6D"/>
                    </a:solidFill>
                    <a:latin typeface="Cambria Math" panose="02040503050406030204" pitchFamily="18" charset="0"/>
                  </a:rPr>
                  <m:t>Q</m:t>
                </m:r>
                <m:sSup>
                  <m:e>
                    <m:r>
                      <a:rPr xmlns:a="http://schemas.openxmlformats.org/drawingml/2006/main" sz="2200" i="1">
                        <a:solidFill>
                          <a:srgbClr val="025C6D"/>
                        </a:solidFill>
                        <a:latin typeface="Cambria Math" panose="02040503050406030204" pitchFamily="18" charset="0"/>
                      </a:rPr>
                      <m:t>G</m:t>
                    </m:r>
                  </m:e>
                  <m:sup>
                    <m:r>
                      <a:rPr xmlns:a="http://schemas.openxmlformats.org/drawingml/2006/main" sz="2200" i="1">
                        <a:solidFill>
                          <a:srgbClr val="025C6D"/>
                        </a:solidFill>
                        <a:latin typeface="Cambria Math" panose="02040503050406030204" pitchFamily="18" charset="0"/>
                      </a:rPr>
                      <m:t>+</m:t>
                    </m:r>
                    <m:r>
                      <a:rPr xmlns:a="http://schemas.openxmlformats.org/drawingml/2006/main" sz="2200" i="1">
                        <a:solidFill>
                          <a:srgbClr val="025C6D"/>
                        </a:solidFill>
                        <a:latin typeface="Cambria Math" panose="02040503050406030204" pitchFamily="18" charset="0"/>
                      </a:rPr>
                      <m:t>1</m:t>
                    </m:r>
                  </m:sup>
                </m:sSup>
              </m:oMath>
            </a14:m>
            <a:r>
              <a:t>. It accounts for both the geostrophic flow </a:t>
            </a:r>
            <a14:m>
              <m:oMath>
                <m:r>
                  <a:rPr xmlns:a="http://schemas.openxmlformats.org/drawingml/2006/main" sz="2250" i="1">
                    <a:solidFill>
                      <a:srgbClr val="025C6D"/>
                    </a:solidFill>
                    <a:latin typeface="Cambria Math" panose="02040503050406030204" pitchFamily="18" charset="0"/>
                  </a:rPr>
                  <m:t>(</m:t>
                </m:r>
                <m:sSub>
                  <m:e>
                    <m:r>
                      <a:rPr xmlns:a="http://schemas.openxmlformats.org/drawingml/2006/main" sz="2250" i="1">
                        <a:solidFill>
                          <a:srgbClr val="025C6D"/>
                        </a:solidFill>
                        <a:latin typeface="Cambria Math" panose="02040503050406030204" pitchFamily="18" charset="0"/>
                      </a:rPr>
                      <m:t>u</m:t>
                    </m:r>
                  </m:e>
                  <m:sub>
                    <m:r>
                      <a:rPr xmlns:a="http://schemas.openxmlformats.org/drawingml/2006/main" sz="2250" i="1">
                        <a:solidFill>
                          <a:srgbClr val="025C6D"/>
                        </a:solidFill>
                        <a:latin typeface="Cambria Math" panose="02040503050406030204" pitchFamily="18" charset="0"/>
                      </a:rPr>
                      <m:t>g</m:t>
                    </m:r>
                  </m:sub>
                </m:sSub>
                <m:r>
                  <a:rPr xmlns:a="http://schemas.openxmlformats.org/drawingml/2006/main" sz="2250" i="1">
                    <a:solidFill>
                      <a:srgbClr val="025C6D"/>
                    </a:solidFill>
                    <a:latin typeface="Cambria Math" panose="02040503050406030204" pitchFamily="18" charset="0"/>
                  </a:rPr>
                  <m:t>,</m:t>
                </m:r>
                <m:sSub>
                  <m:e>
                    <m:r>
                      <a:rPr xmlns:a="http://schemas.openxmlformats.org/drawingml/2006/main" sz="2250" i="1">
                        <a:solidFill>
                          <a:srgbClr val="025C6D"/>
                        </a:solidFill>
                        <a:latin typeface="Cambria Math" panose="02040503050406030204" pitchFamily="18" charset="0"/>
                      </a:rPr>
                      <m:t>v</m:t>
                    </m:r>
                  </m:e>
                  <m:sub>
                    <m:r>
                      <a:rPr xmlns:a="http://schemas.openxmlformats.org/drawingml/2006/main" sz="2250" i="1">
                        <a:solidFill>
                          <a:srgbClr val="025C6D"/>
                        </a:solidFill>
                        <a:latin typeface="Cambria Math" panose="02040503050406030204" pitchFamily="18" charset="0"/>
                      </a:rPr>
                      <m:t>g</m:t>
                    </m:r>
                  </m:sub>
                </m:sSub>
                <m:r>
                  <a:rPr xmlns:a="http://schemas.openxmlformats.org/drawingml/2006/main" sz="2250" i="1">
                    <a:solidFill>
                      <a:srgbClr val="025C6D"/>
                    </a:solidFill>
                    <a:latin typeface="Cambria Math" panose="02040503050406030204" pitchFamily="18" charset="0"/>
                  </a:rPr>
                  <m:t>)</m:t>
                </m:r>
              </m:oMath>
            </a14:m>
            <a:r>
              <a:t> and the ageostrophic flow </a:t>
            </a:r>
            <a14:m>
              <m:oMath>
                <m:r>
                  <a:rPr xmlns:a="http://schemas.openxmlformats.org/drawingml/2006/main" sz="2200" i="1">
                    <a:solidFill>
                      <a:srgbClr val="025C6D"/>
                    </a:solidFill>
                    <a:latin typeface="Cambria Math" panose="02040503050406030204" pitchFamily="18" charset="0"/>
                  </a:rPr>
                  <m:t>(</m:t>
                </m:r>
                <m:sSub>
                  <m:e>
                    <m:r>
                      <a:rPr xmlns:a="http://schemas.openxmlformats.org/drawingml/2006/main" sz="2200" i="1">
                        <a:solidFill>
                          <a:srgbClr val="025C6D"/>
                        </a:solidFill>
                        <a:latin typeface="Cambria Math" panose="02040503050406030204" pitchFamily="18" charset="0"/>
                      </a:rPr>
                      <m:t>u</m:t>
                    </m:r>
                  </m:e>
                  <m:sub>
                    <m:r>
                      <a:rPr xmlns:a="http://schemas.openxmlformats.org/drawingml/2006/main" sz="2200" i="1">
                        <a:solidFill>
                          <a:srgbClr val="025C6D"/>
                        </a:solidFill>
                        <a:latin typeface="Cambria Math" panose="02040503050406030204" pitchFamily="18" charset="0"/>
                      </a:rPr>
                      <m:t>a</m:t>
                    </m:r>
                    <m:r>
                      <a:rPr xmlns:a="http://schemas.openxmlformats.org/drawingml/2006/main" sz="2200" i="1">
                        <a:solidFill>
                          <a:srgbClr val="025C6D"/>
                        </a:solidFill>
                        <a:latin typeface="Cambria Math" panose="02040503050406030204" pitchFamily="18" charset="0"/>
                      </a:rPr>
                      <m:t>g</m:t>
                    </m:r>
                  </m:sub>
                </m:sSub>
                <m:r>
                  <a:rPr xmlns:a="http://schemas.openxmlformats.org/drawingml/2006/main" sz="2200" i="1">
                    <a:solidFill>
                      <a:srgbClr val="025C6D"/>
                    </a:solidFill>
                    <a:latin typeface="Cambria Math" panose="02040503050406030204" pitchFamily="18" charset="0"/>
                  </a:rPr>
                  <m:t>,</m:t>
                </m:r>
                <m:sSub>
                  <m:e>
                    <m:r>
                      <a:rPr xmlns:a="http://schemas.openxmlformats.org/drawingml/2006/main" sz="2200" i="1">
                        <a:solidFill>
                          <a:srgbClr val="025C6D"/>
                        </a:solidFill>
                        <a:latin typeface="Cambria Math" panose="02040503050406030204" pitchFamily="18" charset="0"/>
                      </a:rPr>
                      <m:t>v</m:t>
                    </m:r>
                  </m:e>
                  <m:sub>
                    <m:r>
                      <a:rPr xmlns:a="http://schemas.openxmlformats.org/drawingml/2006/main" sz="2200" i="1">
                        <a:solidFill>
                          <a:srgbClr val="025C6D"/>
                        </a:solidFill>
                        <a:latin typeface="Cambria Math" panose="02040503050406030204" pitchFamily="18" charset="0"/>
                      </a:rPr>
                      <m:t>a</m:t>
                    </m:r>
                    <m:r>
                      <a:rPr xmlns:a="http://schemas.openxmlformats.org/drawingml/2006/main" sz="2200" i="1">
                        <a:solidFill>
                          <a:srgbClr val="025C6D"/>
                        </a:solidFill>
                        <a:latin typeface="Cambria Math" panose="02040503050406030204" pitchFamily="18" charset="0"/>
                      </a:rPr>
                      <m:t>g</m:t>
                    </m:r>
                  </m:sub>
                </m:sSub>
                <m:r>
                  <a:rPr xmlns:a="http://schemas.openxmlformats.org/drawingml/2006/main" sz="2200" i="1">
                    <a:solidFill>
                      <a:srgbClr val="025C6D"/>
                    </a:solidFill>
                    <a:latin typeface="Cambria Math" panose="02040503050406030204" pitchFamily="18" charset="0"/>
                  </a:rPr>
                  <m:t>)</m:t>
                </m:r>
              </m:oMath>
            </a14:m>
            <a:r>
              <a:t> (Muraki et al., 1999; Hakim et al., 2002; Smith et al., 2002; Lapeyre, 2017).</a:t>
            </a:r>
          </a:p>
          <a:p>
            <a:pPr algn="just">
              <a:spcBef>
                <a:spcPts val="700"/>
              </a:spcBef>
              <a:defRPr sz="1800">
                <a:solidFill>
                  <a:srgbClr val="025C6D"/>
                </a:solidFill>
              </a:defRPr>
            </a:pPr>
            <a:r>
              <a:t>The governing equation used to model the flow is the following:</a:t>
            </a:r>
          </a:p>
          <a:p>
            <a:pPr lvl="2" algn="just">
              <a:spcBef>
                <a:spcPts val="800"/>
              </a:spcBef>
              <a:defRPr sz="1800">
                <a:solidFill>
                  <a:srgbClr val="025C6D"/>
                </a:solidFill>
              </a:defRPr>
            </a:pPr>
            <a14:m>
              <m:oMath>
                <m:f>
                  <m:fPr>
                    <m:ctrlPr>
                      <a:rPr xmlns:a="http://schemas.openxmlformats.org/drawingml/2006/main" sz="2100" i="1">
                        <a:solidFill>
                          <a:srgbClr val="025C6D"/>
                        </a:solidFill>
                        <a:latin typeface="Cambria Math" panose="02040503050406030204" pitchFamily="18" charset="0"/>
                      </a:rPr>
                    </m:ctrlPr>
                    <m:type m:val="bar"/>
                  </m:fPr>
                  <m:num>
                    <m:r>
                      <m:rPr>
                        <m:sty m:val="p"/>
                      </m:rPr>
                      <a:rPr xmlns:a="http://schemas.openxmlformats.org/drawingml/2006/main" sz="2100" i="1">
                        <a:solidFill>
                          <a:srgbClr val="025C6D"/>
                        </a:solidFill>
                        <a:latin typeface="Cambria Math" panose="02040503050406030204" pitchFamily="18" charset="0"/>
                      </a:rPr>
                      <m:t>∂</m:t>
                    </m:r>
                    <m:r>
                      <a:rPr xmlns:a="http://schemas.openxmlformats.org/drawingml/2006/main" sz="2100" i="1">
                        <a:solidFill>
                          <a:srgbClr val="025C6D"/>
                        </a:solidFill>
                        <a:latin typeface="Cambria Math" panose="02040503050406030204" pitchFamily="18" charset="0"/>
                      </a:rPr>
                      <m:t>θ</m:t>
                    </m:r>
                  </m:num>
                  <m:den>
                    <m:r>
                      <m:rPr>
                        <m:sty m:val="p"/>
                      </m:rPr>
                      <a:rPr xmlns:a="http://schemas.openxmlformats.org/drawingml/2006/main" sz="2100" i="1">
                        <a:solidFill>
                          <a:srgbClr val="025C6D"/>
                        </a:solidFill>
                        <a:latin typeface="Cambria Math" panose="02040503050406030204" pitchFamily="18" charset="0"/>
                      </a:rPr>
                      <m:t>∂</m:t>
                    </m:r>
                    <m:r>
                      <a:rPr xmlns:a="http://schemas.openxmlformats.org/drawingml/2006/main" sz="2100" i="1">
                        <a:solidFill>
                          <a:srgbClr val="025C6D"/>
                        </a:solidFill>
                        <a:latin typeface="Cambria Math" panose="02040503050406030204" pitchFamily="18" charset="0"/>
                      </a:rPr>
                      <m:t>t</m:t>
                    </m:r>
                  </m:den>
                </m:f>
                <m:r>
                  <a:rPr xmlns:a="http://schemas.openxmlformats.org/drawingml/2006/main" sz="2100" i="1">
                    <a:solidFill>
                      <a:srgbClr val="025C6D"/>
                    </a:solidFill>
                    <a:latin typeface="Cambria Math" panose="02040503050406030204" pitchFamily="18" charset="0"/>
                  </a:rPr>
                  <m:t>+</m:t>
                </m:r>
                <m:r>
                  <m:rPr>
                    <m:sty m:val="bi"/>
                  </m:rPr>
                  <a:rPr xmlns:a="http://schemas.openxmlformats.org/drawingml/2006/main" sz="2100" i="1">
                    <a:solidFill>
                      <a:srgbClr val="025C6D"/>
                    </a:solidFill>
                    <a:latin typeface="Cambria Math" panose="02040503050406030204" pitchFamily="18" charset="0"/>
                  </a:rPr>
                  <m:t>u</m:t>
                </m:r>
                <m:r>
                  <a:rPr xmlns:a="http://schemas.openxmlformats.org/drawingml/2006/main" sz="2100" i="1">
                    <a:solidFill>
                      <a:srgbClr val="025C6D"/>
                    </a:solidFill>
                    <a:latin typeface="Cambria Math" panose="02040503050406030204" pitchFamily="18" charset="0"/>
                  </a:rPr>
                  <m:t>.</m:t>
                </m:r>
                <m:r>
                  <a:rPr xmlns:a="http://schemas.openxmlformats.org/drawingml/2006/main" sz="2100" i="1">
                    <a:solidFill>
                      <a:srgbClr val="025C6D"/>
                    </a:solidFill>
                    <a:latin typeface="Cambria Math" panose="02040503050406030204" pitchFamily="18" charset="0"/>
                  </a:rPr>
                  <m:t>∇</m:t>
                </m:r>
                <m:r>
                  <a:rPr xmlns:a="http://schemas.openxmlformats.org/drawingml/2006/main" sz="2100" i="1">
                    <a:solidFill>
                      <a:srgbClr val="025C6D"/>
                    </a:solidFill>
                    <a:latin typeface="Cambria Math" panose="02040503050406030204" pitchFamily="18" charset="0"/>
                  </a:rPr>
                  <m:t>θ</m:t>
                </m:r>
                <m:r>
                  <a:rPr xmlns:a="http://schemas.openxmlformats.org/drawingml/2006/main" sz="2100" i="1">
                    <a:solidFill>
                      <a:srgbClr val="025C6D"/>
                    </a:solidFill>
                    <a:latin typeface="Cambria Math" panose="02040503050406030204" pitchFamily="18" charset="0"/>
                  </a:rPr>
                  <m:t>=</m:t>
                </m:r>
                <m:r>
                  <a:rPr xmlns:a="http://schemas.openxmlformats.org/drawingml/2006/main" sz="2100" i="1">
                    <a:solidFill>
                      <a:srgbClr val="025C6D"/>
                    </a:solidFill>
                    <a:latin typeface="Cambria Math" panose="02040503050406030204" pitchFamily="18" charset="0"/>
                  </a:rPr>
                  <m:t>f</m:t>
                </m:r>
                <m:r>
                  <a:rPr xmlns:a="http://schemas.openxmlformats.org/drawingml/2006/main" sz="2100" i="1">
                    <a:solidFill>
                      <a:srgbClr val="025C6D"/>
                    </a:solidFill>
                    <a:latin typeface="Cambria Math" panose="02040503050406030204" pitchFamily="18" charset="0"/>
                  </a:rPr>
                  <m:t>o</m:t>
                </m:r>
                <m:r>
                  <a:rPr xmlns:a="http://schemas.openxmlformats.org/drawingml/2006/main" sz="2100" i="1">
                    <a:solidFill>
                      <a:srgbClr val="025C6D"/>
                    </a:solidFill>
                    <a:latin typeface="Cambria Math" panose="02040503050406030204" pitchFamily="18" charset="0"/>
                  </a:rPr>
                  <m:t>r</m:t>
                </m:r>
                <m:r>
                  <a:rPr xmlns:a="http://schemas.openxmlformats.org/drawingml/2006/main" sz="2100" i="1">
                    <a:solidFill>
                      <a:srgbClr val="025C6D"/>
                    </a:solidFill>
                    <a:latin typeface="Cambria Math" panose="02040503050406030204" pitchFamily="18" charset="0"/>
                  </a:rPr>
                  <m:t>c</m:t>
                </m:r>
                <m:r>
                  <a:rPr xmlns:a="http://schemas.openxmlformats.org/drawingml/2006/main" sz="2100" i="1">
                    <a:solidFill>
                      <a:srgbClr val="025C6D"/>
                    </a:solidFill>
                    <a:latin typeface="Cambria Math" panose="02040503050406030204" pitchFamily="18" charset="0"/>
                  </a:rPr>
                  <m:t>i</m:t>
                </m:r>
                <m:r>
                  <a:rPr xmlns:a="http://schemas.openxmlformats.org/drawingml/2006/main" sz="2100" i="1">
                    <a:solidFill>
                      <a:srgbClr val="025C6D"/>
                    </a:solidFill>
                    <a:latin typeface="Cambria Math" panose="02040503050406030204" pitchFamily="18" charset="0"/>
                  </a:rPr>
                  <m:t>n</m:t>
                </m:r>
                <m:r>
                  <a:rPr xmlns:a="http://schemas.openxmlformats.org/drawingml/2006/main" sz="2100" i="1">
                    <a:solidFill>
                      <a:srgbClr val="025C6D"/>
                    </a:solidFill>
                    <a:latin typeface="Cambria Math" panose="02040503050406030204" pitchFamily="18" charset="0"/>
                  </a:rPr>
                  <m:t>g</m:t>
                </m:r>
                <m:r>
                  <a:rPr xmlns:a="http://schemas.openxmlformats.org/drawingml/2006/main" sz="2100" i="1">
                    <a:solidFill>
                      <a:srgbClr val="025C6D"/>
                    </a:solidFill>
                    <a:latin typeface="Cambria Math" panose="02040503050406030204" pitchFamily="18" charset="0"/>
                  </a:rPr>
                  <m:t>+</m:t>
                </m:r>
                <m:r>
                  <a:rPr xmlns:a="http://schemas.openxmlformats.org/drawingml/2006/main" sz="2100" i="1">
                    <a:solidFill>
                      <a:srgbClr val="025C6D"/>
                    </a:solidFill>
                    <a:latin typeface="Cambria Math" panose="02040503050406030204" pitchFamily="18" charset="0"/>
                  </a:rPr>
                  <m:t>d</m:t>
                </m:r>
                <m:r>
                  <a:rPr xmlns:a="http://schemas.openxmlformats.org/drawingml/2006/main" sz="2100" i="1">
                    <a:solidFill>
                      <a:srgbClr val="025C6D"/>
                    </a:solidFill>
                    <a:latin typeface="Cambria Math" panose="02040503050406030204" pitchFamily="18" charset="0"/>
                  </a:rPr>
                  <m:t>i</m:t>
                </m:r>
                <m:r>
                  <a:rPr xmlns:a="http://schemas.openxmlformats.org/drawingml/2006/main" sz="2100" i="1">
                    <a:solidFill>
                      <a:srgbClr val="025C6D"/>
                    </a:solidFill>
                    <a:latin typeface="Cambria Math" panose="02040503050406030204" pitchFamily="18" charset="0"/>
                  </a:rPr>
                  <m:t>s</m:t>
                </m:r>
                <m:r>
                  <a:rPr xmlns:a="http://schemas.openxmlformats.org/drawingml/2006/main" sz="2100" i="1">
                    <a:solidFill>
                      <a:srgbClr val="025C6D"/>
                    </a:solidFill>
                    <a:latin typeface="Cambria Math" panose="02040503050406030204" pitchFamily="18" charset="0"/>
                  </a:rPr>
                  <m:t>s</m:t>
                </m:r>
                <m:r>
                  <a:rPr xmlns:a="http://schemas.openxmlformats.org/drawingml/2006/main" sz="2100" i="1">
                    <a:solidFill>
                      <a:srgbClr val="025C6D"/>
                    </a:solidFill>
                    <a:latin typeface="Cambria Math" panose="02040503050406030204" pitchFamily="18" charset="0"/>
                  </a:rPr>
                  <m:t>i</m:t>
                </m:r>
                <m:r>
                  <a:rPr xmlns:a="http://schemas.openxmlformats.org/drawingml/2006/main" sz="2100" i="1">
                    <a:solidFill>
                      <a:srgbClr val="025C6D"/>
                    </a:solidFill>
                    <a:latin typeface="Cambria Math" panose="02040503050406030204" pitchFamily="18" charset="0"/>
                  </a:rPr>
                  <m:t>p</m:t>
                </m:r>
                <m:r>
                  <a:rPr xmlns:a="http://schemas.openxmlformats.org/drawingml/2006/main" sz="2100" i="1">
                    <a:solidFill>
                      <a:srgbClr val="025C6D"/>
                    </a:solidFill>
                    <a:latin typeface="Cambria Math" panose="02040503050406030204" pitchFamily="18" charset="0"/>
                  </a:rPr>
                  <m:t>a</m:t>
                </m:r>
                <m:r>
                  <a:rPr xmlns:a="http://schemas.openxmlformats.org/drawingml/2006/main" sz="2100" i="1">
                    <a:solidFill>
                      <a:srgbClr val="025C6D"/>
                    </a:solidFill>
                    <a:latin typeface="Cambria Math" panose="02040503050406030204" pitchFamily="18" charset="0"/>
                  </a:rPr>
                  <m:t>t</m:t>
                </m:r>
                <m:r>
                  <a:rPr xmlns:a="http://schemas.openxmlformats.org/drawingml/2006/main" sz="2100" i="1">
                    <a:solidFill>
                      <a:srgbClr val="025C6D"/>
                    </a:solidFill>
                    <a:latin typeface="Cambria Math" panose="02040503050406030204" pitchFamily="18" charset="0"/>
                  </a:rPr>
                  <m:t>i</m:t>
                </m:r>
                <m:r>
                  <a:rPr xmlns:a="http://schemas.openxmlformats.org/drawingml/2006/main" sz="2100" i="1">
                    <a:solidFill>
                      <a:srgbClr val="025C6D"/>
                    </a:solidFill>
                    <a:latin typeface="Cambria Math" panose="02040503050406030204" pitchFamily="18" charset="0"/>
                  </a:rPr>
                  <m:t>o</m:t>
                </m:r>
                <m:r>
                  <a:rPr xmlns:a="http://schemas.openxmlformats.org/drawingml/2006/main" sz="2100" i="1">
                    <a:solidFill>
                      <a:srgbClr val="025C6D"/>
                    </a:solidFill>
                    <a:latin typeface="Cambria Math" panose="02040503050406030204" pitchFamily="18" charset="0"/>
                  </a:rPr>
                  <m:t>n</m:t>
                </m:r>
              </m:oMath>
            </a14:m>
            <a:r>
              <a:t>    </a:t>
            </a:r>
            <a:r>
              <a:rPr sz="1600"/>
              <a:t>where</a:t>
            </a:r>
            <a:r>
              <a:t>   </a:t>
            </a:r>
            <a14:m>
              <m:oMath>
                <m:r>
                  <a:rPr xmlns:a="http://schemas.openxmlformats.org/drawingml/2006/main" sz="1900" i="1">
                    <a:solidFill>
                      <a:srgbClr val="025C6D"/>
                    </a:solidFill>
                    <a:latin typeface="Cambria Math" panose="02040503050406030204" pitchFamily="18" charset="0"/>
                  </a:rPr>
                  <m:t>(</m:t>
                </m:r>
                <m:r>
                  <a:rPr xmlns:a="http://schemas.openxmlformats.org/drawingml/2006/main" sz="1900" i="1">
                    <a:solidFill>
                      <a:srgbClr val="025C6D"/>
                    </a:solidFill>
                    <a:latin typeface="Cambria Math" panose="02040503050406030204" pitchFamily="18" charset="0"/>
                  </a:rPr>
                  <m:t>u</m:t>
                </m:r>
                <m:r>
                  <a:rPr xmlns:a="http://schemas.openxmlformats.org/drawingml/2006/main" sz="1900" i="1">
                    <a:solidFill>
                      <a:srgbClr val="025C6D"/>
                    </a:solidFill>
                    <a:latin typeface="Cambria Math" panose="02040503050406030204" pitchFamily="18" charset="0"/>
                  </a:rPr>
                  <m:t>,</m:t>
                </m:r>
                <m:r>
                  <a:rPr xmlns:a="http://schemas.openxmlformats.org/drawingml/2006/main" sz="1900" i="1">
                    <a:solidFill>
                      <a:srgbClr val="025C6D"/>
                    </a:solidFill>
                    <a:latin typeface="Cambria Math" panose="02040503050406030204" pitchFamily="18" charset="0"/>
                  </a:rPr>
                  <m:t>v</m:t>
                </m:r>
                <m:r>
                  <a:rPr xmlns:a="http://schemas.openxmlformats.org/drawingml/2006/main" sz="1900" i="1">
                    <a:solidFill>
                      <a:srgbClr val="025C6D"/>
                    </a:solidFill>
                    <a:latin typeface="Cambria Math" panose="02040503050406030204" pitchFamily="18" charset="0"/>
                  </a:rPr>
                  <m:t>)</m:t>
                </m:r>
                <m:r>
                  <a:rPr xmlns:a="http://schemas.openxmlformats.org/drawingml/2006/main" sz="1900" i="1">
                    <a:solidFill>
                      <a:srgbClr val="025C6D"/>
                    </a:solidFill>
                    <a:latin typeface="Cambria Math" panose="02040503050406030204" pitchFamily="18" charset="0"/>
                  </a:rPr>
                  <m:t>=</m:t>
                </m:r>
                <m:r>
                  <a:rPr xmlns:a="http://schemas.openxmlformats.org/drawingml/2006/main" sz="1900" i="1">
                    <a:solidFill>
                      <a:srgbClr val="025C6D"/>
                    </a:solidFill>
                    <a:latin typeface="Cambria Math" panose="02040503050406030204" pitchFamily="18" charset="0"/>
                  </a:rPr>
                  <m:t>(</m:t>
                </m:r>
                <m:sSub>
                  <m:e>
                    <m:r>
                      <a:rPr xmlns:a="http://schemas.openxmlformats.org/drawingml/2006/main" sz="1900" i="1">
                        <a:solidFill>
                          <a:srgbClr val="025C6D"/>
                        </a:solidFill>
                        <a:latin typeface="Cambria Math" panose="02040503050406030204" pitchFamily="18" charset="0"/>
                      </a:rPr>
                      <m:t>u</m:t>
                    </m:r>
                  </m:e>
                  <m:sub>
                    <m:r>
                      <a:rPr xmlns:a="http://schemas.openxmlformats.org/drawingml/2006/main" sz="1900" i="1">
                        <a:solidFill>
                          <a:srgbClr val="025C6D"/>
                        </a:solidFill>
                        <a:latin typeface="Cambria Math" panose="02040503050406030204" pitchFamily="18" charset="0"/>
                      </a:rPr>
                      <m:t>g</m:t>
                    </m:r>
                  </m:sub>
                </m:sSub>
                <m:r>
                  <a:rPr xmlns:a="http://schemas.openxmlformats.org/drawingml/2006/main" sz="1900" i="1">
                    <a:solidFill>
                      <a:srgbClr val="025C6D"/>
                    </a:solidFill>
                    <a:latin typeface="Cambria Math" panose="02040503050406030204" pitchFamily="18" charset="0"/>
                  </a:rPr>
                  <m:t>+</m:t>
                </m:r>
                <m:sSub>
                  <m:e>
                    <m:r>
                      <a:rPr xmlns:a="http://schemas.openxmlformats.org/drawingml/2006/main" sz="1900" i="1">
                        <a:solidFill>
                          <a:srgbClr val="025C6D"/>
                        </a:solidFill>
                        <a:latin typeface="Cambria Math" panose="02040503050406030204" pitchFamily="18" charset="0"/>
                      </a:rPr>
                      <m:t>u</m:t>
                    </m:r>
                  </m:e>
                  <m:sub>
                    <m:r>
                      <a:rPr xmlns:a="http://schemas.openxmlformats.org/drawingml/2006/main" sz="1900" i="1">
                        <a:solidFill>
                          <a:srgbClr val="025C6D"/>
                        </a:solidFill>
                        <a:latin typeface="Cambria Math" panose="02040503050406030204" pitchFamily="18" charset="0"/>
                      </a:rPr>
                      <m:t>a</m:t>
                    </m:r>
                    <m:r>
                      <a:rPr xmlns:a="http://schemas.openxmlformats.org/drawingml/2006/main" sz="1900" i="1">
                        <a:solidFill>
                          <a:srgbClr val="025C6D"/>
                        </a:solidFill>
                        <a:latin typeface="Cambria Math" panose="02040503050406030204" pitchFamily="18" charset="0"/>
                      </a:rPr>
                      <m:t>g</m:t>
                    </m:r>
                  </m:sub>
                </m:sSub>
                <m:r>
                  <a:rPr xmlns:a="http://schemas.openxmlformats.org/drawingml/2006/main" sz="1900" i="1">
                    <a:solidFill>
                      <a:srgbClr val="025C6D"/>
                    </a:solidFill>
                    <a:latin typeface="Cambria Math" panose="02040503050406030204" pitchFamily="18" charset="0"/>
                  </a:rPr>
                  <m:t>R</m:t>
                </m:r>
                <m:r>
                  <a:rPr xmlns:a="http://schemas.openxmlformats.org/drawingml/2006/main" sz="1900" i="1">
                    <a:solidFill>
                      <a:srgbClr val="025C6D"/>
                    </a:solidFill>
                    <a:latin typeface="Cambria Math" panose="02040503050406030204" pitchFamily="18" charset="0"/>
                  </a:rPr>
                  <m:t>o</m:t>
                </m:r>
                <m:r>
                  <a:rPr xmlns:a="http://schemas.openxmlformats.org/drawingml/2006/main" sz="1900" i="1">
                    <a:solidFill>
                      <a:srgbClr val="025C6D"/>
                    </a:solidFill>
                    <a:latin typeface="Cambria Math" panose="02040503050406030204" pitchFamily="18" charset="0"/>
                  </a:rPr>
                  <m:t>,</m:t>
                </m:r>
                <m:sSub>
                  <m:e>
                    <m:r>
                      <a:rPr xmlns:a="http://schemas.openxmlformats.org/drawingml/2006/main" sz="1900" i="1">
                        <a:solidFill>
                          <a:srgbClr val="025C6D"/>
                        </a:solidFill>
                        <a:latin typeface="Cambria Math" panose="02040503050406030204" pitchFamily="18" charset="0"/>
                      </a:rPr>
                      <m:t>v</m:t>
                    </m:r>
                  </m:e>
                  <m:sub>
                    <m:r>
                      <a:rPr xmlns:a="http://schemas.openxmlformats.org/drawingml/2006/main" sz="1900" i="1">
                        <a:solidFill>
                          <a:srgbClr val="025C6D"/>
                        </a:solidFill>
                        <a:latin typeface="Cambria Math" panose="02040503050406030204" pitchFamily="18" charset="0"/>
                      </a:rPr>
                      <m:t>g</m:t>
                    </m:r>
                  </m:sub>
                </m:sSub>
                <m:r>
                  <a:rPr xmlns:a="http://schemas.openxmlformats.org/drawingml/2006/main" sz="1900" i="1">
                    <a:solidFill>
                      <a:srgbClr val="025C6D"/>
                    </a:solidFill>
                    <a:latin typeface="Cambria Math" panose="02040503050406030204" pitchFamily="18" charset="0"/>
                  </a:rPr>
                  <m:t>+</m:t>
                </m:r>
                <m:sSub>
                  <m:e>
                    <m:r>
                      <a:rPr xmlns:a="http://schemas.openxmlformats.org/drawingml/2006/main" sz="1900" i="1">
                        <a:solidFill>
                          <a:srgbClr val="025C6D"/>
                        </a:solidFill>
                        <a:latin typeface="Cambria Math" panose="02040503050406030204" pitchFamily="18" charset="0"/>
                      </a:rPr>
                      <m:t>v</m:t>
                    </m:r>
                  </m:e>
                  <m:sub>
                    <m:r>
                      <a:rPr xmlns:a="http://schemas.openxmlformats.org/drawingml/2006/main" sz="1900" i="1">
                        <a:solidFill>
                          <a:srgbClr val="025C6D"/>
                        </a:solidFill>
                        <a:latin typeface="Cambria Math" panose="02040503050406030204" pitchFamily="18" charset="0"/>
                      </a:rPr>
                      <m:t>a</m:t>
                    </m:r>
                    <m:r>
                      <a:rPr xmlns:a="http://schemas.openxmlformats.org/drawingml/2006/main" sz="1900" i="1">
                        <a:solidFill>
                          <a:srgbClr val="025C6D"/>
                        </a:solidFill>
                        <a:latin typeface="Cambria Math" panose="02040503050406030204" pitchFamily="18" charset="0"/>
                      </a:rPr>
                      <m:t>g</m:t>
                    </m:r>
                  </m:sub>
                </m:sSub>
                <m:r>
                  <a:rPr xmlns:a="http://schemas.openxmlformats.org/drawingml/2006/main" sz="1900" i="1">
                    <a:solidFill>
                      <a:srgbClr val="025C6D"/>
                    </a:solidFill>
                    <a:latin typeface="Cambria Math" panose="02040503050406030204" pitchFamily="18" charset="0"/>
                  </a:rPr>
                  <m:t>R</m:t>
                </m:r>
                <m:r>
                  <a:rPr xmlns:a="http://schemas.openxmlformats.org/drawingml/2006/main" sz="1900" i="1">
                    <a:solidFill>
                      <a:srgbClr val="025C6D"/>
                    </a:solidFill>
                    <a:latin typeface="Cambria Math" panose="02040503050406030204" pitchFamily="18" charset="0"/>
                  </a:rPr>
                  <m:t>o</m:t>
                </m:r>
                <m:r>
                  <a:rPr xmlns:a="http://schemas.openxmlformats.org/drawingml/2006/main" sz="1900" i="1">
                    <a:solidFill>
                      <a:srgbClr val="025C6D"/>
                    </a:solidFill>
                    <a:latin typeface="Cambria Math" panose="02040503050406030204" pitchFamily="18" charset="0"/>
                  </a:rPr>
                  <m:t>)</m:t>
                </m:r>
              </m:oMath>
            </a14:m>
            <a:r>
              <a:t>   </a:t>
            </a:r>
            <a:r>
              <a:rPr sz="1600"/>
              <a:t>and</a:t>
            </a:r>
            <a:r>
              <a:t>   </a:t>
            </a:r>
            <a14:m>
              <m:oMath>
                <m:r>
                  <a:rPr xmlns:a="http://schemas.openxmlformats.org/drawingml/2006/main" sz="1850" i="1">
                    <a:solidFill>
                      <a:srgbClr val="025C6D"/>
                    </a:solidFill>
                    <a:latin typeface="Cambria Math" panose="02040503050406030204" pitchFamily="18" charset="0"/>
                  </a:rPr>
                  <m:t>R</m:t>
                </m:r>
                <m:r>
                  <a:rPr xmlns:a="http://schemas.openxmlformats.org/drawingml/2006/main" sz="1850" i="1">
                    <a:solidFill>
                      <a:srgbClr val="025C6D"/>
                    </a:solidFill>
                    <a:latin typeface="Cambria Math" panose="02040503050406030204" pitchFamily="18" charset="0"/>
                  </a:rPr>
                  <m:t>o</m:t>
                </m:r>
                <m:r>
                  <a:rPr xmlns:a="http://schemas.openxmlformats.org/drawingml/2006/main" sz="1850" i="1">
                    <a:solidFill>
                      <a:srgbClr val="025C6D"/>
                    </a:solidFill>
                    <a:latin typeface="Cambria Math" panose="02040503050406030204" pitchFamily="18" charset="0"/>
                  </a:rPr>
                  <m:t>=</m:t>
                </m:r>
                <m:f>
                  <m:fPr>
                    <m:ctrlPr>
                      <a:rPr xmlns:a="http://schemas.openxmlformats.org/drawingml/2006/main" sz="1850" i="1">
                        <a:solidFill>
                          <a:srgbClr val="025C6D"/>
                        </a:solidFill>
                        <a:latin typeface="Cambria Math" panose="02040503050406030204" pitchFamily="18" charset="0"/>
                      </a:rPr>
                    </m:ctrlPr>
                    <m:type m:val="bar"/>
                  </m:fPr>
                  <m:num>
                    <m:r>
                      <a:rPr xmlns:a="http://schemas.openxmlformats.org/drawingml/2006/main" sz="1850" i="1">
                        <a:solidFill>
                          <a:srgbClr val="025C6D"/>
                        </a:solidFill>
                        <a:latin typeface="Cambria Math" panose="02040503050406030204" pitchFamily="18" charset="0"/>
                      </a:rPr>
                      <m:t>U</m:t>
                    </m:r>
                  </m:num>
                  <m:den>
                    <m:r>
                      <a:rPr xmlns:a="http://schemas.openxmlformats.org/drawingml/2006/main" sz="1850" i="1">
                        <a:solidFill>
                          <a:srgbClr val="025C6D"/>
                        </a:solidFill>
                        <a:latin typeface="Cambria Math" panose="02040503050406030204" pitchFamily="18" charset="0"/>
                      </a:rPr>
                      <m:t>L</m:t>
                    </m:r>
                    <m:r>
                      <a:rPr xmlns:a="http://schemas.openxmlformats.org/drawingml/2006/main" sz="1850" i="1">
                        <a:solidFill>
                          <a:srgbClr val="025C6D"/>
                        </a:solidFill>
                        <a:latin typeface="Cambria Math" panose="02040503050406030204" pitchFamily="18" charset="0"/>
                      </a:rPr>
                      <m:t>f</m:t>
                    </m:r>
                  </m:den>
                </m:f>
              </m:oMath>
            </a14:m>
          </a:p>
          <a:p>
            <a:pPr lvl="2" algn="just">
              <a:defRPr sz="1600">
                <a:solidFill>
                  <a:srgbClr val="025C6D"/>
                </a:solidFill>
              </a:defRPr>
            </a:pPr>
            <a14:m>
              <m:oMath>
                <m:r>
                  <a:rPr xmlns:a="http://schemas.openxmlformats.org/drawingml/2006/main" sz="2100" i="1">
                    <a:solidFill>
                      <a:srgbClr val="025C6D"/>
                    </a:solidFill>
                    <a:latin typeface="Cambria Math" panose="02040503050406030204" pitchFamily="18" charset="0"/>
                  </a:rPr>
                  <m:t>θ</m:t>
                </m:r>
                <m:r>
                  <a:rPr xmlns:a="http://schemas.openxmlformats.org/drawingml/2006/main" sz="2100" i="1">
                    <a:solidFill>
                      <a:srgbClr val="025C6D"/>
                    </a:solidFill>
                    <a:latin typeface="Cambria Math" panose="02040503050406030204" pitchFamily="18" charset="0"/>
                  </a:rPr>
                  <m:t>:</m:t>
                </m:r>
              </m:oMath>
            </a14:m>
            <a:r>
              <a:t> surface temperature</a:t>
            </a:r>
          </a:p>
          <a:p>
            <a:pPr lvl="2" algn="just">
              <a:defRPr sz="1600">
                <a:solidFill>
                  <a:srgbClr val="025C6D"/>
                </a:solidFill>
              </a:defRPr>
            </a:pPr>
            <a14:m>
              <m:oMath>
                <m:r>
                  <m:rPr>
                    <m:sty m:val="bi"/>
                  </m:rPr>
                  <a:rPr xmlns:a="http://schemas.openxmlformats.org/drawingml/2006/main" sz="2100" i="1">
                    <a:solidFill>
                      <a:srgbClr val="025C6D"/>
                    </a:solidFill>
                    <a:latin typeface="Cambria Math" panose="02040503050406030204" pitchFamily="18" charset="0"/>
                  </a:rPr>
                  <m:t>u</m:t>
                </m:r>
                <m:r>
                  <a:rPr xmlns:a="http://schemas.openxmlformats.org/drawingml/2006/main" sz="2100" i="1">
                    <a:solidFill>
                      <a:srgbClr val="025C6D"/>
                    </a:solidFill>
                    <a:latin typeface="Cambria Math" panose="02040503050406030204" pitchFamily="18" charset="0"/>
                  </a:rPr>
                  <m:t>:</m:t>
                </m:r>
              </m:oMath>
            </a14:m>
            <a:r>
              <a:t> horizontal velocity</a:t>
            </a:r>
          </a:p>
          <a:p>
            <a:pPr lvl="2" algn="just">
              <a:defRPr sz="1600">
                <a:solidFill>
                  <a:srgbClr val="025C6D"/>
                </a:solidFill>
              </a:defRPr>
            </a:pPr>
          </a:p>
          <a:p>
            <a:pPr lvl="2" algn="just">
              <a:defRPr sz="1800">
                <a:solidFill>
                  <a:srgbClr val="025C6D"/>
                </a:solidFill>
              </a:defRPr>
            </a:pPr>
            <a:r>
              <a:t>These equations are solved using a pseudo-spectral method. When the flow reaches a statistically steady state Lagrangian tracer particles are added. Hence, both Eulerian and Lagrangian statistics are gathered.</a:t>
            </a:r>
          </a:p>
          <a:p>
            <a:pPr lvl="2" algn="just">
              <a:defRPr sz="1800">
                <a:solidFill>
                  <a:srgbClr val="025C6D"/>
                </a:solidFill>
              </a:defRPr>
            </a:pPr>
            <a:r>
              <a:t>The resolution is </a:t>
            </a:r>
            <a14:m>
              <m:oMath>
                <m:r>
                  <a:rPr xmlns:a="http://schemas.openxmlformats.org/drawingml/2006/main" sz="2200" i="1">
                    <a:solidFill>
                      <a:srgbClr val="025C6D"/>
                    </a:solidFill>
                    <a:latin typeface="Cambria Math" panose="02040503050406030204" pitchFamily="18" charset="0"/>
                  </a:rPr>
                  <m:t>512</m:t>
                </m:r>
                <m:r>
                  <a:rPr xmlns:a="http://schemas.openxmlformats.org/drawingml/2006/main" sz="2200" i="1">
                    <a:solidFill>
                      <a:srgbClr val="025C6D"/>
                    </a:solidFill>
                    <a:latin typeface="Cambria Math" panose="02040503050406030204" pitchFamily="18" charset="0"/>
                  </a:rPr>
                  <m:t>×</m:t>
                </m:r>
                <m:r>
                  <a:rPr xmlns:a="http://schemas.openxmlformats.org/drawingml/2006/main" sz="2200" i="1">
                    <a:solidFill>
                      <a:srgbClr val="025C6D"/>
                    </a:solidFill>
                    <a:latin typeface="Cambria Math" panose="02040503050406030204" pitchFamily="18" charset="0"/>
                  </a:rPr>
                  <m:t>512</m:t>
                </m:r>
              </m:oMath>
            </a14:m>
            <a:r>
              <a:t> with periodic boundary conditions.</a:t>
            </a:r>
          </a:p>
          <a:p>
            <a:pPr lvl="2" algn="just">
              <a:defRPr sz="1600">
                <a:solidFill>
                  <a:srgbClr val="025C6D"/>
                </a:solidFill>
              </a:defRPr>
            </a:pPr>
          </a:p>
          <a:p>
            <a:pPr lvl="2" algn="just">
              <a:defRPr sz="1600">
                <a:solidFill>
                  <a:srgbClr val="025C6D"/>
                </a:solidFill>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7" name="Google Shape;105;p3"/>
          <p:cNvGrpSpPr/>
          <p:nvPr/>
        </p:nvGrpSpPr>
        <p:grpSpPr>
          <a:xfrm>
            <a:off x="0" y="0"/>
            <a:ext cx="10922000" cy="5461000"/>
            <a:chOff x="0" y="0"/>
            <a:chExt cx="10922000" cy="5461000"/>
          </a:xfrm>
        </p:grpSpPr>
        <p:grpSp>
          <p:nvGrpSpPr>
            <p:cNvPr id="135" name="Google Shape;106;p3"/>
            <p:cNvGrpSpPr/>
            <p:nvPr/>
          </p:nvGrpSpPr>
          <p:grpSpPr>
            <a:xfrm>
              <a:off x="0" y="0"/>
              <a:ext cx="10922000" cy="5461000"/>
              <a:chOff x="0" y="0"/>
              <a:chExt cx="10922000" cy="5461000"/>
            </a:xfrm>
          </p:grpSpPr>
          <p:sp>
            <p:nvSpPr>
              <p:cNvPr id="133" name="Google Shape;107;p3"/>
              <p:cNvSpPr/>
              <p:nvPr/>
            </p:nvSpPr>
            <p:spPr>
              <a:xfrm>
                <a:off x="0" y="0"/>
                <a:ext cx="10922000" cy="5461000"/>
              </a:xfrm>
              <a:prstGeom prst="rect">
                <a:avLst/>
              </a:prstGeom>
              <a:solidFill>
                <a:srgbClr val="FFFFFF"/>
              </a:solidFill>
              <a:ln w="12700" cap="flat">
                <a:solidFill>
                  <a:srgbClr val="31538F"/>
                </a:solidFill>
                <a:prstDash val="solid"/>
                <a:miter lim="8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pic>
            <p:nvPicPr>
              <p:cNvPr id="134" name="Google Shape;108;p3" descr="Google Shape;108;p3"/>
              <p:cNvPicPr>
                <a:picLocks noChangeAspect="1"/>
              </p:cNvPicPr>
              <p:nvPr/>
            </p:nvPicPr>
            <p:blipFill>
              <a:blip r:embed="rId2">
                <a:extLst/>
              </a:blip>
              <a:stretch>
                <a:fillRect/>
              </a:stretch>
            </p:blipFill>
            <p:spPr>
              <a:xfrm>
                <a:off x="10179877" y="4721628"/>
                <a:ext cx="734867" cy="734867"/>
              </a:xfrm>
              <a:prstGeom prst="rect">
                <a:avLst/>
              </a:prstGeom>
              <a:ln w="9525" cap="flat">
                <a:solidFill>
                  <a:srgbClr val="000000"/>
                </a:solidFill>
                <a:prstDash val="solid"/>
                <a:round/>
              </a:ln>
              <a:effectLst/>
            </p:spPr>
          </p:pic>
        </p:grpSp>
        <p:sp>
          <p:nvSpPr>
            <p:cNvPr id="136" name="Google Shape;109;p3"/>
            <p:cNvSpPr txBox="1"/>
            <p:nvPr/>
          </p:nvSpPr>
          <p:spPr>
            <a:xfrm>
              <a:off x="121924" y="41768"/>
              <a:ext cx="10601951" cy="510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defRPr b="1" sz="3000">
                  <a:solidFill>
                    <a:srgbClr val="EA1D2D"/>
                  </a:solidFill>
                </a:defRPr>
              </a:lvl1pPr>
            </a:lstStyle>
            <a:p>
              <a:pPr/>
              <a:r>
                <a:t>Results</a:t>
              </a:r>
            </a:p>
          </p:txBody>
        </p:sp>
      </p:grpSp>
      <p:sp>
        <p:nvSpPr>
          <p:cNvPr id="138" name="TextBox 1"/>
          <p:cNvSpPr txBox="1"/>
          <p:nvPr/>
        </p:nvSpPr>
        <p:spPr>
          <a:xfrm>
            <a:off x="4773186" y="5077023"/>
            <a:ext cx="1072578"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25C6D"/>
                </a:solidFill>
              </a:defRPr>
            </a:lvl1pPr>
          </a:lstStyle>
          <a:p>
            <a:pPr/>
            <a:r>
              <a:t>Maalouly - 3</a:t>
            </a:r>
          </a:p>
        </p:txBody>
      </p:sp>
      <p:sp>
        <p:nvSpPr>
          <p:cNvPr id="139" name="Google Shape;90;p1"/>
          <p:cNvSpPr txBox="1"/>
          <p:nvPr/>
        </p:nvSpPr>
        <p:spPr>
          <a:xfrm>
            <a:off x="1595241" y="127003"/>
            <a:ext cx="9133522" cy="349254"/>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just">
              <a:defRPr sz="1500">
                <a:solidFill>
                  <a:srgbClr val="025C6D"/>
                </a:solidFill>
              </a:defRPr>
            </a:pPr>
            <a:r>
              <a:t> Simulations at various </a:t>
            </a:r>
            <a14:m>
              <m:oMath>
                <m:r>
                  <a:rPr xmlns:a="http://schemas.openxmlformats.org/drawingml/2006/main" sz="1800" i="1">
                    <a:solidFill>
                      <a:srgbClr val="025C6D"/>
                    </a:solidFill>
                    <a:latin typeface="Cambria Math" panose="02040503050406030204" pitchFamily="18" charset="0"/>
                  </a:rPr>
                  <m:t>R</m:t>
                </m:r>
                <m:r>
                  <a:rPr xmlns:a="http://schemas.openxmlformats.org/drawingml/2006/main" sz="1800" i="1">
                    <a:solidFill>
                      <a:srgbClr val="025C6D"/>
                    </a:solidFill>
                    <a:latin typeface="Cambria Math" panose="02040503050406030204" pitchFamily="18" charset="0"/>
                  </a:rPr>
                  <m:t>o</m:t>
                </m:r>
              </m:oMath>
            </a14:m>
            <a:r>
              <a:t> have been performed but only the results for </a:t>
            </a:r>
            <a14:m>
              <m:oMath>
                <m:r>
                  <a:rPr xmlns:a="http://schemas.openxmlformats.org/drawingml/2006/main" sz="1800" i="1">
                    <a:solidFill>
                      <a:srgbClr val="025C6D"/>
                    </a:solidFill>
                    <a:latin typeface="Cambria Math" panose="02040503050406030204" pitchFamily="18" charset="0"/>
                  </a:rPr>
                  <m:t>R</m:t>
                </m:r>
                <m:r>
                  <a:rPr xmlns:a="http://schemas.openxmlformats.org/drawingml/2006/main" sz="1800" i="1">
                    <a:solidFill>
                      <a:srgbClr val="025C6D"/>
                    </a:solidFill>
                    <a:latin typeface="Cambria Math" panose="02040503050406030204" pitchFamily="18" charset="0"/>
                  </a:rPr>
                  <m:t>o</m:t>
                </m:r>
                <m:r>
                  <a:rPr xmlns:a="http://schemas.openxmlformats.org/drawingml/2006/main" sz="1800" i="1">
                    <a:solidFill>
                      <a:srgbClr val="025C6D"/>
                    </a:solidFill>
                    <a:latin typeface="Cambria Math" panose="02040503050406030204" pitchFamily="18" charset="0"/>
                  </a:rPr>
                  <m:t>=</m:t>
                </m:r>
                <m:r>
                  <a:rPr xmlns:a="http://schemas.openxmlformats.org/drawingml/2006/main" sz="1800" i="1">
                    <a:solidFill>
                      <a:srgbClr val="025C6D"/>
                    </a:solidFill>
                    <a:latin typeface="Cambria Math" panose="02040503050406030204" pitchFamily="18" charset="0"/>
                  </a:rPr>
                  <m:t>0.1</m:t>
                </m:r>
              </m:oMath>
            </a14:m>
            <a:r>
              <a:t> are presented here. </a:t>
            </a:r>
          </a:p>
        </p:txBody>
      </p:sp>
      <p:grpSp>
        <p:nvGrpSpPr>
          <p:cNvPr id="146" name="Group"/>
          <p:cNvGrpSpPr/>
          <p:nvPr/>
        </p:nvGrpSpPr>
        <p:grpSpPr>
          <a:xfrm>
            <a:off x="2833773" y="493998"/>
            <a:ext cx="2850187" cy="2260812"/>
            <a:chOff x="0" y="0"/>
            <a:chExt cx="2850185" cy="2260811"/>
          </a:xfrm>
        </p:grpSpPr>
        <p:pic>
          <p:nvPicPr>
            <p:cNvPr id="140" name="spec_full.png" descr="spec_full.png"/>
            <p:cNvPicPr>
              <a:picLocks noChangeAspect="1"/>
            </p:cNvPicPr>
            <p:nvPr/>
          </p:nvPicPr>
          <p:blipFill>
            <a:blip r:embed="rId3">
              <a:extLst/>
            </a:blip>
            <a:srcRect l="0" t="10613" r="7865" b="4"/>
            <a:stretch>
              <a:fillRect/>
            </a:stretch>
          </p:blipFill>
          <p:spPr>
            <a:xfrm>
              <a:off x="26542" y="147456"/>
              <a:ext cx="2823644" cy="2054461"/>
            </a:xfrm>
            <a:prstGeom prst="rect">
              <a:avLst/>
            </a:prstGeom>
            <a:ln w="12700" cap="flat">
              <a:noFill/>
              <a:miter lim="400000"/>
            </a:ln>
            <a:effectLst/>
          </p:spPr>
        </p:pic>
        <p:sp>
          <p:nvSpPr>
            <p:cNvPr id="141" name="Rectangle"/>
            <p:cNvSpPr/>
            <p:nvPr/>
          </p:nvSpPr>
          <p:spPr>
            <a:xfrm>
              <a:off x="1715264" y="200312"/>
              <a:ext cx="1047178" cy="375424"/>
            </a:xfrm>
            <a:prstGeom prst="rect">
              <a:avLst/>
            </a:prstGeom>
            <a:solidFill>
              <a:srgbClr val="FFFFFF"/>
            </a:solidFill>
            <a:ln w="25400" cap="flat">
              <a:solidFill>
                <a:srgbClr val="FFFFFF"/>
              </a:solidFill>
              <a:prstDash val="solid"/>
              <a:round/>
            </a:ln>
            <a:effectLst/>
          </p:spPr>
          <p:txBody>
            <a:bodyPr wrap="square" lIns="45719" tIns="45719" rIns="45719" bIns="45719" numCol="1" anchor="ctr">
              <a:noAutofit/>
            </a:bodyPr>
            <a:lstStyle/>
            <a:p>
              <a:pPr/>
            </a:p>
          </p:txBody>
        </p:sp>
        <p:sp>
          <p:nvSpPr>
            <p:cNvPr id="142" name="k"/>
            <p:cNvSpPr txBox="1"/>
            <p:nvPr/>
          </p:nvSpPr>
          <p:spPr>
            <a:xfrm>
              <a:off x="1501658" y="2058395"/>
              <a:ext cx="183169" cy="202417"/>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800"/>
              </a:lvl1pPr>
            </a:lstStyle>
            <a:p>
              <a:pPr/>
              <a:r>
                <a:t>k </a:t>
              </a:r>
            </a:p>
          </p:txBody>
        </p:sp>
        <p:sp>
          <p:nvSpPr>
            <p:cNvPr id="143" name="E(k)"/>
            <p:cNvSpPr txBox="1"/>
            <p:nvPr/>
          </p:nvSpPr>
          <p:spPr>
            <a:xfrm rot="16200000">
              <a:off x="-58093" y="954116"/>
              <a:ext cx="318602" cy="202417"/>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800"/>
              </a:lvl1pPr>
            </a:lstStyle>
            <a:p>
              <a:pPr/>
              <a:r>
                <a:t>E(k) </a:t>
              </a:r>
            </a:p>
          </p:txBody>
        </p:sp>
        <p:sp>
          <p:nvSpPr>
            <p:cNvPr id="144" name="Text"/>
            <p:cNvSpPr txBox="1"/>
            <p:nvPr/>
          </p:nvSpPr>
          <p:spPr>
            <a:xfrm>
              <a:off x="2308650" y="963231"/>
              <a:ext cx="398470" cy="2349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800"/>
              </a:pPr>
              <a14:m>
                <m:oMath>
                  <m:sSup>
                    <m:e>
                      <m:r>
                        <a:rPr xmlns:a="http://schemas.openxmlformats.org/drawingml/2006/main" sz="850" i="1">
                          <a:solidFill>
                            <a:srgbClr val="000000"/>
                          </a:solidFill>
                          <a:latin typeface="Cambria Math" panose="02040503050406030204" pitchFamily="18" charset="0"/>
                        </a:rPr>
                        <m:t>k</m:t>
                      </m:r>
                    </m:e>
                    <m:sup>
                      <m:r>
                        <a:rPr xmlns:a="http://schemas.openxmlformats.org/drawingml/2006/main" sz="850" i="1">
                          <a:solidFill>
                            <a:srgbClr val="000000"/>
                          </a:solidFill>
                          <a:latin typeface="Cambria Math" panose="02040503050406030204" pitchFamily="18" charset="0"/>
                        </a:rPr>
                        <m:t>-</m:t>
                      </m:r>
                      <m:r>
                        <a:rPr xmlns:a="http://schemas.openxmlformats.org/drawingml/2006/main" sz="850" i="1">
                          <a:solidFill>
                            <a:srgbClr val="000000"/>
                          </a:solidFill>
                          <a:latin typeface="Cambria Math" panose="02040503050406030204" pitchFamily="18" charset="0"/>
                        </a:rPr>
                        <m:t>5</m:t>
                      </m:r>
                      <m:r>
                        <a:rPr xmlns:a="http://schemas.openxmlformats.org/drawingml/2006/main" sz="850" i="1">
                          <a:solidFill>
                            <a:srgbClr val="000000"/>
                          </a:solidFill>
                          <a:latin typeface="Cambria Math" panose="02040503050406030204" pitchFamily="18" charset="0"/>
                        </a:rPr>
                        <m:t>/</m:t>
                      </m:r>
                      <m:r>
                        <a:rPr xmlns:a="http://schemas.openxmlformats.org/drawingml/2006/main" sz="850" i="1">
                          <a:solidFill>
                            <a:srgbClr val="000000"/>
                          </a:solidFill>
                          <a:latin typeface="Cambria Math" panose="02040503050406030204" pitchFamily="18" charset="0"/>
                        </a:rPr>
                        <m:t>3</m:t>
                      </m:r>
                    </m:sup>
                  </m:sSup>
                </m:oMath>
              </a14:m>
              <a:r>
                <a:t> </a:t>
              </a:r>
            </a:p>
          </p:txBody>
        </p:sp>
        <p:sp>
          <p:nvSpPr>
            <p:cNvPr id="145" name="Time averaged kinetic energy spectrum"/>
            <p:cNvSpPr txBox="1"/>
            <p:nvPr/>
          </p:nvSpPr>
          <p:spPr>
            <a:xfrm>
              <a:off x="653660" y="0"/>
              <a:ext cx="1879165" cy="2024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800"/>
              </a:lvl1pPr>
            </a:lstStyle>
            <a:p>
              <a:pPr/>
              <a:r>
                <a:t>Time averaged kinetic energy spectrum</a:t>
              </a:r>
            </a:p>
          </p:txBody>
        </p:sp>
      </p:grpSp>
      <p:grpSp>
        <p:nvGrpSpPr>
          <p:cNvPr id="151" name="Group"/>
          <p:cNvGrpSpPr/>
          <p:nvPr/>
        </p:nvGrpSpPr>
        <p:grpSpPr>
          <a:xfrm>
            <a:off x="18296" y="493998"/>
            <a:ext cx="2862963" cy="2258498"/>
            <a:chOff x="0" y="0"/>
            <a:chExt cx="2862961" cy="2258496"/>
          </a:xfrm>
        </p:grpSpPr>
        <p:pic>
          <p:nvPicPr>
            <p:cNvPr id="147" name="pdf_av.png" descr="pdf_av.png"/>
            <p:cNvPicPr>
              <a:picLocks noChangeAspect="1"/>
            </p:cNvPicPr>
            <p:nvPr/>
          </p:nvPicPr>
          <p:blipFill>
            <a:blip r:embed="rId4">
              <a:extLst/>
            </a:blip>
            <a:stretch>
              <a:fillRect/>
            </a:stretch>
          </p:blipFill>
          <p:spPr>
            <a:xfrm>
              <a:off x="49939" y="91015"/>
              <a:ext cx="2813023" cy="2109768"/>
            </a:xfrm>
            <a:prstGeom prst="rect">
              <a:avLst/>
            </a:prstGeom>
            <a:ln w="12700" cap="flat">
              <a:noFill/>
              <a:miter lim="400000"/>
            </a:ln>
            <a:effectLst/>
          </p:spPr>
        </p:pic>
        <p:sp>
          <p:nvSpPr>
            <p:cNvPr id="148" name="Time averaged vorticity PDF"/>
            <p:cNvSpPr txBox="1"/>
            <p:nvPr/>
          </p:nvSpPr>
          <p:spPr>
            <a:xfrm>
              <a:off x="765436" y="0"/>
              <a:ext cx="1382029" cy="2024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800"/>
              </a:lvl1pPr>
            </a:lstStyle>
            <a:p>
              <a:pPr/>
              <a:r>
                <a:t>Time averaged vorticity PDF</a:t>
              </a:r>
            </a:p>
          </p:txBody>
        </p:sp>
        <p:sp>
          <p:nvSpPr>
            <p:cNvPr id="149" name="Text"/>
            <p:cNvSpPr txBox="1"/>
            <p:nvPr/>
          </p:nvSpPr>
          <p:spPr>
            <a:xfrm>
              <a:off x="1354691" y="2029535"/>
              <a:ext cx="459588" cy="228962"/>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800"/>
              </a:pPr>
              <a14:m>
                <m:oMath>
                  <m:r>
                    <a:rPr xmlns:a="http://schemas.openxmlformats.org/drawingml/2006/main" sz="1000" i="1">
                      <a:solidFill>
                        <a:srgbClr val="000000"/>
                      </a:solidFill>
                      <a:latin typeface="Cambria Math" panose="02040503050406030204" pitchFamily="18" charset="0"/>
                    </a:rPr>
                    <m:t>|</m:t>
                  </m:r>
                  <m:r>
                    <a:rPr xmlns:a="http://schemas.openxmlformats.org/drawingml/2006/main" sz="1000" i="1">
                      <a:solidFill>
                        <a:srgbClr val="000000"/>
                      </a:solidFill>
                      <a:latin typeface="Cambria Math" panose="02040503050406030204" pitchFamily="18" charset="0"/>
                    </a:rPr>
                    <m:t>ζ</m:t>
                  </m:r>
                  <m:r>
                    <a:rPr xmlns:a="http://schemas.openxmlformats.org/drawingml/2006/main" sz="1000" i="1">
                      <a:solidFill>
                        <a:srgbClr val="000000"/>
                      </a:solidFill>
                      <a:latin typeface="Cambria Math" panose="02040503050406030204" pitchFamily="18" charset="0"/>
                    </a:rPr>
                    <m:t>/</m:t>
                  </m:r>
                  <m:r>
                    <a:rPr xmlns:a="http://schemas.openxmlformats.org/drawingml/2006/main" sz="1000" i="1">
                      <a:solidFill>
                        <a:srgbClr val="000000"/>
                      </a:solidFill>
                      <a:latin typeface="Cambria Math" panose="02040503050406030204" pitchFamily="18" charset="0"/>
                    </a:rPr>
                    <m:t>σ</m:t>
                  </m:r>
                  <m:r>
                    <a:rPr xmlns:a="http://schemas.openxmlformats.org/drawingml/2006/main" sz="1000" i="1">
                      <a:solidFill>
                        <a:srgbClr val="000000"/>
                      </a:solidFill>
                      <a:latin typeface="Cambria Math" panose="02040503050406030204" pitchFamily="18" charset="0"/>
                    </a:rPr>
                    <m:t>|</m:t>
                  </m:r>
                </m:oMath>
              </a14:m>
              <a:r>
                <a:t> </a:t>
              </a:r>
            </a:p>
          </p:txBody>
        </p:sp>
        <p:sp>
          <p:nvSpPr>
            <p:cNvPr id="150" name="Probability Density"/>
            <p:cNvSpPr txBox="1"/>
            <p:nvPr/>
          </p:nvSpPr>
          <p:spPr>
            <a:xfrm rot="16200000">
              <a:off x="-371550" y="973632"/>
              <a:ext cx="945516" cy="202417"/>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800"/>
              </a:lvl1pPr>
            </a:lstStyle>
            <a:p>
              <a:pPr/>
              <a:r>
                <a:t>Probability Density</a:t>
              </a:r>
            </a:p>
          </p:txBody>
        </p:sp>
      </p:grpSp>
      <p:grpSp>
        <p:nvGrpSpPr>
          <p:cNvPr id="154" name="Group"/>
          <p:cNvGrpSpPr/>
          <p:nvPr/>
        </p:nvGrpSpPr>
        <p:grpSpPr>
          <a:xfrm>
            <a:off x="5733485" y="481316"/>
            <a:ext cx="2566893" cy="2247954"/>
            <a:chOff x="0" y="0"/>
            <a:chExt cx="2566891" cy="2247952"/>
          </a:xfrm>
        </p:grpSpPr>
        <p:pic>
          <p:nvPicPr>
            <p:cNvPr id="152" name="temp_20.png" descr="temp_20.png"/>
            <p:cNvPicPr>
              <a:picLocks noChangeAspect="1"/>
            </p:cNvPicPr>
            <p:nvPr/>
          </p:nvPicPr>
          <p:blipFill>
            <a:blip r:embed="rId5">
              <a:extLst/>
            </a:blip>
            <a:srcRect l="9789" t="8457" r="11812" b="0"/>
            <a:stretch>
              <a:fillRect/>
            </a:stretch>
          </p:blipFill>
          <p:spPr>
            <a:xfrm>
              <a:off x="0" y="0"/>
              <a:ext cx="2566892" cy="2247953"/>
            </a:xfrm>
            <a:prstGeom prst="rect">
              <a:avLst/>
            </a:prstGeom>
            <a:ln w="12700" cap="flat">
              <a:noFill/>
              <a:miter lim="400000"/>
            </a:ln>
            <a:effectLst/>
          </p:spPr>
        </p:pic>
        <p:sp>
          <p:nvSpPr>
            <p:cNvPr id="153" name="Temperature field snapshot at"/>
            <p:cNvSpPr txBox="1"/>
            <p:nvPr/>
          </p:nvSpPr>
          <p:spPr>
            <a:xfrm>
              <a:off x="255164" y="108258"/>
              <a:ext cx="822449" cy="277132"/>
            </a:xfrm>
            <a:prstGeom prst="rect">
              <a:avLst/>
            </a:prstGeom>
            <a:solidFill>
              <a:srgbClr val="FFFFFF">
                <a:alpha val="75178"/>
              </a:srgbClr>
            </a:solidFill>
            <a:ln w="635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600"/>
              </a:pPr>
              <a:r>
                <a:t>Temperature field snapshot at </a:t>
              </a:r>
              <a14:m>
                <m:oMath>
                  <m:r>
                    <a:rPr xmlns:a="http://schemas.openxmlformats.org/drawingml/2006/main" sz="700" i="1">
                      <a:solidFill>
                        <a:srgbClr val="000000"/>
                      </a:solidFill>
                      <a:latin typeface="Cambria Math" panose="02040503050406030204" pitchFamily="18" charset="0"/>
                    </a:rPr>
                    <m:t>t</m:t>
                  </m:r>
                  <m:r>
                    <a:rPr xmlns:a="http://schemas.openxmlformats.org/drawingml/2006/main" sz="700" i="1">
                      <a:solidFill>
                        <a:srgbClr val="000000"/>
                      </a:solidFill>
                      <a:latin typeface="Cambria Math" panose="02040503050406030204" pitchFamily="18" charset="0"/>
                    </a:rPr>
                    <m:t>=</m:t>
                  </m:r>
                  <m:r>
                    <a:rPr xmlns:a="http://schemas.openxmlformats.org/drawingml/2006/main" sz="700" i="1">
                      <a:solidFill>
                        <a:srgbClr val="000000"/>
                      </a:solidFill>
                      <a:latin typeface="Cambria Math" panose="02040503050406030204" pitchFamily="18" charset="0"/>
                    </a:rPr>
                    <m:t>20</m:t>
                  </m:r>
                </m:oMath>
              </a14:m>
            </a:p>
          </p:txBody>
        </p:sp>
      </p:grpSp>
      <p:sp>
        <p:nvSpPr>
          <p:cNvPr id="155" name="Google Shape;90;p1"/>
          <p:cNvSpPr txBox="1"/>
          <p:nvPr/>
        </p:nvSpPr>
        <p:spPr>
          <a:xfrm>
            <a:off x="8434993" y="620875"/>
            <a:ext cx="2294340" cy="1821088"/>
          </a:xfrm>
          <a:prstGeom prst="rect">
            <a:avLst/>
          </a:prstGeom>
          <a:ln w="12700">
            <a:solidFill>
              <a:srgbClr val="265B6B"/>
            </a:solidFill>
            <a:miter lim="400000"/>
          </a:ln>
          <a:extLst>
            <a:ext uri="{C572A759-6A51-4108-AA02-DFA0A04FC94B}">
              <ma14:wrappingTextBoxFlag xmlns:ma14="http://schemas.microsoft.com/office/mac/drawingml/2011/main" val="1"/>
            </a:ext>
          </a:extLst>
        </p:spPr>
        <p:txBody>
          <a:bodyPr lIns="45699" tIns="45699" rIns="45699" bIns="45699">
            <a:spAutoFit/>
          </a:bodyPr>
          <a:lstStyle/>
          <a:p>
            <a:pPr algn="just">
              <a:lnSpc>
                <a:spcPct val="120000"/>
              </a:lnSpc>
              <a:defRPr sz="1200">
                <a:solidFill>
                  <a:srgbClr val="025C6D"/>
                </a:solidFill>
              </a:defRPr>
            </a:pPr>
            <a:r>
              <a:t>The vorticity PDF shows an asymmetry with positive vorticity dominating, which is in line with previous submesoscale studies (Hakim et al., (2002); Roullet &amp; Klein, 2010).</a:t>
            </a:r>
          </a:p>
          <a:p>
            <a:pPr algn="just">
              <a:lnSpc>
                <a:spcPct val="120000"/>
              </a:lnSpc>
              <a:defRPr sz="1200">
                <a:solidFill>
                  <a:srgbClr val="025C6D"/>
                </a:solidFill>
              </a:defRPr>
            </a:pPr>
            <a:r>
              <a:t>The spectrum is slightly steeper than the </a:t>
            </a:r>
            <a14:m>
              <m:oMath>
                <m:sSup>
                  <m:e>
                    <m:r>
                      <a:rPr xmlns:a="http://schemas.openxmlformats.org/drawingml/2006/main" sz="1450" i="1">
                        <a:solidFill>
                          <a:srgbClr val="025C6D"/>
                        </a:solidFill>
                        <a:latin typeface="Cambria Math" panose="02040503050406030204" pitchFamily="18" charset="0"/>
                      </a:rPr>
                      <m:t>k</m:t>
                    </m:r>
                  </m:e>
                  <m:sup>
                    <m:r>
                      <a:rPr xmlns:a="http://schemas.openxmlformats.org/drawingml/2006/main" sz="1450" i="1">
                        <a:solidFill>
                          <a:srgbClr val="025C6D"/>
                        </a:solidFill>
                        <a:latin typeface="Cambria Math" panose="02040503050406030204" pitchFamily="18" charset="0"/>
                      </a:rPr>
                      <m:t>-</m:t>
                    </m:r>
                    <m:r>
                      <a:rPr xmlns:a="http://schemas.openxmlformats.org/drawingml/2006/main" sz="1450" i="1">
                        <a:solidFill>
                          <a:srgbClr val="025C6D"/>
                        </a:solidFill>
                        <a:latin typeface="Cambria Math" panose="02040503050406030204" pitchFamily="18" charset="0"/>
                      </a:rPr>
                      <m:t>5</m:t>
                    </m:r>
                    <m:r>
                      <a:rPr xmlns:a="http://schemas.openxmlformats.org/drawingml/2006/main" sz="1450" i="1">
                        <a:solidFill>
                          <a:srgbClr val="025C6D"/>
                        </a:solidFill>
                        <a:latin typeface="Cambria Math" panose="02040503050406030204" pitchFamily="18" charset="0"/>
                      </a:rPr>
                      <m:t>/</m:t>
                    </m:r>
                    <m:r>
                      <a:rPr xmlns:a="http://schemas.openxmlformats.org/drawingml/2006/main" sz="1450" i="1">
                        <a:solidFill>
                          <a:srgbClr val="025C6D"/>
                        </a:solidFill>
                        <a:latin typeface="Cambria Math" panose="02040503050406030204" pitchFamily="18" charset="0"/>
                      </a:rPr>
                      <m:t>3</m:t>
                    </m:r>
                  </m:sup>
                </m:sSup>
              </m:oMath>
            </a14:m>
            <a:r>
              <a:rPr baseline="33333"/>
              <a:t> </a:t>
            </a:r>
            <a:r>
              <a:t>power law.</a:t>
            </a:r>
          </a:p>
        </p:txBody>
      </p:sp>
      <p:sp>
        <p:nvSpPr>
          <p:cNvPr id="156" name="Line"/>
          <p:cNvSpPr/>
          <p:nvPr/>
        </p:nvSpPr>
        <p:spPr>
          <a:xfrm>
            <a:off x="-10494" y="2781300"/>
            <a:ext cx="10922000" cy="0"/>
          </a:xfrm>
          <a:prstGeom prst="line">
            <a:avLst/>
          </a:prstGeom>
          <a:ln w="12700">
            <a:solidFill>
              <a:srgbClr val="D73837"/>
            </a:solidFill>
            <a:miter lim="400000"/>
          </a:ln>
        </p:spPr>
        <p:txBody>
          <a:bodyPr lIns="45719" rIns="45719"/>
          <a:lstStyle/>
          <a:p>
            <a:pPr/>
          </a:p>
        </p:txBody>
      </p:sp>
      <p:grpSp>
        <p:nvGrpSpPr>
          <p:cNvPr id="162" name="Group"/>
          <p:cNvGrpSpPr/>
          <p:nvPr/>
        </p:nvGrpSpPr>
        <p:grpSpPr>
          <a:xfrm>
            <a:off x="5752938" y="2783375"/>
            <a:ext cx="4415568" cy="2381600"/>
            <a:chOff x="0" y="0"/>
            <a:chExt cx="4415566" cy="2381599"/>
          </a:xfrm>
        </p:grpSpPr>
        <p:pic>
          <p:nvPicPr>
            <p:cNvPr id="157" name="distribution_map_20.png" descr="distribution_map_20.png"/>
            <p:cNvPicPr>
              <a:picLocks noChangeAspect="1"/>
            </p:cNvPicPr>
            <p:nvPr/>
          </p:nvPicPr>
          <p:blipFill>
            <a:blip r:embed="rId6">
              <a:extLst/>
            </a:blip>
            <a:srcRect l="16224" t="7125" r="13190" b="0"/>
            <a:stretch>
              <a:fillRect/>
            </a:stretch>
          </p:blipFill>
          <p:spPr>
            <a:xfrm>
              <a:off x="2219119" y="203562"/>
              <a:ext cx="2196448" cy="2167535"/>
            </a:xfrm>
            <a:prstGeom prst="rect">
              <a:avLst/>
            </a:prstGeom>
            <a:ln w="12700" cap="flat">
              <a:noFill/>
              <a:miter lim="400000"/>
            </a:ln>
            <a:effectLst/>
          </p:spPr>
        </p:pic>
        <p:sp>
          <p:nvSpPr>
            <p:cNvPr id="158" name="Text"/>
            <p:cNvSpPr/>
            <p:nvPr/>
          </p:nvSpPr>
          <p:spPr>
            <a:xfrm>
              <a:off x="232332" y="1930044"/>
              <a:ext cx="128557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FFFFFF">
                <a:alpha val="75178"/>
              </a:srgbClr>
            </a:solidFill>
            <a:ln w="635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800"/>
              </a:lvl1pPr>
            </a:lstStyle>
            <a:p>
              <a:pPr/>
              <a14:m>
                <m:oMathPara>
                  <m:oMathParaPr>
                    <m:jc m:val="center"/>
                  </m:oMathParaPr>
                  <m:oMath>
                    <m:r>
                      <a:rPr xmlns:a="http://schemas.openxmlformats.org/drawingml/2006/main" sz="750" i="1">
                        <a:solidFill>
                          <a:srgbClr val="000000"/>
                        </a:solidFill>
                        <a:latin typeface="Cambria Math" panose="02040503050406030204" pitchFamily="18" charset="0"/>
                      </a:rPr>
                      <m:t>R</m:t>
                    </m:r>
                    <m:r>
                      <a:rPr xmlns:a="http://schemas.openxmlformats.org/drawingml/2006/main" sz="750" i="1">
                        <a:solidFill>
                          <a:srgbClr val="000000"/>
                        </a:solidFill>
                        <a:latin typeface="Cambria Math" panose="02040503050406030204" pitchFamily="18" charset="0"/>
                      </a:rPr>
                      <m:t>o</m:t>
                    </m:r>
                    <m:r>
                      <a:rPr xmlns:a="http://schemas.openxmlformats.org/drawingml/2006/main" sz="750" i="1">
                        <a:solidFill>
                          <a:srgbClr val="000000"/>
                        </a:solidFill>
                        <a:latin typeface="Cambria Math" panose="02040503050406030204" pitchFamily="18" charset="0"/>
                      </a:rPr>
                      <m:t>=</m:t>
                    </m:r>
                    <m:r>
                      <a:rPr xmlns:a="http://schemas.openxmlformats.org/drawingml/2006/main" sz="750" i="1">
                        <a:solidFill>
                          <a:srgbClr val="000000"/>
                        </a:solidFill>
                        <a:latin typeface="Cambria Math" panose="02040503050406030204" pitchFamily="18" charset="0"/>
                      </a:rPr>
                      <m:t>0.1</m:t>
                    </m:r>
                    <m:r>
                      <m:rPr>
                        <m:nor/>
                      </m:rPr>
                      <a:rPr xmlns:a="http://schemas.openxmlformats.org/drawingml/2006/main" sz="750" i="1">
                        <a:solidFill>
                          <a:srgbClr val="000000"/>
                        </a:solidFill>
                        <a:latin typeface="Cambria Math" panose="02040503050406030204" pitchFamily="18" charset="0"/>
                      </a:rPr>
                      <m:t>(geostrophic flow)</m:t>
                    </m:r>
                  </m:oMath>
                </m:oMathPara>
              </a14:m>
            </a:p>
          </p:txBody>
        </p:sp>
        <p:sp>
          <p:nvSpPr>
            <p:cNvPr id="159" name="Text"/>
            <p:cNvSpPr/>
            <p:nvPr/>
          </p:nvSpPr>
          <p:spPr>
            <a:xfrm>
              <a:off x="2428929" y="1918531"/>
              <a:ext cx="98765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FFFFFF">
                <a:alpha val="75178"/>
              </a:srgbClr>
            </a:solidFill>
            <a:ln w="635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800"/>
              </a:lvl1pPr>
            </a:lstStyle>
            <a:p>
              <a:pPr/>
              <a14:m>
                <m:oMathPara>
                  <m:oMathParaPr>
                    <m:jc m:val="center"/>
                  </m:oMathParaPr>
                  <m:oMath>
                    <m:r>
                      <a:rPr xmlns:a="http://schemas.openxmlformats.org/drawingml/2006/main" sz="850" i="1">
                        <a:solidFill>
                          <a:srgbClr val="000000"/>
                        </a:solidFill>
                        <a:latin typeface="Cambria Math" panose="02040503050406030204" pitchFamily="18" charset="0"/>
                      </a:rPr>
                      <m:t>R</m:t>
                    </m:r>
                    <m:r>
                      <a:rPr xmlns:a="http://schemas.openxmlformats.org/drawingml/2006/main" sz="850" i="1">
                        <a:solidFill>
                          <a:srgbClr val="000000"/>
                        </a:solidFill>
                        <a:latin typeface="Cambria Math" panose="02040503050406030204" pitchFamily="18" charset="0"/>
                      </a:rPr>
                      <m:t>o</m:t>
                    </m:r>
                    <m:r>
                      <a:rPr xmlns:a="http://schemas.openxmlformats.org/drawingml/2006/main" sz="850" i="1">
                        <a:solidFill>
                          <a:srgbClr val="000000"/>
                        </a:solidFill>
                        <a:latin typeface="Cambria Math" panose="02040503050406030204" pitchFamily="18" charset="0"/>
                      </a:rPr>
                      <m:t>=</m:t>
                    </m:r>
                    <m:r>
                      <a:rPr xmlns:a="http://schemas.openxmlformats.org/drawingml/2006/main" sz="850" i="1">
                        <a:solidFill>
                          <a:srgbClr val="000000"/>
                        </a:solidFill>
                        <a:latin typeface="Cambria Math" panose="02040503050406030204" pitchFamily="18" charset="0"/>
                      </a:rPr>
                      <m:t>0.1</m:t>
                    </m:r>
                    <m:r>
                      <m:rPr>
                        <m:nor/>
                      </m:rPr>
                      <a:rPr xmlns:a="http://schemas.openxmlformats.org/drawingml/2006/main" sz="850" i="1">
                        <a:solidFill>
                          <a:srgbClr val="000000"/>
                        </a:solidFill>
                        <a:latin typeface="Cambria Math" panose="02040503050406030204" pitchFamily="18" charset="0"/>
                      </a:rPr>
                      <m:t>(full flow)</m:t>
                    </m:r>
                  </m:oMath>
                </m:oMathPara>
              </a14:m>
            </a:p>
          </p:txBody>
        </p:sp>
        <p:pic>
          <p:nvPicPr>
            <p:cNvPr id="160" name="distribution_map_20g.png" descr="distribution_map_20g.png"/>
            <p:cNvPicPr>
              <a:picLocks noChangeAspect="1"/>
            </p:cNvPicPr>
            <p:nvPr/>
          </p:nvPicPr>
          <p:blipFill>
            <a:blip r:embed="rId7">
              <a:extLst/>
            </a:blip>
            <a:srcRect l="15718" t="7022" r="14029" b="0"/>
            <a:stretch>
              <a:fillRect/>
            </a:stretch>
          </p:blipFill>
          <p:spPr>
            <a:xfrm>
              <a:off x="0" y="201491"/>
              <a:ext cx="2196304" cy="2180109"/>
            </a:xfrm>
            <a:prstGeom prst="rect">
              <a:avLst/>
            </a:prstGeom>
            <a:ln w="12700" cap="flat">
              <a:noFill/>
              <a:miter lim="400000"/>
            </a:ln>
            <a:effectLst/>
          </p:spPr>
        </p:pic>
        <p:sp>
          <p:nvSpPr>
            <p:cNvPr id="161" name="Particle distribution snapshot at"/>
            <p:cNvSpPr/>
            <p:nvPr/>
          </p:nvSpPr>
          <p:spPr>
            <a:xfrm>
              <a:off x="1125828" y="0"/>
              <a:ext cx="2090567"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800"/>
              </a:pPr>
              <a:r>
                <a:t>Particle distribution snapshot at </a:t>
              </a:r>
              <a14:m>
                <m:oMath>
                  <m:r>
                    <a:rPr xmlns:a="http://schemas.openxmlformats.org/drawingml/2006/main" sz="950" i="1">
                      <a:solidFill>
                        <a:srgbClr val="000000"/>
                      </a:solidFill>
                      <a:latin typeface="Cambria Math" panose="02040503050406030204" pitchFamily="18" charset="0"/>
                    </a:rPr>
                    <m:t>t</m:t>
                  </m:r>
                  <m:r>
                    <a:rPr xmlns:a="http://schemas.openxmlformats.org/drawingml/2006/main" sz="950" i="1">
                      <a:solidFill>
                        <a:srgbClr val="000000"/>
                      </a:solidFill>
                      <a:latin typeface="Cambria Math" panose="02040503050406030204" pitchFamily="18" charset="0"/>
                    </a:rPr>
                    <m:t>=</m:t>
                  </m:r>
                  <m:r>
                    <a:rPr xmlns:a="http://schemas.openxmlformats.org/drawingml/2006/main" sz="950" i="1">
                      <a:solidFill>
                        <a:srgbClr val="000000"/>
                      </a:solidFill>
                      <a:latin typeface="Cambria Math" panose="02040503050406030204" pitchFamily="18" charset="0"/>
                    </a:rPr>
                    <m:t>20</m:t>
                  </m:r>
                </m:oMath>
              </a14:m>
            </a:p>
          </p:txBody>
        </p:sp>
      </p:grpSp>
      <p:sp>
        <p:nvSpPr>
          <p:cNvPr id="163" name="Text"/>
          <p:cNvSpPr txBox="1"/>
          <p:nvPr/>
        </p:nvSpPr>
        <p:spPr>
          <a:xfrm>
            <a:off x="4344788" y="4909889"/>
            <a:ext cx="188993" cy="228962"/>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800"/>
            </a:pPr>
            <a14:m>
              <m:oMath>
                <m:r>
                  <a:rPr xmlns:a="http://schemas.openxmlformats.org/drawingml/2006/main" sz="1000" i="1">
                    <a:solidFill>
                      <a:srgbClr val="000000"/>
                    </a:solidFill>
                    <a:latin typeface="Cambria Math" panose="02040503050406030204" pitchFamily="18" charset="0"/>
                  </a:rPr>
                  <m:t>δ</m:t>
                </m:r>
              </m:oMath>
            </a14:m>
            <a:r>
              <a:t> </a:t>
            </a:r>
          </a:p>
        </p:txBody>
      </p:sp>
      <p:grpSp>
        <p:nvGrpSpPr>
          <p:cNvPr id="170" name="Group"/>
          <p:cNvGrpSpPr/>
          <p:nvPr/>
        </p:nvGrpSpPr>
        <p:grpSpPr>
          <a:xfrm>
            <a:off x="5596" y="2920008"/>
            <a:ext cx="2853085" cy="2271790"/>
            <a:chOff x="0" y="0"/>
            <a:chExt cx="2853083" cy="2271788"/>
          </a:xfrm>
        </p:grpSpPr>
        <p:pic>
          <p:nvPicPr>
            <p:cNvPr id="164" name="voronoi.png" descr="voronoi.png"/>
            <p:cNvPicPr>
              <a:picLocks noChangeAspect="1"/>
            </p:cNvPicPr>
            <p:nvPr/>
          </p:nvPicPr>
          <p:blipFill>
            <a:blip r:embed="rId8">
              <a:extLst/>
            </a:blip>
            <a:srcRect l="0" t="0" r="0" b="0"/>
            <a:stretch>
              <a:fillRect/>
            </a:stretch>
          </p:blipFill>
          <p:spPr>
            <a:xfrm>
              <a:off x="35277" y="105438"/>
              <a:ext cx="2817807" cy="2113356"/>
            </a:xfrm>
            <a:prstGeom prst="rect">
              <a:avLst/>
            </a:prstGeom>
            <a:ln w="12700" cap="flat">
              <a:noFill/>
              <a:miter lim="400000"/>
            </a:ln>
            <a:effectLst/>
          </p:spPr>
        </p:pic>
        <p:sp>
          <p:nvSpPr>
            <p:cNvPr id="165" name="Clustering"/>
            <p:cNvSpPr txBox="1"/>
            <p:nvPr/>
          </p:nvSpPr>
          <p:spPr>
            <a:xfrm>
              <a:off x="661578" y="417158"/>
              <a:ext cx="561539" cy="2024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800"/>
              </a:lvl1pPr>
            </a:lstStyle>
            <a:p>
              <a:pPr/>
              <a:r>
                <a:t>Clustering</a:t>
              </a:r>
            </a:p>
          </p:txBody>
        </p:sp>
        <p:sp>
          <p:nvSpPr>
            <p:cNvPr id="166" name="Oval"/>
            <p:cNvSpPr/>
            <p:nvPr/>
          </p:nvSpPr>
          <p:spPr>
            <a:xfrm>
              <a:off x="406815" y="217840"/>
              <a:ext cx="1096465" cy="377539"/>
            </a:xfrm>
            <a:prstGeom prst="ellipse">
              <a:avLst/>
            </a:prstGeom>
            <a:noFill/>
            <a:ln w="6350" cap="flat">
              <a:solidFill>
                <a:srgbClr val="000000"/>
              </a:solidFill>
              <a:prstDash val="solid"/>
              <a:miter lim="400000"/>
            </a:ln>
            <a:effectLst/>
          </p:spPr>
          <p:txBody>
            <a:bodyPr wrap="square" lIns="45719" tIns="45719" rIns="45719" bIns="45719" numCol="1" anchor="ctr">
              <a:noAutofit/>
            </a:bodyPr>
            <a:lstStyle/>
            <a:p>
              <a:pPr/>
            </a:p>
          </p:txBody>
        </p:sp>
        <p:sp>
          <p:nvSpPr>
            <p:cNvPr id="167" name="Text"/>
            <p:cNvSpPr txBox="1"/>
            <p:nvPr/>
          </p:nvSpPr>
          <p:spPr>
            <a:xfrm>
              <a:off x="1411841" y="2040680"/>
              <a:ext cx="458049" cy="23110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800"/>
              </a:pPr>
              <a14:m>
                <m:oMath>
                  <m:r>
                    <a:rPr xmlns:a="http://schemas.openxmlformats.org/drawingml/2006/main" sz="900" i="1">
                      <a:solidFill>
                        <a:srgbClr val="000000"/>
                      </a:solidFill>
                      <a:latin typeface="Cambria Math" panose="02040503050406030204" pitchFamily="18" charset="0"/>
                    </a:rPr>
                    <m:t>A</m:t>
                  </m:r>
                  <m:r>
                    <a:rPr xmlns:a="http://schemas.openxmlformats.org/drawingml/2006/main" sz="900" i="1">
                      <a:solidFill>
                        <a:srgbClr val="000000"/>
                      </a:solidFill>
                      <a:latin typeface="Cambria Math" panose="02040503050406030204" pitchFamily="18" charset="0"/>
                    </a:rPr>
                    <m:t>/</m:t>
                  </m:r>
                  <m:r>
                    <a:rPr xmlns:a="http://schemas.openxmlformats.org/drawingml/2006/main" sz="900" i="1">
                      <a:solidFill>
                        <a:srgbClr val="000000"/>
                      </a:solidFill>
                      <a:latin typeface="Cambria Math" panose="02040503050406030204" pitchFamily="18" charset="0"/>
                    </a:rPr>
                    <m:t>⟨</m:t>
                  </m:r>
                  <m:r>
                    <a:rPr xmlns:a="http://schemas.openxmlformats.org/drawingml/2006/main" sz="900" i="1">
                      <a:solidFill>
                        <a:srgbClr val="000000"/>
                      </a:solidFill>
                      <a:latin typeface="Cambria Math" panose="02040503050406030204" pitchFamily="18" charset="0"/>
                    </a:rPr>
                    <m:t>A</m:t>
                  </m:r>
                  <m:r>
                    <a:rPr xmlns:a="http://schemas.openxmlformats.org/drawingml/2006/main" sz="900" i="1">
                      <a:solidFill>
                        <a:srgbClr val="000000"/>
                      </a:solidFill>
                      <a:latin typeface="Cambria Math" panose="02040503050406030204" pitchFamily="18" charset="0"/>
                    </a:rPr>
                    <m:t>⟩</m:t>
                  </m:r>
                </m:oMath>
              </a14:m>
              <a:r>
                <a:t> </a:t>
              </a:r>
            </a:p>
          </p:txBody>
        </p:sp>
        <p:sp>
          <p:nvSpPr>
            <p:cNvPr id="168" name="Probability Density"/>
            <p:cNvSpPr txBox="1"/>
            <p:nvPr/>
          </p:nvSpPr>
          <p:spPr>
            <a:xfrm rot="16200000">
              <a:off x="-371550" y="952957"/>
              <a:ext cx="945516" cy="202417"/>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800"/>
              </a:lvl1pPr>
            </a:lstStyle>
            <a:p>
              <a:pPr/>
              <a:r>
                <a:t>Probability Density</a:t>
              </a:r>
            </a:p>
          </p:txBody>
        </p:sp>
        <p:sp>
          <p:nvSpPr>
            <p:cNvPr id="169" name="Voronoi cell area PDF"/>
            <p:cNvSpPr txBox="1"/>
            <p:nvPr/>
          </p:nvSpPr>
          <p:spPr>
            <a:xfrm>
              <a:off x="1094661" y="0"/>
              <a:ext cx="1092409" cy="2024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800"/>
              </a:lvl1pPr>
            </a:lstStyle>
            <a:p>
              <a:pPr/>
              <a:r>
                <a:t>Voronoi cell area PDF</a:t>
              </a:r>
            </a:p>
          </p:txBody>
        </p:sp>
      </p:grpSp>
      <p:grpSp>
        <p:nvGrpSpPr>
          <p:cNvPr id="177" name="Group"/>
          <p:cNvGrpSpPr/>
          <p:nvPr/>
        </p:nvGrpSpPr>
        <p:grpSpPr>
          <a:xfrm>
            <a:off x="2822688" y="2920008"/>
            <a:ext cx="2845082" cy="2218795"/>
            <a:chOff x="0" y="0"/>
            <a:chExt cx="2845080" cy="2218793"/>
          </a:xfrm>
        </p:grpSpPr>
        <p:pic>
          <p:nvPicPr>
            <p:cNvPr id="171" name="fsle_ii.png" descr="fsle_ii.png"/>
            <p:cNvPicPr>
              <a:picLocks noChangeAspect="1"/>
            </p:cNvPicPr>
            <p:nvPr/>
          </p:nvPicPr>
          <p:blipFill>
            <a:blip r:embed="rId9">
              <a:extLst/>
            </a:blip>
            <a:stretch>
              <a:fillRect/>
            </a:stretch>
          </p:blipFill>
          <p:spPr>
            <a:xfrm>
              <a:off x="27274" y="105438"/>
              <a:ext cx="2817807" cy="2113356"/>
            </a:xfrm>
            <a:prstGeom prst="rect">
              <a:avLst/>
            </a:prstGeom>
            <a:ln w="12700" cap="flat">
              <a:noFill/>
              <a:miter lim="400000"/>
            </a:ln>
            <a:effectLst/>
          </p:spPr>
        </p:pic>
        <p:sp>
          <p:nvSpPr>
            <p:cNvPr id="172" name="Text"/>
            <p:cNvSpPr txBox="1"/>
            <p:nvPr/>
          </p:nvSpPr>
          <p:spPr>
            <a:xfrm>
              <a:off x="425791" y="1413137"/>
              <a:ext cx="1012172" cy="5188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000"/>
              </a:lvl1pPr>
            </a:lstStyle>
            <a:p>
              <a:pPr/>
              <a14:m>
                <m:oMathPara>
                  <m:oMathParaPr>
                    <m:jc m:val="left"/>
                  </m:oMathParaPr>
                  <m:oMath>
                    <m:r>
                      <a:rPr xmlns:a="http://schemas.openxmlformats.org/drawingml/2006/main" sz="1150" i="1">
                        <a:solidFill>
                          <a:srgbClr val="000000"/>
                        </a:solidFill>
                        <a:latin typeface="Cambria Math" panose="02040503050406030204" pitchFamily="18" charset="0"/>
                      </a:rPr>
                      <m:t>λ</m:t>
                    </m:r>
                    <m:r>
                      <a:rPr xmlns:a="http://schemas.openxmlformats.org/drawingml/2006/main" sz="1150" i="1">
                        <a:solidFill>
                          <a:srgbClr val="000000"/>
                        </a:solidFill>
                        <a:latin typeface="Cambria Math" panose="02040503050406030204" pitchFamily="18" charset="0"/>
                      </a:rPr>
                      <m:t>(</m:t>
                    </m:r>
                    <m:r>
                      <a:rPr xmlns:a="http://schemas.openxmlformats.org/drawingml/2006/main" sz="1150" i="1">
                        <a:solidFill>
                          <a:srgbClr val="000000"/>
                        </a:solidFill>
                        <a:latin typeface="Cambria Math" panose="02040503050406030204" pitchFamily="18" charset="0"/>
                      </a:rPr>
                      <m:t>δ</m:t>
                    </m:r>
                    <m:r>
                      <a:rPr xmlns:a="http://schemas.openxmlformats.org/drawingml/2006/main" sz="1150" i="1">
                        <a:solidFill>
                          <a:srgbClr val="000000"/>
                        </a:solidFill>
                        <a:latin typeface="Cambria Math" panose="02040503050406030204" pitchFamily="18" charset="0"/>
                      </a:rPr>
                      <m:t>)</m:t>
                    </m:r>
                    <m:r>
                      <a:rPr xmlns:a="http://schemas.openxmlformats.org/drawingml/2006/main" sz="1150" i="1">
                        <a:solidFill>
                          <a:srgbClr val="000000"/>
                        </a:solidFill>
                        <a:latin typeface="Cambria Math" panose="02040503050406030204" pitchFamily="18" charset="0"/>
                      </a:rPr>
                      <m:t>=</m:t>
                    </m:r>
                    <m:f>
                      <m:fPr>
                        <m:ctrlPr>
                          <a:rPr xmlns:a="http://schemas.openxmlformats.org/drawingml/2006/main" sz="1150" i="1">
                            <a:solidFill>
                              <a:srgbClr val="000000"/>
                            </a:solidFill>
                            <a:latin typeface="Cambria Math" panose="02040503050406030204" pitchFamily="18" charset="0"/>
                          </a:rPr>
                        </m:ctrlPr>
                        <m:type m:val="bar"/>
                      </m:fPr>
                      <m:num>
                        <m:r>
                          <m:rPr>
                            <m:sty m:val="p"/>
                          </m:rPr>
                          <a:rPr xmlns:a="http://schemas.openxmlformats.org/drawingml/2006/main" sz="1150" i="1">
                            <a:solidFill>
                              <a:srgbClr val="000000"/>
                            </a:solidFill>
                            <a:latin typeface="Cambria Math" panose="02040503050406030204" pitchFamily="18" charset="0"/>
                          </a:rPr>
                          <m:t>ln</m:t>
                        </m:r>
                        <m:rad>
                          <m:radPr>
                            <m:ctrlPr>
                              <a:rPr xmlns:a="http://schemas.openxmlformats.org/drawingml/2006/main" sz="1150" i="1">
                                <a:solidFill>
                                  <a:srgbClr val="000000"/>
                                </a:solidFill>
                                <a:latin typeface="Cambria Math" panose="02040503050406030204" pitchFamily="18" charset="0"/>
                              </a:rPr>
                            </m:ctrlPr>
                            <m:degHide m:val="on"/>
                          </m:radPr>
                          <m:deg/>
                          <m:e>
                            <m:r>
                              <a:rPr xmlns:a="http://schemas.openxmlformats.org/drawingml/2006/main" sz="1150" i="1">
                                <a:solidFill>
                                  <a:srgbClr val="000000"/>
                                </a:solidFill>
                                <a:latin typeface="Cambria Math" panose="02040503050406030204" pitchFamily="18" charset="0"/>
                              </a:rPr>
                              <m:t>2</m:t>
                            </m:r>
                          </m:e>
                        </m:rad>
                      </m:num>
                      <m:den>
                        <m:r>
                          <a:rPr xmlns:a="http://schemas.openxmlformats.org/drawingml/2006/main" sz="1150" i="1">
                            <a:solidFill>
                              <a:srgbClr val="000000"/>
                            </a:solidFill>
                            <a:latin typeface="Cambria Math" panose="02040503050406030204" pitchFamily="18" charset="0"/>
                          </a:rPr>
                          <m:t>⟨</m:t>
                        </m:r>
                        <m:r>
                          <a:rPr xmlns:a="http://schemas.openxmlformats.org/drawingml/2006/main" sz="1150" i="1">
                            <a:solidFill>
                              <a:srgbClr val="000000"/>
                            </a:solidFill>
                            <a:latin typeface="Cambria Math" panose="02040503050406030204" pitchFamily="18" charset="0"/>
                          </a:rPr>
                          <m:t>τ</m:t>
                        </m:r>
                        <m:r>
                          <a:rPr xmlns:a="http://schemas.openxmlformats.org/drawingml/2006/main" sz="1150" i="1">
                            <a:solidFill>
                              <a:srgbClr val="000000"/>
                            </a:solidFill>
                            <a:latin typeface="Cambria Math" panose="02040503050406030204" pitchFamily="18" charset="0"/>
                          </a:rPr>
                          <m:t>(</m:t>
                        </m:r>
                        <m:r>
                          <a:rPr xmlns:a="http://schemas.openxmlformats.org/drawingml/2006/main" sz="1150" i="1">
                            <a:solidFill>
                              <a:srgbClr val="000000"/>
                            </a:solidFill>
                            <a:latin typeface="Cambria Math" panose="02040503050406030204" pitchFamily="18" charset="0"/>
                          </a:rPr>
                          <m:t>δ</m:t>
                        </m:r>
                        <m:r>
                          <a:rPr xmlns:a="http://schemas.openxmlformats.org/drawingml/2006/main" sz="1150" i="1">
                            <a:solidFill>
                              <a:srgbClr val="000000"/>
                            </a:solidFill>
                            <a:latin typeface="Cambria Math" panose="02040503050406030204" pitchFamily="18" charset="0"/>
                          </a:rPr>
                          <m:t>)</m:t>
                        </m:r>
                        <m:r>
                          <a:rPr xmlns:a="http://schemas.openxmlformats.org/drawingml/2006/main" sz="1150" i="1">
                            <a:solidFill>
                              <a:srgbClr val="000000"/>
                            </a:solidFill>
                            <a:latin typeface="Cambria Math" panose="02040503050406030204" pitchFamily="18" charset="0"/>
                          </a:rPr>
                          <m:t>⟩</m:t>
                        </m:r>
                      </m:den>
                    </m:f>
                  </m:oMath>
                </m:oMathPara>
              </a14:m>
            </a:p>
          </p:txBody>
        </p:sp>
        <p:sp>
          <p:nvSpPr>
            <p:cNvPr id="173" name="Text"/>
            <p:cNvSpPr txBox="1"/>
            <p:nvPr/>
          </p:nvSpPr>
          <p:spPr>
            <a:xfrm rot="16200000">
              <a:off x="-67398" y="901585"/>
              <a:ext cx="363758" cy="228962"/>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800"/>
              </a:pPr>
              <a14:m>
                <m:oMath>
                  <m:r>
                    <a:rPr xmlns:a="http://schemas.openxmlformats.org/drawingml/2006/main" sz="900" i="1">
                      <a:solidFill>
                        <a:srgbClr val="000000"/>
                      </a:solidFill>
                      <a:latin typeface="Cambria Math" panose="02040503050406030204" pitchFamily="18" charset="0"/>
                    </a:rPr>
                    <m:t>λ</m:t>
                  </m:r>
                  <m:r>
                    <a:rPr xmlns:a="http://schemas.openxmlformats.org/drawingml/2006/main" sz="900" i="1">
                      <a:solidFill>
                        <a:srgbClr val="000000"/>
                      </a:solidFill>
                      <a:latin typeface="Cambria Math" panose="02040503050406030204" pitchFamily="18" charset="0"/>
                    </a:rPr>
                    <m:t>(</m:t>
                  </m:r>
                  <m:r>
                    <a:rPr xmlns:a="http://schemas.openxmlformats.org/drawingml/2006/main" sz="900" i="1">
                      <a:solidFill>
                        <a:srgbClr val="000000"/>
                      </a:solidFill>
                      <a:latin typeface="Cambria Math" panose="02040503050406030204" pitchFamily="18" charset="0"/>
                    </a:rPr>
                    <m:t>δ</m:t>
                  </m:r>
                  <m:r>
                    <a:rPr xmlns:a="http://schemas.openxmlformats.org/drawingml/2006/main" sz="900" i="1">
                      <a:solidFill>
                        <a:srgbClr val="000000"/>
                      </a:solidFill>
                      <a:latin typeface="Cambria Math" panose="02040503050406030204" pitchFamily="18" charset="0"/>
                    </a:rPr>
                    <m:t>)</m:t>
                  </m:r>
                </m:oMath>
              </a14:m>
              <a:r>
                <a:t> </a:t>
              </a:r>
            </a:p>
          </p:txBody>
        </p:sp>
        <p:sp>
          <p:nvSpPr>
            <p:cNvPr id="174" name="Text"/>
            <p:cNvSpPr txBox="1"/>
            <p:nvPr/>
          </p:nvSpPr>
          <p:spPr>
            <a:xfrm>
              <a:off x="912499" y="227365"/>
              <a:ext cx="304980" cy="224562"/>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700"/>
              </a:pPr>
              <a14:m>
                <m:oMath>
                  <m:sSup>
                    <m:e>
                      <m:r>
                        <a:rPr xmlns:a="http://schemas.openxmlformats.org/drawingml/2006/main" sz="850" i="1">
                          <a:solidFill>
                            <a:srgbClr val="000000"/>
                          </a:solidFill>
                          <a:latin typeface="Cambria Math" panose="02040503050406030204" pitchFamily="18" charset="0"/>
                        </a:rPr>
                        <m:t>δ</m:t>
                      </m:r>
                    </m:e>
                    <m:sup>
                      <m:r>
                        <a:rPr xmlns:a="http://schemas.openxmlformats.org/drawingml/2006/main" sz="850" i="1">
                          <a:solidFill>
                            <a:srgbClr val="000000"/>
                          </a:solidFill>
                          <a:latin typeface="Cambria Math" panose="02040503050406030204" pitchFamily="18" charset="0"/>
                        </a:rPr>
                        <m:t>-</m:t>
                      </m:r>
                      <m:r>
                        <a:rPr xmlns:a="http://schemas.openxmlformats.org/drawingml/2006/main" sz="850" i="1">
                          <a:solidFill>
                            <a:srgbClr val="000000"/>
                          </a:solidFill>
                          <a:latin typeface="Cambria Math" panose="02040503050406030204" pitchFamily="18" charset="0"/>
                        </a:rPr>
                        <m:t>1</m:t>
                      </m:r>
                    </m:sup>
                  </m:sSup>
                </m:oMath>
              </a14:m>
              <a:r>
                <a:t> </a:t>
              </a:r>
            </a:p>
          </p:txBody>
        </p:sp>
        <p:sp>
          <p:nvSpPr>
            <p:cNvPr id="175" name="FSLE-I and FSLE-II comparison"/>
            <p:cNvSpPr txBox="1"/>
            <p:nvPr/>
          </p:nvSpPr>
          <p:spPr>
            <a:xfrm>
              <a:off x="830866" y="0"/>
              <a:ext cx="1571458" cy="2024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800"/>
              </a:lvl1pPr>
            </a:lstStyle>
            <a:p>
              <a:pPr/>
              <a:r>
                <a:t>FSLE-I and FSLE-II comparison</a:t>
              </a:r>
            </a:p>
          </p:txBody>
        </p:sp>
        <p:sp>
          <p:nvSpPr>
            <p:cNvPr id="176" name="Text"/>
            <p:cNvSpPr txBox="1"/>
            <p:nvPr/>
          </p:nvSpPr>
          <p:spPr>
            <a:xfrm>
              <a:off x="1522099" y="1972191"/>
              <a:ext cx="188993" cy="228962"/>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800"/>
              </a:pPr>
              <a14:m>
                <m:oMath>
                  <m:r>
                    <a:rPr xmlns:a="http://schemas.openxmlformats.org/drawingml/2006/main" sz="1000" i="1">
                      <a:solidFill>
                        <a:srgbClr val="000000"/>
                      </a:solidFill>
                      <a:latin typeface="Cambria Math" panose="02040503050406030204" pitchFamily="18" charset="0"/>
                    </a:rPr>
                    <m:t>δ</m:t>
                  </m:r>
                </m:oMath>
              </a14:m>
              <a:r>
                <a:t> </a:t>
              </a:r>
            </a:p>
          </p:txBody>
        </p:sp>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1" name="Google Shape;114;p4"/>
          <p:cNvGrpSpPr/>
          <p:nvPr/>
        </p:nvGrpSpPr>
        <p:grpSpPr>
          <a:xfrm>
            <a:off x="0" y="0"/>
            <a:ext cx="10922000" cy="5461000"/>
            <a:chOff x="0" y="0"/>
            <a:chExt cx="10922000" cy="5461000"/>
          </a:xfrm>
        </p:grpSpPr>
        <p:sp>
          <p:nvSpPr>
            <p:cNvPr id="179" name="Google Shape;115;p4"/>
            <p:cNvSpPr/>
            <p:nvPr/>
          </p:nvSpPr>
          <p:spPr>
            <a:xfrm>
              <a:off x="0" y="0"/>
              <a:ext cx="10922000" cy="5461000"/>
            </a:xfrm>
            <a:prstGeom prst="rect">
              <a:avLst/>
            </a:prstGeom>
            <a:solidFill>
              <a:srgbClr val="FFFFFF"/>
            </a:solidFill>
            <a:ln w="12700" cap="flat">
              <a:solidFill>
                <a:srgbClr val="31538F"/>
              </a:solidFill>
              <a:prstDash val="solid"/>
              <a:miter lim="8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pic>
          <p:nvPicPr>
            <p:cNvPr id="180" name="Google Shape;116;p4" descr="Google Shape;116;p4"/>
            <p:cNvPicPr>
              <a:picLocks noChangeAspect="1"/>
            </p:cNvPicPr>
            <p:nvPr/>
          </p:nvPicPr>
          <p:blipFill>
            <a:blip r:embed="rId2">
              <a:extLst/>
            </a:blip>
            <a:stretch>
              <a:fillRect/>
            </a:stretch>
          </p:blipFill>
          <p:spPr>
            <a:xfrm>
              <a:off x="10179877" y="4721628"/>
              <a:ext cx="734867" cy="734867"/>
            </a:xfrm>
            <a:prstGeom prst="rect">
              <a:avLst/>
            </a:prstGeom>
            <a:ln w="9525" cap="flat">
              <a:solidFill>
                <a:srgbClr val="000000"/>
              </a:solidFill>
              <a:prstDash val="solid"/>
              <a:round/>
            </a:ln>
            <a:effectLst/>
          </p:spPr>
        </p:pic>
      </p:grpSp>
      <p:sp>
        <p:nvSpPr>
          <p:cNvPr id="182" name="Google Shape;117;p4"/>
          <p:cNvSpPr txBox="1"/>
          <p:nvPr/>
        </p:nvSpPr>
        <p:spPr>
          <a:xfrm>
            <a:off x="121924" y="41768"/>
            <a:ext cx="10601951" cy="510737"/>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3000">
                <a:solidFill>
                  <a:srgbClr val="EA1D2D"/>
                </a:solidFill>
              </a:defRPr>
            </a:lvl1pPr>
          </a:lstStyle>
          <a:p>
            <a:pPr/>
            <a:r>
              <a:t>Discussion and conclusions</a:t>
            </a:r>
          </a:p>
        </p:txBody>
      </p:sp>
      <p:pic>
        <p:nvPicPr>
          <p:cNvPr id="183" name="Google Shape;118;p4" descr="Google Shape;118;p4"/>
          <p:cNvPicPr>
            <a:picLocks noChangeAspect="1"/>
          </p:cNvPicPr>
          <p:nvPr/>
        </p:nvPicPr>
        <p:blipFill>
          <a:blip r:embed="rId2">
            <a:extLst/>
          </a:blip>
          <a:stretch>
            <a:fillRect/>
          </a:stretch>
        </p:blipFill>
        <p:spPr>
          <a:xfrm>
            <a:off x="-2369694" y="-7393645"/>
            <a:ext cx="1652631" cy="1652631"/>
          </a:xfrm>
          <a:prstGeom prst="rect">
            <a:avLst/>
          </a:prstGeom>
          <a:ln>
            <a:solidFill>
              <a:srgbClr val="000000"/>
            </a:solidFill>
          </a:ln>
        </p:spPr>
      </p:pic>
      <p:sp>
        <p:nvSpPr>
          <p:cNvPr id="184" name="TextBox 1"/>
          <p:cNvSpPr txBox="1"/>
          <p:nvPr/>
        </p:nvSpPr>
        <p:spPr>
          <a:xfrm>
            <a:off x="4773186" y="5077023"/>
            <a:ext cx="1072578"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25C6D"/>
                </a:solidFill>
              </a:defRPr>
            </a:lvl1pPr>
          </a:lstStyle>
          <a:p>
            <a:pPr/>
            <a:r>
              <a:t>Maalouly - 4</a:t>
            </a:r>
          </a:p>
        </p:txBody>
      </p:sp>
      <p:sp>
        <p:nvSpPr>
          <p:cNvPr id="185" name="Google Shape;90;p1"/>
          <p:cNvSpPr txBox="1"/>
          <p:nvPr/>
        </p:nvSpPr>
        <p:spPr>
          <a:xfrm>
            <a:off x="121874" y="612986"/>
            <a:ext cx="10602051" cy="423502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just">
              <a:defRPr b="1" sz="1800">
                <a:solidFill>
                  <a:srgbClr val="4AA4D4"/>
                </a:solidFill>
              </a:defRPr>
            </a:pPr>
            <a:r>
              <a:t>Eulerian statistics:</a:t>
            </a:r>
          </a:p>
          <a:p>
            <a:pPr lvl="1" marL="561473" indent="-180473" algn="just">
              <a:buSzPct val="100000"/>
              <a:buChar char="•"/>
              <a:defRPr sz="1800">
                <a:solidFill>
                  <a:srgbClr val="025C6D"/>
                </a:solidFill>
              </a:defRPr>
            </a:pPr>
            <a:r>
              <a:t>Asymmetry in the vorticity PDF indicating cyclonic dominance.</a:t>
            </a:r>
          </a:p>
          <a:p>
            <a:pPr lvl="1" marL="561473" indent="-180473" algn="just">
              <a:buSzPct val="100000"/>
              <a:buChar char="•"/>
              <a:defRPr sz="1800">
                <a:solidFill>
                  <a:srgbClr val="025C6D"/>
                </a:solidFill>
              </a:defRPr>
            </a:pPr>
            <a:r>
              <a:t>Turbulent flows with a wide range of energetic scales.</a:t>
            </a:r>
          </a:p>
          <a:p>
            <a:pPr lvl="1" marL="561473" indent="-180473" algn="just">
              <a:buSzPct val="100000"/>
              <a:buChar char="•"/>
              <a:defRPr sz="1800">
                <a:solidFill>
                  <a:srgbClr val="025C6D"/>
                </a:solidFill>
              </a:defRPr>
            </a:pPr>
            <a:r>
              <a:t>Nonzero divergence of the horizontal flow.</a:t>
            </a:r>
          </a:p>
          <a:p>
            <a:pPr lvl="1" marL="561473" indent="-180473" algn="just">
              <a:buSzPct val="100000"/>
              <a:buChar char="•"/>
              <a:defRPr sz="1800">
                <a:solidFill>
                  <a:srgbClr val="025C6D"/>
                </a:solidFill>
              </a:defRPr>
            </a:pPr>
            <a:r>
              <a:t>The asymmetry and divergence increase with </a:t>
            </a:r>
            <a14:m>
              <m:oMath>
                <m:r>
                  <a:rPr xmlns:a="http://schemas.openxmlformats.org/drawingml/2006/main" sz="2150" i="1">
                    <a:solidFill>
                      <a:srgbClr val="025C6D"/>
                    </a:solidFill>
                    <a:latin typeface="Cambria Math" panose="02040503050406030204" pitchFamily="18" charset="0"/>
                  </a:rPr>
                  <m:t>R</m:t>
                </m:r>
                <m:r>
                  <a:rPr xmlns:a="http://schemas.openxmlformats.org/drawingml/2006/main" sz="2150" i="1">
                    <a:solidFill>
                      <a:srgbClr val="025C6D"/>
                    </a:solidFill>
                    <a:latin typeface="Cambria Math" panose="02040503050406030204" pitchFamily="18" charset="0"/>
                  </a:rPr>
                  <m:t>o</m:t>
                </m:r>
              </m:oMath>
            </a14:m>
            <a:r>
              <a:t>.</a:t>
            </a:r>
          </a:p>
          <a:p>
            <a:pPr algn="just">
              <a:defRPr sz="1800">
                <a:solidFill>
                  <a:srgbClr val="025C6D"/>
                </a:solidFill>
              </a:defRPr>
            </a:pPr>
          </a:p>
          <a:p>
            <a:pPr algn="just">
              <a:defRPr b="1" sz="1800">
                <a:solidFill>
                  <a:srgbClr val="4AA4D4"/>
                </a:solidFill>
              </a:defRPr>
            </a:pPr>
            <a:r>
              <a:t>Lagrangian statistics:</a:t>
            </a:r>
          </a:p>
          <a:p>
            <a:pPr lvl="1" marL="561473" indent="-180473" algn="just">
              <a:buSzPct val="100000"/>
              <a:buChar char="•"/>
              <a:defRPr sz="1800">
                <a:solidFill>
                  <a:srgbClr val="025C6D"/>
                </a:solidFill>
              </a:defRPr>
            </a:pPr>
            <a:r>
              <a:t>Very weak effect of ageostrophic motions (i.e. increasing </a:t>
            </a:r>
            <a14:m>
              <m:oMath>
                <m:r>
                  <a:rPr xmlns:a="http://schemas.openxmlformats.org/drawingml/2006/main" sz="2150" i="1">
                    <a:solidFill>
                      <a:srgbClr val="025C6D"/>
                    </a:solidFill>
                    <a:latin typeface="Cambria Math" panose="02040503050406030204" pitchFamily="18" charset="0"/>
                  </a:rPr>
                  <m:t>R</m:t>
                </m:r>
                <m:r>
                  <a:rPr xmlns:a="http://schemas.openxmlformats.org/drawingml/2006/main" sz="2150" i="1">
                    <a:solidFill>
                      <a:srgbClr val="025C6D"/>
                    </a:solidFill>
                    <a:latin typeface="Cambria Math" panose="02040503050406030204" pitchFamily="18" charset="0"/>
                  </a:rPr>
                  <m:t>o</m:t>
                </m:r>
              </m:oMath>
            </a14:m>
            <a:r>
              <a:t>) on relative dispersion statistics.</a:t>
            </a:r>
          </a:p>
          <a:p>
            <a:pPr lvl="1" marL="561473" indent="-180473" algn="just">
              <a:buSzPct val="100000"/>
              <a:buChar char="•"/>
              <a:defRPr sz="1800">
                <a:solidFill>
                  <a:srgbClr val="025C6D"/>
                </a:solidFill>
              </a:defRPr>
            </a:pPr>
            <a:r>
              <a:t>Clustering increases with </a:t>
            </a:r>
            <a14:m>
              <m:oMath>
                <m:r>
                  <a:rPr xmlns:a="http://schemas.openxmlformats.org/drawingml/2006/main" sz="2150" i="1">
                    <a:solidFill>
                      <a:srgbClr val="025C6D"/>
                    </a:solidFill>
                    <a:latin typeface="Cambria Math" panose="02040503050406030204" pitchFamily="18" charset="0"/>
                  </a:rPr>
                  <m:t>R</m:t>
                </m:r>
                <m:r>
                  <a:rPr xmlns:a="http://schemas.openxmlformats.org/drawingml/2006/main" sz="2150" i="1">
                    <a:solidFill>
                      <a:srgbClr val="025C6D"/>
                    </a:solidFill>
                    <a:latin typeface="Cambria Math" panose="02040503050406030204" pitchFamily="18" charset="0"/>
                  </a:rPr>
                  <m:t>o</m:t>
                </m:r>
              </m:oMath>
            </a14:m>
            <a:r>
              <a:t>.</a:t>
            </a:r>
          </a:p>
          <a:p>
            <a:pPr lvl="1" marL="561473" indent="-180473" algn="just">
              <a:buSzPct val="100000"/>
              <a:buChar char="•"/>
              <a:defRPr sz="1800">
                <a:solidFill>
                  <a:srgbClr val="025C6D"/>
                </a:solidFill>
              </a:defRPr>
            </a:pPr>
            <a:r>
              <a:t>Surface currents from SWOT data may be appropriate for pair dispersion statistics applications but accessing finer details (e.g. clustering) could be more difficult.</a:t>
            </a:r>
          </a:p>
          <a:p>
            <a:pPr algn="just">
              <a:defRPr sz="1800">
                <a:solidFill>
                  <a:srgbClr val="025C6D"/>
                </a:solidFill>
              </a:defRPr>
            </a:pPr>
          </a:p>
          <a:p>
            <a:pPr algn="just">
              <a:defRPr b="1" sz="1800">
                <a:solidFill>
                  <a:srgbClr val="4AA4D4"/>
                </a:solidFill>
              </a:defRPr>
            </a:pPr>
            <a:r>
              <a:t>Work in progress:</a:t>
            </a:r>
          </a:p>
          <a:p>
            <a:pPr lvl="1" marL="561473" indent="-180473" algn="just">
              <a:buSzPct val="100000"/>
              <a:buChar char="•"/>
              <a:defRPr sz="1800">
                <a:solidFill>
                  <a:srgbClr val="025C6D"/>
                </a:solidFill>
              </a:defRPr>
            </a:pPr>
            <a:r>
              <a:t>Understating the relation between particle distribution and flow properties.</a:t>
            </a:r>
          </a:p>
          <a:p>
            <a:pPr lvl="1" marL="561473" indent="-180473" algn="just">
              <a:buSzPct val="100000"/>
              <a:buChar char="•"/>
              <a:defRPr sz="1800">
                <a:solidFill>
                  <a:srgbClr val="025C6D"/>
                </a:solidFill>
              </a:defRPr>
            </a:pPr>
            <a:r>
              <a:t>Improving the understanding of the effect of ageostrophic motions.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