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10922000" cy="5461000"/>
  <p:notesSz cx="6858000" cy="9144000"/>
  <p:embeddedFontLst>
    <p:embeddedFont>
      <p:font typeface="Arial Black" panose="020B0604020202020204" pitchFamily="34" charset="0"/>
      <p:regular r:id="rId7"/>
      <p:bold r:id="rId8"/>
    </p:embeddedFon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20" userDrawn="1">
          <p15:clr>
            <a:srgbClr val="A4A3A4"/>
          </p15:clr>
        </p15:guide>
        <p15:guide id="2" pos="34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hxrZMzR2OP793kDwPvle/XKwyS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4"/>
  </p:normalViewPr>
  <p:slideViewPr>
    <p:cSldViewPr snapToGrid="0" showGuides="1">
      <p:cViewPr varScale="1">
        <p:scale>
          <a:sx n="132" d="100"/>
          <a:sy n="132" d="100"/>
        </p:scale>
        <p:origin x="304" y="168"/>
      </p:cViewPr>
      <p:guideLst>
        <p:guide orient="horz" pos="1720"/>
        <p:guide pos="34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5621338" y="93663"/>
            <a:ext cx="18100676" cy="9050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14" name="Google Shape;14;p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728524" y="-1523896"/>
            <a:ext cx="3464954" cy="94202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6679611" y="1427193"/>
            <a:ext cx="4627945" cy="23550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901237" y="-859602"/>
            <a:ext cx="4627945" cy="69286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8"/>
          <p:cNvSpPr txBox="1">
            <a:spLocks noGrp="1"/>
          </p:cNvSpPr>
          <p:nvPr>
            <p:ph type="ctrTitle"/>
          </p:nvPr>
        </p:nvSpPr>
        <p:spPr>
          <a:xfrm>
            <a:off x="1365250" y="893734"/>
            <a:ext cx="8191500" cy="19012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subTitle" idx="1"/>
          </p:nvPr>
        </p:nvSpPr>
        <p:spPr>
          <a:xfrm>
            <a:off x="1365250" y="2868290"/>
            <a:ext cx="8191500" cy="13184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96"/>
              </a:spcBef>
              <a:spcAft>
                <a:spcPts val="0"/>
              </a:spcAft>
              <a:buClr>
                <a:schemeClr val="dk1"/>
              </a:buClr>
              <a:buSzPts val="1911"/>
              <a:buNone/>
              <a:defRPr sz="1911"/>
            </a:lvl1pPr>
            <a:lvl2pPr lvl="1" algn="ctr">
              <a:lnSpc>
                <a:spcPct val="90000"/>
              </a:lnSpc>
              <a:spcBef>
                <a:spcPts val="398"/>
              </a:spcBef>
              <a:spcAft>
                <a:spcPts val="0"/>
              </a:spcAft>
              <a:buClr>
                <a:schemeClr val="dk1"/>
              </a:buClr>
              <a:buSzPts val="1593"/>
              <a:buNone/>
              <a:defRPr sz="1593"/>
            </a:lvl2pPr>
            <a:lvl3pPr lvl="2" algn="ctr">
              <a:lnSpc>
                <a:spcPct val="90000"/>
              </a:lnSpc>
              <a:spcBef>
                <a:spcPts val="398"/>
              </a:spcBef>
              <a:spcAft>
                <a:spcPts val="0"/>
              </a:spcAft>
              <a:buClr>
                <a:schemeClr val="dk1"/>
              </a:buClr>
              <a:buSzPts val="1433"/>
              <a:buNone/>
              <a:defRPr sz="1433"/>
            </a:lvl3pPr>
            <a:lvl4pPr lvl="3" algn="ctr">
              <a:lnSpc>
                <a:spcPct val="90000"/>
              </a:lnSpc>
              <a:spcBef>
                <a:spcPts val="398"/>
              </a:spcBef>
              <a:spcAft>
                <a:spcPts val="0"/>
              </a:spcAft>
              <a:buClr>
                <a:schemeClr val="dk1"/>
              </a:buClr>
              <a:buSzPts val="1274"/>
              <a:buNone/>
              <a:defRPr sz="1274"/>
            </a:lvl4pPr>
            <a:lvl5pPr lvl="4" algn="ctr">
              <a:lnSpc>
                <a:spcPct val="90000"/>
              </a:lnSpc>
              <a:spcBef>
                <a:spcPts val="398"/>
              </a:spcBef>
              <a:spcAft>
                <a:spcPts val="0"/>
              </a:spcAft>
              <a:buClr>
                <a:schemeClr val="dk1"/>
              </a:buClr>
              <a:buSzPts val="1274"/>
              <a:buNone/>
              <a:defRPr sz="1274"/>
            </a:lvl5pPr>
            <a:lvl6pPr lvl="5" algn="ctr">
              <a:lnSpc>
                <a:spcPct val="90000"/>
              </a:lnSpc>
              <a:spcBef>
                <a:spcPts val="398"/>
              </a:spcBef>
              <a:spcAft>
                <a:spcPts val="0"/>
              </a:spcAft>
              <a:buClr>
                <a:schemeClr val="dk1"/>
              </a:buClr>
              <a:buSzPts val="1274"/>
              <a:buNone/>
              <a:defRPr sz="1274"/>
            </a:lvl6pPr>
            <a:lvl7pPr lvl="6" algn="ctr">
              <a:lnSpc>
                <a:spcPct val="90000"/>
              </a:lnSpc>
              <a:spcBef>
                <a:spcPts val="398"/>
              </a:spcBef>
              <a:spcAft>
                <a:spcPts val="0"/>
              </a:spcAft>
              <a:buClr>
                <a:schemeClr val="dk1"/>
              </a:buClr>
              <a:buSzPts val="1274"/>
              <a:buNone/>
              <a:defRPr sz="1274"/>
            </a:lvl7pPr>
            <a:lvl8pPr lvl="7" algn="ctr">
              <a:lnSpc>
                <a:spcPct val="90000"/>
              </a:lnSpc>
              <a:spcBef>
                <a:spcPts val="398"/>
              </a:spcBef>
              <a:spcAft>
                <a:spcPts val="0"/>
              </a:spcAft>
              <a:buClr>
                <a:schemeClr val="dk1"/>
              </a:buClr>
              <a:buSzPts val="1274"/>
              <a:buNone/>
              <a:defRPr sz="1274"/>
            </a:lvl8pPr>
            <a:lvl9pPr lvl="8" algn="ctr">
              <a:lnSpc>
                <a:spcPct val="90000"/>
              </a:lnSpc>
              <a:spcBef>
                <a:spcPts val="398"/>
              </a:spcBef>
              <a:spcAft>
                <a:spcPts val="0"/>
              </a:spcAft>
              <a:buClr>
                <a:schemeClr val="dk1"/>
              </a:buClr>
              <a:buSzPts val="1274"/>
              <a:buNone/>
              <a:defRPr sz="1274"/>
            </a:lvl9pPr>
          </a:lstStyle>
          <a:p>
            <a:endParaRPr/>
          </a:p>
        </p:txBody>
      </p:sp>
      <p:sp>
        <p:nvSpPr>
          <p:cNvPr id="20" name="Google Shape;20;p8"/>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745199" y="1361458"/>
            <a:ext cx="9420225" cy="22716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745199" y="3654573"/>
            <a:ext cx="9420225" cy="1194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rgbClr val="888888"/>
              </a:buClr>
              <a:buSzPts val="1911"/>
              <a:buNone/>
              <a:defRPr sz="1911">
                <a:solidFill>
                  <a:srgbClr val="888888"/>
                </a:solidFill>
              </a:defRPr>
            </a:lvl1pPr>
            <a:lvl2pPr marL="914400" lvl="1" indent="-228600" algn="l">
              <a:lnSpc>
                <a:spcPct val="90000"/>
              </a:lnSpc>
              <a:spcBef>
                <a:spcPts val="398"/>
              </a:spcBef>
              <a:spcAft>
                <a:spcPts val="0"/>
              </a:spcAft>
              <a:buClr>
                <a:srgbClr val="888888"/>
              </a:buClr>
              <a:buSzPts val="1593"/>
              <a:buNone/>
              <a:defRPr sz="1593">
                <a:solidFill>
                  <a:srgbClr val="888888"/>
                </a:solidFill>
              </a:defRPr>
            </a:lvl2pPr>
            <a:lvl3pPr marL="1371600" lvl="2" indent="-228600" algn="l">
              <a:lnSpc>
                <a:spcPct val="90000"/>
              </a:lnSpc>
              <a:spcBef>
                <a:spcPts val="398"/>
              </a:spcBef>
              <a:spcAft>
                <a:spcPts val="0"/>
              </a:spcAft>
              <a:buClr>
                <a:srgbClr val="888888"/>
              </a:buClr>
              <a:buSzPts val="1433"/>
              <a:buNone/>
              <a:defRPr sz="1433">
                <a:solidFill>
                  <a:srgbClr val="888888"/>
                </a:solidFill>
              </a:defRPr>
            </a:lvl3pPr>
            <a:lvl4pPr marL="1828800" lvl="3" indent="-228600" algn="l">
              <a:lnSpc>
                <a:spcPct val="90000"/>
              </a:lnSpc>
              <a:spcBef>
                <a:spcPts val="398"/>
              </a:spcBef>
              <a:spcAft>
                <a:spcPts val="0"/>
              </a:spcAft>
              <a:buClr>
                <a:srgbClr val="888888"/>
              </a:buClr>
              <a:buSzPts val="1274"/>
              <a:buNone/>
              <a:defRPr sz="1274">
                <a:solidFill>
                  <a:srgbClr val="888888"/>
                </a:solidFill>
              </a:defRPr>
            </a:lvl4pPr>
            <a:lvl5pPr marL="2286000" lvl="4" indent="-228600" algn="l">
              <a:lnSpc>
                <a:spcPct val="90000"/>
              </a:lnSpc>
              <a:spcBef>
                <a:spcPts val="398"/>
              </a:spcBef>
              <a:spcAft>
                <a:spcPts val="0"/>
              </a:spcAft>
              <a:buClr>
                <a:srgbClr val="888888"/>
              </a:buClr>
              <a:buSzPts val="1274"/>
              <a:buNone/>
              <a:defRPr sz="1274">
                <a:solidFill>
                  <a:srgbClr val="888888"/>
                </a:solidFill>
              </a:defRPr>
            </a:lvl5pPr>
            <a:lvl6pPr marL="2743200" lvl="5" indent="-228600" algn="l">
              <a:lnSpc>
                <a:spcPct val="90000"/>
              </a:lnSpc>
              <a:spcBef>
                <a:spcPts val="398"/>
              </a:spcBef>
              <a:spcAft>
                <a:spcPts val="0"/>
              </a:spcAft>
              <a:buClr>
                <a:srgbClr val="888888"/>
              </a:buClr>
              <a:buSzPts val="1274"/>
              <a:buNone/>
              <a:defRPr sz="1274">
                <a:solidFill>
                  <a:srgbClr val="888888"/>
                </a:solidFill>
              </a:defRPr>
            </a:lvl6pPr>
            <a:lvl7pPr marL="3200400" lvl="6" indent="-228600" algn="l">
              <a:lnSpc>
                <a:spcPct val="90000"/>
              </a:lnSpc>
              <a:spcBef>
                <a:spcPts val="398"/>
              </a:spcBef>
              <a:spcAft>
                <a:spcPts val="0"/>
              </a:spcAft>
              <a:buClr>
                <a:srgbClr val="888888"/>
              </a:buClr>
              <a:buSzPts val="1274"/>
              <a:buNone/>
              <a:defRPr sz="1274">
                <a:solidFill>
                  <a:srgbClr val="888888"/>
                </a:solidFill>
              </a:defRPr>
            </a:lvl7pPr>
            <a:lvl8pPr marL="3657600" lvl="7" indent="-228600" algn="l">
              <a:lnSpc>
                <a:spcPct val="90000"/>
              </a:lnSpc>
              <a:spcBef>
                <a:spcPts val="398"/>
              </a:spcBef>
              <a:spcAft>
                <a:spcPts val="0"/>
              </a:spcAft>
              <a:buClr>
                <a:srgbClr val="888888"/>
              </a:buClr>
              <a:buSzPts val="1274"/>
              <a:buNone/>
              <a:defRPr sz="1274">
                <a:solidFill>
                  <a:srgbClr val="888888"/>
                </a:solidFill>
              </a:defRPr>
            </a:lvl8pPr>
            <a:lvl9pPr marL="4114800" lvl="8" indent="-228600" algn="l">
              <a:lnSpc>
                <a:spcPct val="90000"/>
              </a:lnSpc>
              <a:spcBef>
                <a:spcPts val="398"/>
              </a:spcBef>
              <a:spcAft>
                <a:spcPts val="0"/>
              </a:spcAft>
              <a:buClr>
                <a:srgbClr val="888888"/>
              </a:buClr>
              <a:buSzPts val="1274"/>
              <a:buNone/>
              <a:defRPr sz="1274">
                <a:solidFill>
                  <a:srgbClr val="888888"/>
                </a:solidFill>
              </a:defRPr>
            </a:lvl9pPr>
          </a:lstStyle>
          <a:p>
            <a:endParaRPr/>
          </a:p>
        </p:txBody>
      </p:sp>
      <p:sp>
        <p:nvSpPr>
          <p:cNvPr id="26" name="Google Shape;26;p9"/>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750888"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5529263"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752310"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752310" y="1338704"/>
            <a:ext cx="4620518"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39" name="Google Shape;39;p11"/>
          <p:cNvSpPr txBox="1">
            <a:spLocks noGrp="1"/>
          </p:cNvSpPr>
          <p:nvPr>
            <p:ph type="body" idx="2"/>
          </p:nvPr>
        </p:nvSpPr>
        <p:spPr>
          <a:xfrm>
            <a:off x="752310" y="1994782"/>
            <a:ext cx="4620518"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5529262" y="1338704"/>
            <a:ext cx="4643273"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41" name="Google Shape;41;p11"/>
          <p:cNvSpPr txBox="1">
            <a:spLocks noGrp="1"/>
          </p:cNvSpPr>
          <p:nvPr>
            <p:ph type="body" idx="4"/>
          </p:nvPr>
        </p:nvSpPr>
        <p:spPr>
          <a:xfrm>
            <a:off x="5529262" y="1994782"/>
            <a:ext cx="4643273"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4643272" y="786283"/>
            <a:ext cx="5529263" cy="3880850"/>
          </a:xfrm>
          <a:prstGeom prst="rect">
            <a:avLst/>
          </a:prstGeom>
          <a:noFill/>
          <a:ln>
            <a:noFill/>
          </a:ln>
        </p:spPr>
        <p:txBody>
          <a:bodyPr spcFirstLastPara="1" wrap="square" lIns="91425" tIns="45700" rIns="91425" bIns="45700" anchor="t" anchorCtr="0">
            <a:normAutofit/>
          </a:bodyPr>
          <a:lstStyle>
            <a:lvl1pPr marL="457200" lvl="0" indent="-390398" algn="l">
              <a:lnSpc>
                <a:spcPct val="90000"/>
              </a:lnSpc>
              <a:spcBef>
                <a:spcPts val="796"/>
              </a:spcBef>
              <a:spcAft>
                <a:spcPts val="0"/>
              </a:spcAft>
              <a:buClr>
                <a:schemeClr val="dk1"/>
              </a:buClr>
              <a:buSzPts val="2548"/>
              <a:buChar char="•"/>
              <a:defRPr sz="2548"/>
            </a:lvl1pPr>
            <a:lvl2pPr marL="914400" lvl="1" indent="-370205" algn="l">
              <a:lnSpc>
                <a:spcPct val="90000"/>
              </a:lnSpc>
              <a:spcBef>
                <a:spcPts val="398"/>
              </a:spcBef>
              <a:spcAft>
                <a:spcPts val="0"/>
              </a:spcAft>
              <a:buClr>
                <a:schemeClr val="dk1"/>
              </a:buClr>
              <a:buSzPts val="2230"/>
              <a:buChar char="•"/>
              <a:defRPr sz="2230"/>
            </a:lvl2pPr>
            <a:lvl3pPr marL="1371600" lvl="2" indent="-349948" algn="l">
              <a:lnSpc>
                <a:spcPct val="90000"/>
              </a:lnSpc>
              <a:spcBef>
                <a:spcPts val="398"/>
              </a:spcBef>
              <a:spcAft>
                <a:spcPts val="0"/>
              </a:spcAft>
              <a:buClr>
                <a:schemeClr val="dk1"/>
              </a:buClr>
              <a:buSzPts val="1911"/>
              <a:buChar char="•"/>
              <a:defRPr sz="1911"/>
            </a:lvl3pPr>
            <a:lvl4pPr marL="1828800" lvl="3" indent="-329755" algn="l">
              <a:lnSpc>
                <a:spcPct val="90000"/>
              </a:lnSpc>
              <a:spcBef>
                <a:spcPts val="398"/>
              </a:spcBef>
              <a:spcAft>
                <a:spcPts val="0"/>
              </a:spcAft>
              <a:buClr>
                <a:schemeClr val="dk1"/>
              </a:buClr>
              <a:buSzPts val="1593"/>
              <a:buChar char="•"/>
              <a:defRPr sz="1593"/>
            </a:lvl4pPr>
            <a:lvl5pPr marL="2286000" lvl="4" indent="-329755" algn="l">
              <a:lnSpc>
                <a:spcPct val="90000"/>
              </a:lnSpc>
              <a:spcBef>
                <a:spcPts val="398"/>
              </a:spcBef>
              <a:spcAft>
                <a:spcPts val="0"/>
              </a:spcAft>
              <a:buClr>
                <a:schemeClr val="dk1"/>
              </a:buClr>
              <a:buSzPts val="1593"/>
              <a:buChar char="•"/>
              <a:defRPr sz="1593"/>
            </a:lvl5pPr>
            <a:lvl6pPr marL="2743200" lvl="5" indent="-329755" algn="l">
              <a:lnSpc>
                <a:spcPct val="90000"/>
              </a:lnSpc>
              <a:spcBef>
                <a:spcPts val="398"/>
              </a:spcBef>
              <a:spcAft>
                <a:spcPts val="0"/>
              </a:spcAft>
              <a:buClr>
                <a:schemeClr val="dk1"/>
              </a:buClr>
              <a:buSzPts val="1593"/>
              <a:buChar char="•"/>
              <a:defRPr sz="1593"/>
            </a:lvl6pPr>
            <a:lvl7pPr marL="3200400" lvl="6" indent="-329755" algn="l">
              <a:lnSpc>
                <a:spcPct val="90000"/>
              </a:lnSpc>
              <a:spcBef>
                <a:spcPts val="398"/>
              </a:spcBef>
              <a:spcAft>
                <a:spcPts val="0"/>
              </a:spcAft>
              <a:buClr>
                <a:schemeClr val="dk1"/>
              </a:buClr>
              <a:buSzPts val="1593"/>
              <a:buChar char="•"/>
              <a:defRPr sz="1593"/>
            </a:lvl7pPr>
            <a:lvl8pPr marL="3657600" lvl="7" indent="-329755" algn="l">
              <a:lnSpc>
                <a:spcPct val="90000"/>
              </a:lnSpc>
              <a:spcBef>
                <a:spcPts val="398"/>
              </a:spcBef>
              <a:spcAft>
                <a:spcPts val="0"/>
              </a:spcAft>
              <a:buClr>
                <a:schemeClr val="dk1"/>
              </a:buClr>
              <a:buSzPts val="1593"/>
              <a:buChar char="•"/>
              <a:defRPr sz="1593"/>
            </a:lvl8pPr>
            <a:lvl9pPr marL="4114800" lvl="8" indent="-329755" algn="l">
              <a:lnSpc>
                <a:spcPct val="90000"/>
              </a:lnSpc>
              <a:spcBef>
                <a:spcPts val="398"/>
              </a:spcBef>
              <a:spcAft>
                <a:spcPts val="0"/>
              </a:spcAft>
              <a:buClr>
                <a:schemeClr val="dk1"/>
              </a:buClr>
              <a:buSzPts val="1593"/>
              <a:buChar char="•"/>
              <a:defRPr sz="1593"/>
            </a:lvl9pPr>
          </a:lstStyle>
          <a:p>
            <a:endParaRPr/>
          </a:p>
        </p:txBody>
      </p:sp>
      <p:sp>
        <p:nvSpPr>
          <p:cNvPr id="57" name="Google Shape;57;p14"/>
          <p:cNvSpPr txBox="1">
            <a:spLocks noGrp="1"/>
          </p:cNvSpPr>
          <p:nvPr>
            <p:ph type="body" idx="2"/>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58" name="Google Shape;58;p14"/>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a:spLocks noGrp="1"/>
          </p:cNvSpPr>
          <p:nvPr>
            <p:ph type="pic" idx="2"/>
          </p:nvPr>
        </p:nvSpPr>
        <p:spPr>
          <a:xfrm>
            <a:off x="4643272" y="786283"/>
            <a:ext cx="5529263" cy="3880850"/>
          </a:xfrm>
          <a:prstGeom prst="rect">
            <a:avLst/>
          </a:prstGeom>
          <a:noFill/>
          <a:ln>
            <a:noFill/>
          </a:ln>
        </p:spPr>
      </p:sp>
      <p:sp>
        <p:nvSpPr>
          <p:cNvPr id="64" name="Google Shape;64;p15"/>
          <p:cNvSpPr txBox="1">
            <a:spLocks noGrp="1"/>
          </p:cNvSpPr>
          <p:nvPr>
            <p:ph type="body" idx="1"/>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65" name="Google Shape;65;p15"/>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04"/>
              <a:buFont typeface="Calibri"/>
              <a:buNone/>
              <a:defRPr sz="3504"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marR="0" lvl="0" indent="-370205" algn="l" rtl="0">
              <a:lnSpc>
                <a:spcPct val="90000"/>
              </a:lnSpc>
              <a:spcBef>
                <a:spcPts val="796"/>
              </a:spcBef>
              <a:spcAft>
                <a:spcPts val="0"/>
              </a:spcAft>
              <a:buClr>
                <a:schemeClr val="dk1"/>
              </a:buClr>
              <a:buSzPts val="2230"/>
              <a:buFont typeface="Arial"/>
              <a:buChar char="•"/>
              <a:defRPr sz="2230" b="0" i="0" u="none" strike="noStrike" cap="none">
                <a:solidFill>
                  <a:schemeClr val="dk1"/>
                </a:solidFill>
                <a:latin typeface="Calibri"/>
                <a:ea typeface="Calibri"/>
                <a:cs typeface="Calibri"/>
                <a:sym typeface="Calibri"/>
              </a:defRPr>
            </a:lvl1pPr>
            <a:lvl2pPr marL="914400" marR="0" lvl="1" indent="-349948" algn="l" rtl="0">
              <a:lnSpc>
                <a:spcPct val="90000"/>
              </a:lnSpc>
              <a:spcBef>
                <a:spcPts val="398"/>
              </a:spcBef>
              <a:spcAft>
                <a:spcPts val="0"/>
              </a:spcAft>
              <a:buClr>
                <a:schemeClr val="dk1"/>
              </a:buClr>
              <a:buSzPts val="1911"/>
              <a:buFont typeface="Arial"/>
              <a:buChar char="•"/>
              <a:defRPr sz="1911" b="0" i="0" u="none" strike="noStrike" cap="none">
                <a:solidFill>
                  <a:schemeClr val="dk1"/>
                </a:solidFill>
                <a:latin typeface="Calibri"/>
                <a:ea typeface="Calibri"/>
                <a:cs typeface="Calibri"/>
                <a:sym typeface="Calibri"/>
              </a:defRPr>
            </a:lvl2pPr>
            <a:lvl3pPr marL="1371600" marR="0" lvl="2" indent="-329755" algn="l" rtl="0">
              <a:lnSpc>
                <a:spcPct val="90000"/>
              </a:lnSpc>
              <a:spcBef>
                <a:spcPts val="398"/>
              </a:spcBef>
              <a:spcAft>
                <a:spcPts val="0"/>
              </a:spcAft>
              <a:buClr>
                <a:schemeClr val="dk1"/>
              </a:buClr>
              <a:buSzPts val="1593"/>
              <a:buFont typeface="Arial"/>
              <a:buChar char="•"/>
              <a:defRPr sz="1593" b="0" i="0" u="none" strike="noStrike" cap="none">
                <a:solidFill>
                  <a:schemeClr val="dk1"/>
                </a:solidFill>
                <a:latin typeface="Calibri"/>
                <a:ea typeface="Calibri"/>
                <a:cs typeface="Calibri"/>
                <a:sym typeface="Calibri"/>
              </a:defRPr>
            </a:lvl3pPr>
            <a:lvl4pPr marL="1828800" marR="0" lvl="3"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4pPr>
            <a:lvl5pPr marL="2286000" marR="0" lvl="4"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5pPr>
            <a:lvl6pPr marL="2743200" marR="0" lvl="5"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6pPr>
            <a:lvl7pPr marL="3200400" marR="0" lvl="6"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7pPr>
            <a:lvl8pPr marL="3657600" marR="0" lvl="7"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8pPr>
            <a:lvl9pPr marL="4114800" marR="0" lvl="8"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0" y="76200"/>
            <a:ext cx="10922100" cy="5460900"/>
            <a:chOff x="0" y="0"/>
            <a:chExt cx="10922100" cy="5460900"/>
          </a:xfrm>
        </p:grpSpPr>
        <p:grpSp>
          <p:nvGrpSpPr>
            <p:cNvPr id="85" name="Google Shape;85;p1"/>
            <p:cNvGrpSpPr/>
            <p:nvPr/>
          </p:nvGrpSpPr>
          <p:grpSpPr>
            <a:xfrm>
              <a:off x="0" y="0"/>
              <a:ext cx="10922100" cy="5460900"/>
              <a:chOff x="0" y="0"/>
              <a:chExt cx="10922100" cy="5460900"/>
            </a:xfrm>
          </p:grpSpPr>
          <p:sp>
            <p:nvSpPr>
              <p:cNvPr id="86" name="Google Shape;86;p1"/>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88" name="Google Shape;88;p1"/>
            <p:cNvSpPr txBox="1"/>
            <p:nvPr/>
          </p:nvSpPr>
          <p:spPr>
            <a:xfrm>
              <a:off x="76200" y="41769"/>
              <a:ext cx="10693500" cy="1477287"/>
            </a:xfrm>
            <a:prstGeom prst="rect">
              <a:avLst/>
            </a:prstGeom>
            <a:noFill/>
            <a:ln>
              <a:noFill/>
            </a:ln>
          </p:spPr>
          <p:txBody>
            <a:bodyPr spcFirstLastPara="1" wrap="square" lIns="91425" tIns="45700" rIns="91425" bIns="45700" anchor="t" anchorCtr="0">
              <a:spAutoFit/>
            </a:bodyPr>
            <a:lstStyle/>
            <a:p>
              <a:pPr>
                <a:buSzPts val="3000"/>
              </a:pPr>
              <a:r>
                <a:rPr lang="en-US" sz="3000" b="1">
                  <a:solidFill>
                    <a:srgbClr val="EA1D2D"/>
                  </a:solidFill>
                  <a:latin typeface="Arial Black"/>
                  <a:ea typeface="Arial Black"/>
                  <a:cs typeface="Arial Black"/>
                  <a:sym typeface="Arial Black"/>
                </a:rPr>
                <a:t>Multi-trophic cross-frontal patchiness of plankton communities in the California Current Ecosystem</a:t>
              </a:r>
            </a:p>
            <a:p>
              <a:pPr>
                <a:buSzPts val="3000"/>
              </a:pPr>
              <a:endParaRPr sz="3000" b="1" i="0" u="none" strike="noStrike" cap="none">
                <a:solidFill>
                  <a:srgbClr val="EA1D2D"/>
                </a:solidFill>
                <a:latin typeface="Arial Black"/>
                <a:ea typeface="Arial Black"/>
                <a:cs typeface="Arial Black"/>
                <a:sym typeface="Arial Black"/>
              </a:endParaRPr>
            </a:p>
          </p:txBody>
        </p:sp>
        <p:sp>
          <p:nvSpPr>
            <p:cNvPr id="90" name="Google Shape;90;p1"/>
            <p:cNvSpPr txBox="1"/>
            <p:nvPr/>
          </p:nvSpPr>
          <p:spPr>
            <a:xfrm>
              <a:off x="76200" y="1470507"/>
              <a:ext cx="10693500" cy="2308284"/>
            </a:xfrm>
            <a:prstGeom prst="rect">
              <a:avLst/>
            </a:prstGeom>
            <a:noFill/>
            <a:ln>
              <a:noFill/>
            </a:ln>
          </p:spPr>
          <p:txBody>
            <a:bodyPr spcFirstLastPara="1" wrap="square" lIns="91425" tIns="45700" rIns="91425" bIns="45700" anchor="t" anchorCtr="0">
              <a:spAutoFit/>
            </a:bodyPr>
            <a:lstStyle/>
            <a:p>
              <a:pPr lvl="0" algn="just">
                <a:buSzPts val="1800"/>
              </a:pPr>
              <a:r>
                <a:rPr lang="en-US" sz="1800" b="1" i="0" u="none" strike="noStrike" cap="none" dirty="0">
                  <a:solidFill>
                    <a:srgbClr val="00A7D9"/>
                  </a:solidFill>
                  <a:latin typeface="Arial"/>
                  <a:ea typeface="Arial"/>
                  <a:cs typeface="Arial"/>
                  <a:sym typeface="Arial"/>
                </a:rPr>
                <a:t>Abbreviated abstract: </a:t>
              </a:r>
              <a:r>
                <a:rPr lang="en-US" sz="1800" dirty="0">
                  <a:solidFill>
                    <a:srgbClr val="025C6D"/>
                  </a:solidFill>
                  <a:latin typeface="Arial" panose="020B0604020202020204" pitchFamily="34" charset="0"/>
                  <a:cs typeface="Arial" panose="020B0604020202020204" pitchFamily="34" charset="0"/>
                </a:rPr>
                <a:t>We found that a majority of fronts sampled in the California Current Ecosystem are associated with a distinct frontal plankton community caracterized by an enhanced biomass of not only diatoms and copepods but many other groups of plankton such as chaetognaths, rhizarians and appendicularians. In addition, the distribution of plankton communities across fronts is far more complex than previously thought, and exhibits patchiness at a finer scale (typically 1-10 km) than the width of the front itself (typically 10-30 km). Such patchiness suggests that additional processes, such as horizontal transport and biotic interactions, are at play, in conjunction with the nutrient injections. The coupling between transport and local effects could be further investigated using lagrangian trajectory analysis. </a:t>
              </a:r>
              <a:r>
                <a:rPr lang="en-US" sz="1800" b="1" i="0" u="none" strike="noStrike" cap="none" dirty="0">
                  <a:solidFill>
                    <a:srgbClr val="00A7D9"/>
                  </a:solidFill>
                  <a:latin typeface="Arial"/>
                  <a:ea typeface="Arial"/>
                  <a:cs typeface="Arial"/>
                  <a:sym typeface="Arial"/>
                </a:rPr>
                <a:t> </a:t>
              </a:r>
              <a:endParaRPr sz="1800" b="0" i="0" u="none" strike="noStrike" cap="none" dirty="0">
                <a:solidFill>
                  <a:srgbClr val="025C6D"/>
                </a:solidFill>
                <a:latin typeface="Arial"/>
                <a:ea typeface="Arial"/>
                <a:cs typeface="Arial"/>
                <a:sym typeface="Arial"/>
              </a:endParaRPr>
            </a:p>
          </p:txBody>
        </p:sp>
        <p:sp>
          <p:nvSpPr>
            <p:cNvPr id="91" name="Google Shape;91;p1"/>
            <p:cNvSpPr txBox="1"/>
            <p:nvPr/>
          </p:nvSpPr>
          <p:spPr>
            <a:xfrm>
              <a:off x="76200" y="1039660"/>
              <a:ext cx="9958800" cy="430847"/>
            </a:xfrm>
            <a:prstGeom prst="rect">
              <a:avLst/>
            </a:prstGeom>
            <a:noFill/>
            <a:ln>
              <a:noFill/>
            </a:ln>
          </p:spPr>
          <p:txBody>
            <a:bodyPr spcFirstLastPara="1" wrap="square" lIns="91425" tIns="45700" rIns="91425" bIns="45700" anchor="t" anchorCtr="0">
              <a:spAutoFit/>
            </a:bodyPr>
            <a:lstStyle/>
            <a:p>
              <a:pPr>
                <a:buSzPts val="2200"/>
              </a:pPr>
              <a:r>
                <a:rPr lang="en-US" sz="2200" i="1" dirty="0">
                  <a:solidFill>
                    <a:srgbClr val="025C6D"/>
                  </a:solidFill>
                  <a:latin typeface="Calibri"/>
                  <a:ea typeface="Calibri"/>
                  <a:cs typeface="Calibri"/>
                  <a:sym typeface="Calibri"/>
                </a:rPr>
                <a:t>Inès Mangolte, Marina Lévy, Mark Ohman</a:t>
              </a:r>
            </a:p>
          </p:txBody>
        </p:sp>
      </p:grpSp>
      <p:sp>
        <p:nvSpPr>
          <p:cNvPr id="2" name="TextBox 1">
            <a:extLst>
              <a:ext uri="{FF2B5EF4-FFF2-40B4-BE49-F238E27FC236}">
                <a16:creationId xmlns:a16="http://schemas.microsoft.com/office/drawing/2014/main" id="{144EF2FE-9A51-E1A8-A0A6-A6D001616938}"/>
              </a:ext>
            </a:extLst>
          </p:cNvPr>
          <p:cNvSpPr txBox="1"/>
          <p:nvPr/>
        </p:nvSpPr>
        <p:spPr>
          <a:xfrm>
            <a:off x="4727466" y="5077023"/>
            <a:ext cx="1449436" cy="307777"/>
          </a:xfrm>
          <a:prstGeom prst="rect">
            <a:avLst/>
          </a:prstGeom>
          <a:noFill/>
        </p:spPr>
        <p:txBody>
          <a:bodyPr wrap="none" rtlCol="0">
            <a:spAutoFit/>
          </a:bodyPr>
          <a:lstStyle/>
          <a:p>
            <a:r>
              <a:rPr lang="fr-FR" dirty="0">
                <a:solidFill>
                  <a:srgbClr val="025C6D"/>
                </a:solidFill>
              </a:rPr>
              <a:t>MANGOLTE </a:t>
            </a:r>
            <a:r>
              <a:rPr lang="en-IT" dirty="0">
                <a:solidFill>
                  <a:srgbClr val="025C6D"/>
                </a:solidFill>
              </a:rPr>
              <a:t>- 1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0" y="0"/>
            <a:ext cx="10922100" cy="5460900"/>
            <a:chOff x="0" y="0"/>
            <a:chExt cx="10922100" cy="5460900"/>
          </a:xfrm>
        </p:grpSpPr>
        <p:grpSp>
          <p:nvGrpSpPr>
            <p:cNvPr id="97" name="Google Shape;97;p2"/>
            <p:cNvGrpSpPr/>
            <p:nvPr/>
          </p:nvGrpSpPr>
          <p:grpSpPr>
            <a:xfrm>
              <a:off x="0" y="0"/>
              <a:ext cx="10922100" cy="5460900"/>
              <a:chOff x="0" y="0"/>
              <a:chExt cx="10922100" cy="5460900"/>
            </a:xfrm>
          </p:grpSpPr>
          <p:sp>
            <p:nvSpPr>
              <p:cNvPr id="98" name="Google Shape;98;p2"/>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0" name="Google Shape;100;p2"/>
            <p:cNvSpPr txBox="1"/>
            <p:nvPr/>
          </p:nvSpPr>
          <p:spPr>
            <a:xfrm>
              <a:off x="76200" y="41769"/>
              <a:ext cx="106935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EA1D2D"/>
                  </a:solidFill>
                  <a:latin typeface="Arial"/>
                  <a:ea typeface="Arial"/>
                  <a:cs typeface="Arial"/>
                  <a:sym typeface="Arial"/>
                </a:rPr>
                <a:t>Data and methods</a:t>
              </a:r>
              <a:endParaRPr sz="3000" b="1" i="0" u="none" strike="noStrike" cap="none">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5686FFA1-C1AF-CBC2-454A-244820E606A1}"/>
              </a:ext>
            </a:extLst>
          </p:cNvPr>
          <p:cNvSpPr txBox="1"/>
          <p:nvPr/>
        </p:nvSpPr>
        <p:spPr>
          <a:xfrm>
            <a:off x="4727466" y="5077023"/>
            <a:ext cx="1467068" cy="307777"/>
          </a:xfrm>
          <a:prstGeom prst="rect">
            <a:avLst/>
          </a:prstGeom>
          <a:noFill/>
        </p:spPr>
        <p:txBody>
          <a:bodyPr wrap="none" rtlCol="0">
            <a:spAutoFit/>
          </a:bodyPr>
          <a:lstStyle/>
          <a:p>
            <a:r>
              <a:rPr lang="fr-FR" dirty="0">
                <a:solidFill>
                  <a:srgbClr val="025C6D"/>
                </a:solidFill>
              </a:rPr>
              <a:t>MANGOLTE </a:t>
            </a:r>
            <a:r>
              <a:rPr lang="en-IT" dirty="0">
                <a:solidFill>
                  <a:srgbClr val="025C6D"/>
                </a:solidFill>
              </a:rPr>
              <a:t>- 2</a:t>
            </a:r>
          </a:p>
        </p:txBody>
      </p:sp>
      <p:sp>
        <p:nvSpPr>
          <p:cNvPr id="3" name="Google Shape;90;p1">
            <a:extLst>
              <a:ext uri="{FF2B5EF4-FFF2-40B4-BE49-F238E27FC236}">
                <a16:creationId xmlns:a16="http://schemas.microsoft.com/office/drawing/2014/main" id="{81DD0E66-1628-4915-B6AE-AE34FEC17473}"/>
              </a:ext>
            </a:extLst>
          </p:cNvPr>
          <p:cNvSpPr txBox="1"/>
          <p:nvPr/>
        </p:nvSpPr>
        <p:spPr>
          <a:xfrm>
            <a:off x="0" y="637638"/>
            <a:ext cx="10693500" cy="1477287"/>
          </a:xfrm>
          <a:prstGeom prst="rect">
            <a:avLst/>
          </a:prstGeom>
          <a:noFill/>
          <a:ln>
            <a:noFill/>
          </a:ln>
        </p:spPr>
        <p:txBody>
          <a:bodyPr spcFirstLastPara="1" wrap="square" lIns="91425" tIns="45700" rIns="91425" bIns="45700" anchor="t" anchorCtr="0">
            <a:spAutoFit/>
          </a:bodyPr>
          <a:lstStyle/>
          <a:p>
            <a:pPr marL="285750" lvl="0" indent="-285750" algn="just">
              <a:buSzPts val="1800"/>
              <a:buFont typeface="Arial" panose="020B0604020202020204" pitchFamily="34" charset="0"/>
              <a:buChar char="•"/>
            </a:pPr>
            <a:r>
              <a:rPr lang="en-US" sz="1800" dirty="0">
                <a:solidFill>
                  <a:srgbClr val="025C6D"/>
                </a:solidFill>
                <a:latin typeface="Arial" panose="020B0604020202020204" pitchFamily="34" charset="0"/>
                <a:cs typeface="Arial" panose="020B0604020202020204" pitchFamily="34" charset="0"/>
              </a:rPr>
              <a:t>4 CCE-LTER (California Current Ecosystem Long Term Ecological Research) Cruises with high resolution transects targeting fronts : 2008 (1 transect), 2011 (2 transects), 2012 (2 transects), 2017 (3 transects) </a:t>
            </a:r>
            <a:r>
              <a:rPr lang="en-US" sz="1800" dirty="0">
                <a:solidFill>
                  <a:srgbClr val="025C6D"/>
                </a:solidFill>
                <a:latin typeface="Arial" panose="020B0604020202020204" pitchFamily="34" charset="0"/>
                <a:cs typeface="Arial" panose="020B0604020202020204" pitchFamily="34" charset="0"/>
                <a:sym typeface="Wingdings" pitchFamily="2" charset="2"/>
              </a:rPr>
              <a:t> identification of 10 density fronts</a:t>
            </a:r>
            <a:endParaRPr lang="en-US" sz="1800" dirty="0">
              <a:solidFill>
                <a:srgbClr val="025C6D"/>
              </a:solidFill>
              <a:latin typeface="Arial" panose="020B0604020202020204" pitchFamily="34" charset="0"/>
              <a:cs typeface="Arial" panose="020B0604020202020204" pitchFamily="34" charset="0"/>
            </a:endParaRPr>
          </a:p>
          <a:p>
            <a:pPr marL="285750" lvl="0" indent="-285750" algn="just">
              <a:buSzPts val="1800"/>
              <a:buFont typeface="Arial" panose="020B0604020202020204" pitchFamily="34" charset="0"/>
              <a:buChar char="•"/>
            </a:pPr>
            <a:r>
              <a:rPr lang="en-US" sz="1800" dirty="0">
                <a:solidFill>
                  <a:srgbClr val="025C6D"/>
                </a:solidFill>
                <a:latin typeface="Arial" panose="020B0604020202020204" pitchFamily="34" charset="0"/>
                <a:cs typeface="Arial" panose="020B0604020202020204" pitchFamily="34" charset="0"/>
              </a:rPr>
              <a:t>3 biological sampling methods : Flow Cytometry (heterotrophic bacteria and cyanobacteria), HPLC (6 phytoplankton groups), ZooScan (15 groups of meso-zooplankton) </a:t>
            </a:r>
            <a:r>
              <a:rPr lang="en-US" sz="1800" b="1" i="0" u="none" strike="noStrike" cap="none" dirty="0">
                <a:solidFill>
                  <a:srgbClr val="00A7D9"/>
                </a:solidFill>
                <a:latin typeface="Arial"/>
                <a:ea typeface="Arial"/>
                <a:cs typeface="Arial"/>
                <a:sym typeface="Arial"/>
              </a:rPr>
              <a:t> </a:t>
            </a:r>
            <a:endParaRPr sz="1800" b="0" i="0" u="none" strike="noStrike" cap="none" dirty="0">
              <a:solidFill>
                <a:srgbClr val="025C6D"/>
              </a:solidFill>
              <a:latin typeface="Arial"/>
              <a:ea typeface="Arial"/>
              <a:cs typeface="Arial"/>
              <a:sym typeface="Arial"/>
            </a:endParaRPr>
          </a:p>
        </p:txBody>
      </p:sp>
      <p:pic>
        <p:nvPicPr>
          <p:cNvPr id="4" name="Image 3">
            <a:extLst>
              <a:ext uri="{FF2B5EF4-FFF2-40B4-BE49-F238E27FC236}">
                <a16:creationId xmlns:a16="http://schemas.microsoft.com/office/drawing/2014/main" id="{153475B9-D4A9-85B6-4770-B176E7F821FB}"/>
              </a:ext>
            </a:extLst>
          </p:cNvPr>
          <p:cNvPicPr>
            <a:picLocks noChangeAspect="1"/>
          </p:cNvPicPr>
          <p:nvPr/>
        </p:nvPicPr>
        <p:blipFill>
          <a:blip r:embed="rId4"/>
          <a:stretch>
            <a:fillRect/>
          </a:stretch>
        </p:blipFill>
        <p:spPr>
          <a:xfrm>
            <a:off x="4866462" y="2429210"/>
            <a:ext cx="4916069" cy="2446912"/>
          </a:xfrm>
          <a:prstGeom prst="rect">
            <a:avLst/>
          </a:prstGeom>
        </p:spPr>
      </p:pic>
      <p:pic>
        <p:nvPicPr>
          <p:cNvPr id="5" name="Image 4">
            <a:extLst>
              <a:ext uri="{FF2B5EF4-FFF2-40B4-BE49-F238E27FC236}">
                <a16:creationId xmlns:a16="http://schemas.microsoft.com/office/drawing/2014/main" id="{3306B5CF-8B98-D6A4-A9C2-2CF71655A3FF}"/>
              </a:ext>
            </a:extLst>
          </p:cNvPr>
          <p:cNvPicPr>
            <a:picLocks noChangeAspect="1"/>
          </p:cNvPicPr>
          <p:nvPr/>
        </p:nvPicPr>
        <p:blipFill rotWithShape="1">
          <a:blip r:embed="rId5"/>
          <a:srcRect r="50402"/>
          <a:stretch/>
        </p:blipFill>
        <p:spPr>
          <a:xfrm>
            <a:off x="535762" y="2254015"/>
            <a:ext cx="3794938" cy="27973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3"/>
          <p:cNvGrpSpPr/>
          <p:nvPr/>
        </p:nvGrpSpPr>
        <p:grpSpPr>
          <a:xfrm>
            <a:off x="0" y="0"/>
            <a:ext cx="10922000" cy="5461000"/>
            <a:chOff x="0" y="0"/>
            <a:chExt cx="10922000" cy="5461000"/>
          </a:xfrm>
        </p:grpSpPr>
        <p:grpSp>
          <p:nvGrpSpPr>
            <p:cNvPr id="106" name="Google Shape;106;p3"/>
            <p:cNvGrpSpPr/>
            <p:nvPr/>
          </p:nvGrpSpPr>
          <p:grpSpPr>
            <a:xfrm>
              <a:off x="0" y="0"/>
              <a:ext cx="10922000" cy="5461000"/>
              <a:chOff x="0" y="0"/>
              <a:chExt cx="10922000" cy="5461000"/>
            </a:xfrm>
          </p:grpSpPr>
          <p:sp>
            <p:nvSpPr>
              <p:cNvPr id="107" name="Google Shape;107;p3"/>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9" name="Google Shape;109;p3"/>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EA1D2D"/>
                  </a:solidFill>
                  <a:latin typeface="Arial"/>
                  <a:ea typeface="Arial"/>
                  <a:cs typeface="Arial"/>
                  <a:sym typeface="Arial"/>
                </a:rPr>
                <a:t>Results</a:t>
              </a:r>
              <a:endParaRPr sz="3000" b="1" i="0" u="none" strike="noStrike" cap="none">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82A88471-08A5-755E-4EE6-4F56CB23BB4B}"/>
              </a:ext>
            </a:extLst>
          </p:cNvPr>
          <p:cNvSpPr txBox="1"/>
          <p:nvPr/>
        </p:nvSpPr>
        <p:spPr>
          <a:xfrm>
            <a:off x="4727466" y="5077023"/>
            <a:ext cx="1467068" cy="307777"/>
          </a:xfrm>
          <a:prstGeom prst="rect">
            <a:avLst/>
          </a:prstGeom>
          <a:noFill/>
        </p:spPr>
        <p:txBody>
          <a:bodyPr wrap="none" rtlCol="0">
            <a:spAutoFit/>
          </a:bodyPr>
          <a:lstStyle/>
          <a:p>
            <a:r>
              <a:rPr lang="fr-FR" dirty="0">
                <a:solidFill>
                  <a:srgbClr val="025C6D"/>
                </a:solidFill>
              </a:rPr>
              <a:t>MANGOLTE </a:t>
            </a:r>
            <a:r>
              <a:rPr lang="en-IT" dirty="0">
                <a:solidFill>
                  <a:srgbClr val="025C6D"/>
                </a:solidFill>
              </a:rPr>
              <a:t>- 3</a:t>
            </a:r>
          </a:p>
        </p:txBody>
      </p:sp>
      <p:sp>
        <p:nvSpPr>
          <p:cNvPr id="3" name="Google Shape;90;p1">
            <a:extLst>
              <a:ext uri="{FF2B5EF4-FFF2-40B4-BE49-F238E27FC236}">
                <a16:creationId xmlns:a16="http://schemas.microsoft.com/office/drawing/2014/main" id="{3BE0CC1C-3578-2FC8-B461-6254380FF4A5}"/>
              </a:ext>
            </a:extLst>
          </p:cNvPr>
          <p:cNvSpPr txBox="1"/>
          <p:nvPr/>
        </p:nvSpPr>
        <p:spPr>
          <a:xfrm>
            <a:off x="0" y="737325"/>
            <a:ext cx="10693500" cy="1200288"/>
          </a:xfrm>
          <a:prstGeom prst="rect">
            <a:avLst/>
          </a:prstGeom>
          <a:noFill/>
          <a:ln>
            <a:noFill/>
          </a:ln>
        </p:spPr>
        <p:txBody>
          <a:bodyPr spcFirstLastPara="1" wrap="square" lIns="91425" tIns="45700" rIns="91425" bIns="45700" anchor="t" anchorCtr="0">
            <a:spAutoFit/>
          </a:bodyPr>
          <a:lstStyle/>
          <a:p>
            <a:pPr marL="285750" lvl="0" indent="-285750" algn="just">
              <a:buSzPts val="1800"/>
              <a:buFont typeface="Arial" panose="020B0604020202020204" pitchFamily="34" charset="0"/>
              <a:buChar char="•"/>
            </a:pPr>
            <a:r>
              <a:rPr lang="en-US" sz="1800" dirty="0">
                <a:solidFill>
                  <a:srgbClr val="025C6D"/>
                </a:solidFill>
                <a:latin typeface="Arial" panose="020B0604020202020204" pitchFamily="34" charset="0"/>
                <a:cs typeface="Arial" panose="020B0604020202020204" pitchFamily="34" charset="0"/>
              </a:rPr>
              <a:t>Maximum of total biomass at most fronts (“peaks”)</a:t>
            </a:r>
          </a:p>
          <a:p>
            <a:pPr marL="285750" lvl="0" indent="-285750" algn="just">
              <a:buSzPts val="1800"/>
              <a:buFont typeface="Arial" panose="020B0604020202020204" pitchFamily="34" charset="0"/>
              <a:buChar char="•"/>
            </a:pPr>
            <a:r>
              <a:rPr lang="en-US" sz="1800" dirty="0">
                <a:solidFill>
                  <a:srgbClr val="025C6D"/>
                </a:solidFill>
                <a:latin typeface="Arial" panose="020B0604020202020204" pitchFamily="34" charset="0"/>
                <a:cs typeface="Arial" panose="020B0604020202020204" pitchFamily="34" charset="0"/>
              </a:rPr>
              <a:t>Maximum of biomass for most plankton groups (“winners”), but not all</a:t>
            </a:r>
          </a:p>
          <a:p>
            <a:pPr marL="285750" lvl="0" indent="-285750" algn="just">
              <a:buSzPts val="1800"/>
              <a:buFont typeface="Arial" panose="020B0604020202020204" pitchFamily="34" charset="0"/>
              <a:buChar char="•"/>
            </a:pPr>
            <a:r>
              <a:rPr lang="en-US" sz="1800" dirty="0">
                <a:solidFill>
                  <a:srgbClr val="025C6D"/>
                </a:solidFill>
                <a:latin typeface="Arial" panose="020B0604020202020204" pitchFamily="34" charset="0"/>
                <a:cs typeface="Arial" panose="020B0604020202020204" pitchFamily="34" charset="0"/>
              </a:rPr>
              <a:t>Fine scale horizontal patchiness : peaks of variable widths (1-10 km) and position (+/- 10 km for “center” of the front).</a:t>
            </a:r>
            <a:r>
              <a:rPr lang="en-US" sz="1800" b="1" i="0" u="none" strike="noStrike" cap="none" dirty="0">
                <a:solidFill>
                  <a:srgbClr val="00A7D9"/>
                </a:solidFill>
                <a:latin typeface="Arial"/>
                <a:ea typeface="Arial"/>
                <a:cs typeface="Arial"/>
                <a:sym typeface="Arial"/>
              </a:rPr>
              <a:t> </a:t>
            </a:r>
            <a:endParaRPr sz="1800" b="0" i="0" u="none" strike="noStrike" cap="none" dirty="0">
              <a:solidFill>
                <a:srgbClr val="025C6D"/>
              </a:solidFill>
              <a:latin typeface="Arial"/>
              <a:ea typeface="Arial"/>
              <a:cs typeface="Arial"/>
              <a:sym typeface="Arial"/>
            </a:endParaRPr>
          </a:p>
        </p:txBody>
      </p:sp>
      <p:pic>
        <p:nvPicPr>
          <p:cNvPr id="4" name="Image 3">
            <a:extLst>
              <a:ext uri="{FF2B5EF4-FFF2-40B4-BE49-F238E27FC236}">
                <a16:creationId xmlns:a16="http://schemas.microsoft.com/office/drawing/2014/main" id="{D781BD37-CB6E-2CEA-ACBD-C5DCE59DDA4F}"/>
              </a:ext>
            </a:extLst>
          </p:cNvPr>
          <p:cNvPicPr>
            <a:picLocks noChangeAspect="1"/>
          </p:cNvPicPr>
          <p:nvPr/>
        </p:nvPicPr>
        <p:blipFill>
          <a:blip r:embed="rId4"/>
          <a:stretch>
            <a:fillRect/>
          </a:stretch>
        </p:blipFill>
        <p:spPr>
          <a:xfrm>
            <a:off x="76200" y="2287146"/>
            <a:ext cx="6168101" cy="3011094"/>
          </a:xfrm>
          <a:prstGeom prst="rect">
            <a:avLst/>
          </a:prstGeom>
        </p:spPr>
      </p:pic>
      <p:pic>
        <p:nvPicPr>
          <p:cNvPr id="6" name="Image 5">
            <a:extLst>
              <a:ext uri="{FF2B5EF4-FFF2-40B4-BE49-F238E27FC236}">
                <a16:creationId xmlns:a16="http://schemas.microsoft.com/office/drawing/2014/main" id="{3DF31F69-1C28-353C-03F5-46FB4EA8C4FD}"/>
              </a:ext>
            </a:extLst>
          </p:cNvPr>
          <p:cNvPicPr>
            <a:picLocks noChangeAspect="1"/>
          </p:cNvPicPr>
          <p:nvPr/>
        </p:nvPicPr>
        <p:blipFill>
          <a:blip r:embed="rId5"/>
          <a:stretch>
            <a:fillRect/>
          </a:stretch>
        </p:blipFill>
        <p:spPr>
          <a:xfrm>
            <a:off x="6194534" y="2282641"/>
            <a:ext cx="4478921" cy="24162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4"/>
          <p:cNvGrpSpPr/>
          <p:nvPr/>
        </p:nvGrpSpPr>
        <p:grpSpPr>
          <a:xfrm>
            <a:off x="0" y="0"/>
            <a:ext cx="10922000" cy="5461000"/>
            <a:chOff x="0" y="0"/>
            <a:chExt cx="10922000" cy="5461000"/>
          </a:xfrm>
        </p:grpSpPr>
        <p:sp>
          <p:nvSpPr>
            <p:cNvPr id="115" name="Google Shape;115;p4"/>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4"/>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17" name="Google Shape;117;p4"/>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Discussion and conclusions</a:t>
            </a:r>
            <a:endParaRPr sz="3000" b="1" i="0" u="none" strike="noStrike" cap="none" dirty="0">
              <a:solidFill>
                <a:srgbClr val="EA1D2D"/>
              </a:solidFill>
              <a:latin typeface="Arial"/>
              <a:ea typeface="Arial"/>
              <a:cs typeface="Arial"/>
              <a:sym typeface="Arial"/>
            </a:endParaRPr>
          </a:p>
        </p:txBody>
      </p:sp>
      <p:pic>
        <p:nvPicPr>
          <p:cNvPr id="118" name="Google Shape;118;p4"/>
          <p:cNvPicPr preferRelativeResize="0"/>
          <p:nvPr/>
        </p:nvPicPr>
        <p:blipFill rotWithShape="1">
          <a:blip r:embed="rId3">
            <a:alphaModFix/>
          </a:blip>
          <a:srcRect/>
          <a:stretch/>
        </p:blipFill>
        <p:spPr>
          <a:xfrm>
            <a:off x="-2369694" y="-7393644"/>
            <a:ext cx="1652630" cy="1652630"/>
          </a:xfrm>
          <a:prstGeom prst="rect">
            <a:avLst/>
          </a:prstGeom>
          <a:noFill/>
          <a:ln w="9525" cap="flat" cmpd="sng">
            <a:solidFill>
              <a:schemeClr val="dk1"/>
            </a:solidFill>
            <a:prstDash val="solid"/>
            <a:round/>
            <a:headEnd type="none" w="sm" len="sm"/>
            <a:tailEnd type="none" w="sm" len="sm"/>
          </a:ln>
        </p:spPr>
      </p:pic>
      <p:sp>
        <p:nvSpPr>
          <p:cNvPr id="2" name="TextBox 1">
            <a:extLst>
              <a:ext uri="{FF2B5EF4-FFF2-40B4-BE49-F238E27FC236}">
                <a16:creationId xmlns:a16="http://schemas.microsoft.com/office/drawing/2014/main" id="{3EBD5F61-9043-0993-5C25-229A8574E469}"/>
              </a:ext>
            </a:extLst>
          </p:cNvPr>
          <p:cNvSpPr txBox="1"/>
          <p:nvPr/>
        </p:nvSpPr>
        <p:spPr>
          <a:xfrm>
            <a:off x="4727466" y="5077023"/>
            <a:ext cx="1467068" cy="307777"/>
          </a:xfrm>
          <a:prstGeom prst="rect">
            <a:avLst/>
          </a:prstGeom>
          <a:noFill/>
        </p:spPr>
        <p:txBody>
          <a:bodyPr wrap="none" rtlCol="0">
            <a:spAutoFit/>
          </a:bodyPr>
          <a:lstStyle/>
          <a:p>
            <a:r>
              <a:rPr lang="fr-FR" dirty="0">
                <a:solidFill>
                  <a:srgbClr val="025C6D"/>
                </a:solidFill>
              </a:rPr>
              <a:t>MANGOLTE </a:t>
            </a:r>
            <a:r>
              <a:rPr lang="en-IT" dirty="0">
                <a:solidFill>
                  <a:srgbClr val="025C6D"/>
                </a:solidFill>
              </a:rPr>
              <a:t>- 4</a:t>
            </a:r>
          </a:p>
        </p:txBody>
      </p:sp>
      <p:sp>
        <p:nvSpPr>
          <p:cNvPr id="3" name="Google Shape;90;p1">
            <a:extLst>
              <a:ext uri="{FF2B5EF4-FFF2-40B4-BE49-F238E27FC236}">
                <a16:creationId xmlns:a16="http://schemas.microsoft.com/office/drawing/2014/main" id="{7498A89F-973E-B96B-8EDD-FBA3F28D8788}"/>
              </a:ext>
            </a:extLst>
          </p:cNvPr>
          <p:cNvSpPr txBox="1"/>
          <p:nvPr/>
        </p:nvSpPr>
        <p:spPr>
          <a:xfrm>
            <a:off x="38100" y="1269194"/>
            <a:ext cx="4825468" cy="2862282"/>
          </a:xfrm>
          <a:prstGeom prst="rect">
            <a:avLst/>
          </a:prstGeom>
          <a:noFill/>
          <a:ln>
            <a:noFill/>
          </a:ln>
        </p:spPr>
        <p:txBody>
          <a:bodyPr spcFirstLastPara="1" wrap="square" lIns="91425" tIns="45700" rIns="91425" bIns="45700" anchor="t" anchorCtr="0">
            <a:spAutoFit/>
          </a:bodyPr>
          <a:lstStyle/>
          <a:p>
            <a:pPr marL="285750" lvl="0" indent="-285750" algn="just">
              <a:buSzPts val="1800"/>
              <a:buFont typeface="Arial" panose="020B0604020202020204" pitchFamily="34" charset="0"/>
              <a:buChar char="•"/>
            </a:pPr>
            <a:r>
              <a:rPr lang="en-US" sz="1800" dirty="0">
                <a:solidFill>
                  <a:srgbClr val="025C6D"/>
                </a:solidFill>
                <a:latin typeface="Arial" panose="020B0604020202020204" pitchFamily="34" charset="0"/>
                <a:cs typeface="Arial" panose="020B0604020202020204" pitchFamily="34" charset="0"/>
              </a:rPr>
              <a:t>Importance of taxonomic and horizontal resolution to describe the structure of plankton communities at fronts</a:t>
            </a:r>
          </a:p>
          <a:p>
            <a:pPr marL="285750" lvl="0" indent="-285750" algn="just">
              <a:buSzPts val="1800"/>
              <a:buFont typeface="Arial" panose="020B0604020202020204" pitchFamily="34" charset="0"/>
              <a:buChar char="•"/>
            </a:pPr>
            <a:r>
              <a:rPr lang="en-US" sz="1800" dirty="0">
                <a:solidFill>
                  <a:srgbClr val="025C6D"/>
                </a:solidFill>
                <a:latin typeface="Arial" panose="020B0604020202020204" pitchFamily="34" charset="0"/>
                <a:cs typeface="Arial" panose="020B0604020202020204" pitchFamily="34" charset="0"/>
              </a:rPr>
              <a:t>Complexity of the structure suggests coupling between active (frontal nutrient input), passive (transport) and reactive (biotic interactions such as predation) processes at very fine scales (1-10 km)</a:t>
            </a:r>
          </a:p>
          <a:p>
            <a:pPr marL="285750" lvl="0" indent="-285750" algn="just">
              <a:buSzPts val="1800"/>
              <a:buFont typeface="Arial" panose="020B0604020202020204" pitchFamily="34" charset="0"/>
              <a:buChar char="•"/>
            </a:pPr>
            <a:r>
              <a:rPr lang="en-US" sz="1800" dirty="0">
                <a:solidFill>
                  <a:srgbClr val="025C6D"/>
                </a:solidFill>
                <a:latin typeface="Arial" panose="020B0604020202020204" pitchFamily="34" charset="0"/>
                <a:cs typeface="Arial" panose="020B0604020202020204" pitchFamily="34" charset="0"/>
              </a:rPr>
              <a:t>Lagrangian approach necessary to determine the role of transport</a:t>
            </a:r>
          </a:p>
        </p:txBody>
      </p:sp>
      <p:pic>
        <p:nvPicPr>
          <p:cNvPr id="4" name="Image 3">
            <a:extLst>
              <a:ext uri="{FF2B5EF4-FFF2-40B4-BE49-F238E27FC236}">
                <a16:creationId xmlns:a16="http://schemas.microsoft.com/office/drawing/2014/main" id="{8CC6FEB5-815E-9B4A-316F-853A7F5A0B11}"/>
              </a:ext>
            </a:extLst>
          </p:cNvPr>
          <p:cNvPicPr>
            <a:picLocks noChangeAspect="1"/>
          </p:cNvPicPr>
          <p:nvPr/>
        </p:nvPicPr>
        <p:blipFill>
          <a:blip r:embed="rId4"/>
          <a:stretch>
            <a:fillRect/>
          </a:stretch>
        </p:blipFill>
        <p:spPr>
          <a:xfrm>
            <a:off x="5205945" y="697009"/>
            <a:ext cx="5100932" cy="39484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350</Words>
  <Application>Microsoft Macintosh PowerPoint</Application>
  <PresentationFormat>Personnalisé</PresentationFormat>
  <Paragraphs>18</Paragraphs>
  <Slides>4</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vt:i4>
      </vt:variant>
    </vt:vector>
  </HeadingPairs>
  <TitlesOfParts>
    <vt:vector size="8" baseType="lpstr">
      <vt:lpstr>Calibri</vt:lpstr>
      <vt:lpstr>Arial Black</vt:lpstr>
      <vt:lpstr>Arial</vt:lpstr>
      <vt:lpstr>Office Theme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Tosca Ballerini</dc:creator>
  <cp:lastModifiedBy>Inès MANGOLTE</cp:lastModifiedBy>
  <cp:revision>10</cp:revision>
  <dcterms:created xsi:type="dcterms:W3CDTF">2022-03-02T08:39:10Z</dcterms:created>
  <dcterms:modified xsi:type="dcterms:W3CDTF">2022-08-31T12:20:00Z</dcterms:modified>
</cp:coreProperties>
</file>