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/>
    <p:restoredTop sz="94628"/>
  </p:normalViewPr>
  <p:slideViewPr>
    <p:cSldViewPr snapToGrid="0" showGuides="1">
      <p:cViewPr varScale="1">
        <p:scale>
          <a:sx n="124" d="100"/>
          <a:sy n="124" d="100"/>
        </p:scale>
        <p:origin x="200" y="520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3389/fmars.2019.00425" TargetMode="External"/><Relationship Id="rId4" Type="http://schemas.openxmlformats.org/officeDocument/2006/relationships/hyperlink" Target="https://doi.org/10.3389/fmars.2019.004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dm@noc.ac.uk" TargetMode="External"/><Relationship Id="rId4" Type="http://schemas.openxmlformats.org/officeDocument/2006/relationships/hyperlink" Target="mailto:cg1@noc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SeaSTAR</a:t>
              </a: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: </a:t>
              </a:r>
              <a:br>
                <a:rPr lang="en-US" sz="3000" b="1" i="0" u="none" strike="noStrike" cap="none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ESA Earth Explorer 11 candidate mission </a:t>
              </a:r>
              <a:b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to measure small-scale ocean surface dynamics</a:t>
              </a: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804883"/>
              <a:ext cx="10769700" cy="123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GB" dirty="0" err="1"/>
                <a:t>Gommenginger</a:t>
              </a:r>
              <a:r>
                <a:rPr lang="en-GB" dirty="0"/>
                <a:t> et al., "SEASTAR: A Mission to Study Ocean </a:t>
              </a:r>
              <a:r>
                <a:rPr lang="en-GB" dirty="0" err="1"/>
                <a:t>Submesoscale</a:t>
              </a:r>
              <a:r>
                <a:rPr lang="en-GB" dirty="0"/>
                <a:t> Dynamics and Small-Scale Atmosphere-Ocean Processes in Coastal, Shelf and Polar Seas"</a:t>
              </a:r>
              <a:r>
                <a:rPr lang="en-GB" i="1" dirty="0"/>
                <a:t>, Frontiers in Marine Science</a:t>
              </a:r>
              <a:r>
                <a:rPr lang="en-GB" dirty="0"/>
                <a:t> , 2019, </a:t>
              </a:r>
              <a:r>
                <a:rPr lang="en-GB" dirty="0">
                  <a:hlinkClick r:id="rId4"/>
                </a:rPr>
                <a:t>https://doi.org/10.3389/fmars.2019.00457</a:t>
              </a:r>
              <a:r>
                <a:rPr lang="en-GB" dirty="0"/>
                <a:t>.</a:t>
              </a:r>
            </a:p>
            <a:p>
              <a:r>
                <a:rPr lang="en-GB" dirty="0"/>
                <a:t>Villas </a:t>
              </a:r>
              <a:r>
                <a:rPr lang="en-GB" dirty="0" err="1"/>
                <a:t>Bôas</a:t>
              </a:r>
              <a:r>
                <a:rPr lang="en-GB" dirty="0"/>
                <a:t>, et al., "Integrated Observations of Global Surface Winds, Currents, and Waves: Requirements and Challenges for the Next Decade"</a:t>
              </a:r>
              <a:r>
                <a:rPr lang="en-GB" i="1" dirty="0"/>
                <a:t>, Frontiers in Marine Science</a:t>
              </a:r>
              <a:r>
                <a:rPr lang="en-GB" dirty="0"/>
                <a:t> , 2019, </a:t>
              </a:r>
              <a:r>
                <a:rPr lang="en-GB" dirty="0">
                  <a:hlinkClick r:id="rId5"/>
                </a:rPr>
                <a:t>https://doi.org/10.3389/fmars.2019.00425</a:t>
              </a:r>
              <a:r>
                <a:rPr lang="en-GB" dirty="0"/>
                <a:t>.</a:t>
              </a: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2322650"/>
              <a:ext cx="106935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</a:t>
              </a:r>
              <a:r>
                <a:rPr lang="en-US" sz="18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</a:p>
            <a:p>
              <a:r>
                <a:rPr lang="en-GB" sz="1800" dirty="0">
                  <a:solidFill>
                    <a:schemeClr val="tx1"/>
                  </a:solidFill>
                </a:rPr>
                <a:t>SEASTAR is a dedicated ocean mission to address scientific needs for new synoptic imaging of ocean current and wind vectors at 1km resolution.</a:t>
              </a:r>
            </a:p>
            <a:p>
              <a:r>
                <a:rPr lang="en-GB" sz="1800" dirty="0">
                  <a:solidFill>
                    <a:schemeClr val="tx1"/>
                  </a:solidFill>
                </a:rPr>
                <a:t>It focus on key interfaces of the Earth system makes SEASTAR relevant to a large and growing community of ocean, atmosphere, cryosphere, coastal and climate scientists and operators.</a:t>
              </a:r>
            </a:p>
            <a:p>
              <a:pPr lvl="0" algn="just">
                <a:buSzPts val="1800"/>
              </a:pP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465244"/>
              <a:ext cx="9958800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Christine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Gommenginger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200" i="1" u="sng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Adrien Martin 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&amp; the International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SeaSTAR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 team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@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ACHMartin</a:t>
              </a:r>
              <a:endParaRPr lang="en-US" sz="2200" i="1" dirty="0">
                <a:solidFill>
                  <a:srgbClr val="025C6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25C6D"/>
                </a:solidFill>
              </a:rPr>
              <a:t>SeaSTAR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 err="1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SeaSTAR</a:t>
              </a: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 Science Drivers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25C6D"/>
                </a:solidFill>
              </a:rPr>
              <a:t>SeaSTAR</a:t>
            </a:r>
            <a:r>
              <a:rPr lang="en-GB" dirty="0">
                <a:solidFill>
                  <a:srgbClr val="025C6D"/>
                </a:solidFill>
              </a:rPr>
              <a:t>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3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BE0CC1C-3578-2FC8-B461-6254380FF4A5}"/>
              </a:ext>
            </a:extLst>
          </p:cNvPr>
          <p:cNvSpPr txBox="1"/>
          <p:nvPr/>
        </p:nvSpPr>
        <p:spPr>
          <a:xfrm>
            <a:off x="76200" y="803488"/>
            <a:ext cx="6920496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>
              <a:defRPr/>
            </a:pPr>
            <a:r>
              <a:rPr lang="en-GB" sz="2000" dirty="0"/>
              <a:t>High-resolution satellite images often show small ocean eddies, swirls and filaments at scales below 10 km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Frequent near jets, large eddies and in coastal and polar seas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Fingerprints of dynamic vertical exchanges at the sea surface</a:t>
            </a:r>
          </a:p>
          <a:p>
            <a:pPr lvl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sz="2000" dirty="0"/>
              <a:t>Numerical models indicate these small-scale phenomena play a critical role on ocean circulation and the global climate system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Impact on vertical exchanges e.g. heat, CO2, nutrients…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Impact on horizontal dispersion &amp; pathways e.g. debris, oil…</a:t>
            </a:r>
          </a:p>
          <a:p>
            <a:pPr lvl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sz="2000" dirty="0"/>
              <a:t>There are very few observations of ocean dynamics at these scales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Challenging &amp; expensive with traditional means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</a:rPr>
              <a:t>No existing spaceborne capability to quantify their magnitude, spatial distribution and temporal variability.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B0427-70B8-C140-B77A-2E3EB7204A47}"/>
              </a:ext>
            </a:extLst>
          </p:cNvPr>
          <p:cNvSpPr txBox="1"/>
          <p:nvPr/>
        </p:nvSpPr>
        <p:spPr>
          <a:xfrm>
            <a:off x="7617838" y="184150"/>
            <a:ext cx="2638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96" i="1" dirty="0">
                <a:solidFill>
                  <a:schemeClr val="bg1"/>
                </a:solidFill>
              </a:rPr>
              <a:t>Sentinel-2 Baltic Sea </a:t>
            </a:r>
          </a:p>
          <a:p>
            <a:pPr>
              <a:defRPr/>
            </a:pPr>
            <a:r>
              <a:rPr lang="en-GB" sz="1396" i="1" dirty="0">
                <a:solidFill>
                  <a:schemeClr val="bg1"/>
                </a:solidFill>
              </a:rPr>
              <a:t>July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E3B37-D659-7040-A8E7-A0D2CC25E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251"/>
          <a:stretch/>
        </p:blipFill>
        <p:spPr>
          <a:xfrm>
            <a:off x="7084438" y="60325"/>
            <a:ext cx="3749820" cy="4656385"/>
          </a:xfrm>
          <a:prstGeom prst="rect">
            <a:avLst/>
          </a:prstGeom>
          <a:ln w="12700">
            <a:solidFill>
              <a:schemeClr val="bg1">
                <a:lumMod val="2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6F740D-83A9-9042-A0D1-25B6AB0E1233}"/>
              </a:ext>
            </a:extLst>
          </p:cNvPr>
          <p:cNvSpPr txBox="1"/>
          <p:nvPr/>
        </p:nvSpPr>
        <p:spPr>
          <a:xfrm>
            <a:off x="7179688" y="84138"/>
            <a:ext cx="2638425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96" i="1" dirty="0">
                <a:solidFill>
                  <a:schemeClr val="bg1"/>
                </a:solidFill>
              </a:rPr>
              <a:t>Sentinel-2 Baltic Sea </a:t>
            </a:r>
          </a:p>
          <a:p>
            <a:pPr>
              <a:defRPr/>
            </a:pPr>
            <a:r>
              <a:rPr lang="en-GB" sz="1396" i="1" dirty="0">
                <a:solidFill>
                  <a:schemeClr val="bg1"/>
                </a:solidFill>
              </a:rPr>
              <a:t>July 2019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9ECE8E7-3483-4E46-8019-941E9D79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861" y="424837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10 km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2EFE68-573B-FE45-A4CB-F6C42012CF2E}"/>
              </a:ext>
            </a:extLst>
          </p:cNvPr>
          <p:cNvCxnSpPr>
            <a:cxnSpLocks/>
          </p:cNvCxnSpPr>
          <p:nvPr/>
        </p:nvCxnSpPr>
        <p:spPr>
          <a:xfrm>
            <a:off x="9251447" y="4229821"/>
            <a:ext cx="39362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 err="1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SeaSTAR</a:t>
              </a: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 Primary Science Objectives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25C6D"/>
                </a:solidFill>
              </a:rPr>
              <a:t>SeaSTAR</a:t>
            </a:r>
            <a:r>
              <a:rPr lang="en-GB" dirty="0">
                <a:solidFill>
                  <a:srgbClr val="025C6D"/>
                </a:solidFill>
              </a:rPr>
              <a:t>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7F5B6-D79F-3341-83FF-C5C2FDAED0F0}"/>
              </a:ext>
            </a:extLst>
          </p:cNvPr>
          <p:cNvGrpSpPr/>
          <p:nvPr/>
        </p:nvGrpSpPr>
        <p:grpSpPr>
          <a:xfrm>
            <a:off x="3601418" y="644583"/>
            <a:ext cx="7313325" cy="3894531"/>
            <a:chOff x="1034507" y="1273587"/>
            <a:chExt cx="7953336" cy="39516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CA2960-81C5-CB4F-8CF3-18986E4C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507" y="1273587"/>
              <a:ext cx="7953336" cy="39516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48BBC6-D514-9045-ACB8-47090C6BBE09}"/>
                </a:ext>
              </a:extLst>
            </p:cNvPr>
            <p:cNvSpPr txBox="1"/>
            <p:nvPr/>
          </p:nvSpPr>
          <p:spPr>
            <a:xfrm>
              <a:off x="7489816" y="4633355"/>
              <a:ext cx="1002348" cy="370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© NOC</a:t>
              </a:r>
            </a:p>
          </p:txBody>
        </p:sp>
      </p:grp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76200" y="828347"/>
            <a:ext cx="352521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20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	To measure 2D fields at 1 km resolution of:</a:t>
            </a:r>
          </a:p>
          <a:p>
            <a:pPr marL="342900" lvl="2" indent="-342900" algn="just"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surface current vectors</a:t>
            </a:r>
          </a:p>
          <a:p>
            <a:pPr marL="342900" lvl="2" indent="-342900" algn="just"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Wind vectors</a:t>
            </a:r>
            <a:endParaRPr lang="en-US" sz="20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just"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Over all coastal seas, shelf seas and </a:t>
            </a:r>
            <a:r>
              <a:rPr lang="en-US" sz="20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ice zones</a:t>
            </a:r>
          </a:p>
          <a:p>
            <a:pPr lvl="2" algn="just">
              <a:buSzPts val="1800"/>
            </a:pPr>
            <a:r>
              <a:rPr lang="en-US" sz="2000" b="0" i="0" u="none" strike="noStrike" cap="none" dirty="0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B/	To deliver high-order derivative (</a:t>
            </a:r>
            <a:r>
              <a:rPr lang="en-US" sz="2000" b="0" i="0" u="none" strike="noStrike" cap="none" dirty="0" err="1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eg</a:t>
            </a:r>
            <a:r>
              <a:rPr lang="en-US" sz="2000" b="0" i="0" u="none" strike="noStrike" cap="none" dirty="0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vorticity, strain, divergence, …)</a:t>
            </a:r>
          </a:p>
          <a:p>
            <a:pPr lvl="2" algn="just">
              <a:buSzPts val="1800"/>
            </a:pPr>
            <a:endParaRPr sz="20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Summary &amp; Take-home message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25C6D"/>
                </a:solidFill>
              </a:rPr>
              <a:t>SeaSTAR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76100" y="837694"/>
            <a:ext cx="106935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>
              <a:defRPr/>
            </a:pPr>
            <a:r>
              <a:rPr lang="en-GB" sz="2400" dirty="0"/>
              <a:t>Science requirements for the SEASTAR are currently being consolidated to provide input to industry system studies</a:t>
            </a:r>
          </a:p>
          <a:p>
            <a:pPr lvl="1">
              <a:defRPr/>
            </a:pPr>
            <a:r>
              <a:rPr lang="en-GB" sz="2000" dirty="0">
                <a:solidFill>
                  <a:schemeClr val="accent1"/>
                </a:solidFill>
              </a:rPr>
              <a:t>Now is the time to compile a wish list to make sure we maximise scientific return and community engagement.</a:t>
            </a:r>
          </a:p>
          <a:p>
            <a:pPr eaLnBrk="1" hangingPunct="1">
              <a:defRPr/>
            </a:pPr>
            <a:r>
              <a:rPr lang="en-GB" sz="2400" dirty="0"/>
              <a:t>A number of points are currently under discussion</a:t>
            </a:r>
          </a:p>
          <a:p>
            <a:pPr lvl="1">
              <a:defRPr/>
            </a:pPr>
            <a:r>
              <a:rPr lang="en-GB" sz="2000" dirty="0">
                <a:solidFill>
                  <a:schemeClr val="accent1"/>
                </a:solidFill>
              </a:rPr>
              <a:t>We welcome feedback/comments in person or by email to </a:t>
            </a: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cg1@noc.ac.uk</a:t>
            </a:r>
            <a:r>
              <a:rPr lang="en-GB" sz="2000" dirty="0">
                <a:solidFill>
                  <a:schemeClr val="accent1"/>
                </a:solidFill>
              </a:rPr>
              <a:t> and/or  </a:t>
            </a:r>
            <a:r>
              <a:rPr lang="en-GB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admartin@noc.ac.uk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b="1" dirty="0">
                <a:solidFill>
                  <a:schemeClr val="accent1"/>
                </a:solidFill>
              </a:rPr>
              <a:t>https://</a:t>
            </a:r>
            <a:r>
              <a:rPr lang="en-GB" sz="2000" b="1" dirty="0" err="1">
                <a:solidFill>
                  <a:schemeClr val="accent1"/>
                </a:solidFill>
              </a:rPr>
              <a:t>projects.noc.ac.uk</a:t>
            </a:r>
            <a:r>
              <a:rPr lang="en-GB" sz="2000" b="1" dirty="0">
                <a:solidFill>
                  <a:schemeClr val="accent1"/>
                </a:solidFill>
              </a:rPr>
              <a:t>/</a:t>
            </a:r>
            <a:r>
              <a:rPr lang="en-GB" sz="2000" b="1" dirty="0" err="1">
                <a:solidFill>
                  <a:schemeClr val="accent1"/>
                </a:solidFill>
              </a:rPr>
              <a:t>seastar</a:t>
            </a:r>
            <a:r>
              <a:rPr lang="en-GB" sz="2000" b="1" dirty="0">
                <a:solidFill>
                  <a:schemeClr val="accent1"/>
                </a:solidFill>
              </a:rPr>
              <a:t>/</a:t>
            </a:r>
            <a:endParaRPr lang="en-GB" sz="20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GB" sz="2400" dirty="0"/>
              <a:t>Two hurdles (Autumn 2023, July 2025) before launch in 2031/32 but …</a:t>
            </a:r>
          </a:p>
          <a:p>
            <a:pPr lvl="1">
              <a:defRPr/>
            </a:pPr>
            <a:r>
              <a:rPr lang="en-GB" sz="2000" dirty="0">
                <a:solidFill>
                  <a:schemeClr val="accent1"/>
                </a:solidFill>
              </a:rPr>
              <a:t>There are plenty of opportunities to make progress on small scale ocean dynamics </a:t>
            </a:r>
          </a:p>
          <a:p>
            <a:pPr lvl="2">
              <a:defRPr/>
            </a:pPr>
            <a:r>
              <a:rPr lang="en-GB" sz="2000" dirty="0">
                <a:solidFill>
                  <a:schemeClr val="accent5"/>
                </a:solidFill>
              </a:rPr>
              <a:t>e.g. airborne campaigns, ocean campaigns, modelling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503</Words>
  <Application>Microsoft Macintosh PowerPoint</Application>
  <PresentationFormat>Custom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Tosca Ballerini</cp:lastModifiedBy>
  <cp:revision>11</cp:revision>
  <dcterms:created xsi:type="dcterms:W3CDTF">2022-03-02T08:39:10Z</dcterms:created>
  <dcterms:modified xsi:type="dcterms:W3CDTF">2022-09-01T09:56:58Z</dcterms:modified>
</cp:coreProperties>
</file>