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10922000" cy="5461000"/>
  <p:notesSz cx="6858000" cy="9144000"/>
  <p:embeddedFontLst>
    <p:embeddedFont>
      <p:font typeface="Arial Black" panose="020B0A04020102020204" pitchFamily="34" charset="0"/>
      <p:regular r:id="rId7"/>
      <p:bold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0" userDrawn="1">
          <p15:clr>
            <a:srgbClr val="A4A3A4"/>
          </p15:clr>
        </p15:guide>
        <p15:guide id="2" pos="34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hxrZMzR2OP793kDwPvle/XKwyS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9"/>
    <a:srgbClr val="CC00CC"/>
    <a:srgbClr val="7B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628"/>
  </p:normalViewPr>
  <p:slideViewPr>
    <p:cSldViewPr snapToGrid="0" showGuides="1">
      <p:cViewPr varScale="1">
        <p:scale>
          <a:sx n="127" d="100"/>
          <a:sy n="127" d="100"/>
        </p:scale>
        <p:origin x="660" y="132"/>
      </p:cViewPr>
      <p:guideLst>
        <p:guide orient="horz" pos="1720"/>
        <p:guide pos="3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5621338" y="93663"/>
            <a:ext cx="18100676" cy="905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6679611" y="1427193"/>
            <a:ext cx="4627945" cy="23550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901237" y="-859602"/>
            <a:ext cx="4627945" cy="69286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45199" y="1361458"/>
            <a:ext cx="9420225" cy="22716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45199" y="3654573"/>
            <a:ext cx="9420225" cy="1194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rgbClr val="888888"/>
              </a:buClr>
              <a:buSzPts val="1911"/>
              <a:buNone/>
              <a:defRPr sz="1911">
                <a:solidFill>
                  <a:srgbClr val="888888"/>
                </a:solidFill>
              </a:defRPr>
            </a:lvl1pPr>
            <a:lvl2pPr marL="914400" lvl="1" indent="-228600" algn="l">
              <a:lnSpc>
                <a:spcPct val="90000"/>
              </a:lnSpc>
              <a:spcBef>
                <a:spcPts val="398"/>
              </a:spcBef>
              <a:spcAft>
                <a:spcPts val="0"/>
              </a:spcAft>
              <a:buClr>
                <a:srgbClr val="888888"/>
              </a:buClr>
              <a:buSzPts val="1593"/>
              <a:buNone/>
              <a:defRPr sz="1593">
                <a:solidFill>
                  <a:srgbClr val="888888"/>
                </a:solidFill>
              </a:defRPr>
            </a:lvl2pPr>
            <a:lvl3pPr marL="1371600" lvl="2" indent="-228600" algn="l">
              <a:lnSpc>
                <a:spcPct val="90000"/>
              </a:lnSpc>
              <a:spcBef>
                <a:spcPts val="398"/>
              </a:spcBef>
              <a:spcAft>
                <a:spcPts val="0"/>
              </a:spcAft>
              <a:buClr>
                <a:srgbClr val="888888"/>
              </a:buClr>
              <a:buSzPts val="1433"/>
              <a:buNone/>
              <a:defRPr sz="1433">
                <a:solidFill>
                  <a:srgbClr val="888888"/>
                </a:solidFill>
              </a:defRPr>
            </a:lvl3pPr>
            <a:lvl4pPr marL="1828800" lvl="3" indent="-228600" algn="l">
              <a:lnSpc>
                <a:spcPct val="90000"/>
              </a:lnSpc>
              <a:spcBef>
                <a:spcPts val="398"/>
              </a:spcBef>
              <a:spcAft>
                <a:spcPts val="0"/>
              </a:spcAft>
              <a:buClr>
                <a:srgbClr val="888888"/>
              </a:buClr>
              <a:buSzPts val="1274"/>
              <a:buNone/>
              <a:defRPr sz="1274">
                <a:solidFill>
                  <a:srgbClr val="888888"/>
                </a:solidFill>
              </a:defRPr>
            </a:lvl4pPr>
            <a:lvl5pPr marL="2286000" lvl="4" indent="-228600" algn="l">
              <a:lnSpc>
                <a:spcPct val="90000"/>
              </a:lnSpc>
              <a:spcBef>
                <a:spcPts val="398"/>
              </a:spcBef>
              <a:spcAft>
                <a:spcPts val="0"/>
              </a:spcAft>
              <a:buClr>
                <a:srgbClr val="888888"/>
              </a:buClr>
              <a:buSzPts val="1274"/>
              <a:buNone/>
              <a:defRPr sz="1274">
                <a:solidFill>
                  <a:srgbClr val="888888"/>
                </a:solidFill>
              </a:defRPr>
            </a:lvl5pPr>
            <a:lvl6pPr marL="2743200" lvl="5" indent="-228600" algn="l">
              <a:lnSpc>
                <a:spcPct val="90000"/>
              </a:lnSpc>
              <a:spcBef>
                <a:spcPts val="398"/>
              </a:spcBef>
              <a:spcAft>
                <a:spcPts val="0"/>
              </a:spcAft>
              <a:buClr>
                <a:srgbClr val="888888"/>
              </a:buClr>
              <a:buSzPts val="1274"/>
              <a:buNone/>
              <a:defRPr sz="1274">
                <a:solidFill>
                  <a:srgbClr val="888888"/>
                </a:solidFill>
              </a:defRPr>
            </a:lvl6pPr>
            <a:lvl7pPr marL="3200400" lvl="6" indent="-228600" algn="l">
              <a:lnSpc>
                <a:spcPct val="90000"/>
              </a:lnSpc>
              <a:spcBef>
                <a:spcPts val="398"/>
              </a:spcBef>
              <a:spcAft>
                <a:spcPts val="0"/>
              </a:spcAft>
              <a:buClr>
                <a:srgbClr val="888888"/>
              </a:buClr>
              <a:buSzPts val="1274"/>
              <a:buNone/>
              <a:defRPr sz="1274">
                <a:solidFill>
                  <a:srgbClr val="888888"/>
                </a:solidFill>
              </a:defRPr>
            </a:lvl7pPr>
            <a:lvl8pPr marL="3657600" lvl="7" indent="-228600" algn="l">
              <a:lnSpc>
                <a:spcPct val="90000"/>
              </a:lnSpc>
              <a:spcBef>
                <a:spcPts val="398"/>
              </a:spcBef>
              <a:spcAft>
                <a:spcPts val="0"/>
              </a:spcAft>
              <a:buClr>
                <a:srgbClr val="888888"/>
              </a:buClr>
              <a:buSzPts val="1274"/>
              <a:buNone/>
              <a:defRPr sz="1274">
                <a:solidFill>
                  <a:srgbClr val="888888"/>
                </a:solidFill>
              </a:defRPr>
            </a:lvl8pPr>
            <a:lvl9pPr marL="4114800" lvl="8" indent="-228600" algn="l">
              <a:lnSpc>
                <a:spcPct val="90000"/>
              </a:lnSpc>
              <a:spcBef>
                <a:spcPts val="398"/>
              </a:spcBef>
              <a:spcAft>
                <a:spcPts val="0"/>
              </a:spcAft>
              <a:buClr>
                <a:srgbClr val="888888"/>
              </a:buClr>
              <a:buSzPts val="1274"/>
              <a:buNone/>
              <a:defRPr sz="1274">
                <a:solidFill>
                  <a:srgbClr val="888888"/>
                </a:solidFill>
              </a:defRPr>
            </a:lvl9pPr>
          </a:lstStyle>
          <a:p>
            <a:endParaRPr/>
          </a:p>
        </p:txBody>
      </p:sp>
      <p:sp>
        <p:nvSpPr>
          <p:cNvPr id="26" name="Google Shape;26;p9"/>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750888"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5529263"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752310"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752310" y="1338704"/>
            <a:ext cx="4620518"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39" name="Google Shape;39;p11"/>
          <p:cNvSpPr txBox="1">
            <a:spLocks noGrp="1"/>
          </p:cNvSpPr>
          <p:nvPr>
            <p:ph type="body" idx="2"/>
          </p:nvPr>
        </p:nvSpPr>
        <p:spPr>
          <a:xfrm>
            <a:off x="752310" y="1994782"/>
            <a:ext cx="4620518"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5529262" y="1338704"/>
            <a:ext cx="4643273"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41" name="Google Shape;41;p11"/>
          <p:cNvSpPr txBox="1">
            <a:spLocks noGrp="1"/>
          </p:cNvSpPr>
          <p:nvPr>
            <p:ph type="body" idx="4"/>
          </p:nvPr>
        </p:nvSpPr>
        <p:spPr>
          <a:xfrm>
            <a:off x="5529262" y="1994782"/>
            <a:ext cx="4643273"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4643272" y="786283"/>
            <a:ext cx="5529263" cy="3880850"/>
          </a:xfrm>
          <a:prstGeom prst="rect">
            <a:avLst/>
          </a:prstGeom>
          <a:noFill/>
          <a:ln>
            <a:noFill/>
          </a:ln>
        </p:spPr>
        <p:txBody>
          <a:bodyPr spcFirstLastPara="1" wrap="square" lIns="91425" tIns="45700" rIns="91425" bIns="45700" anchor="t" anchorCtr="0">
            <a:normAutofit/>
          </a:bodyPr>
          <a:lstStyle>
            <a:lvl1pPr marL="457200" lvl="0" indent="-390398" algn="l">
              <a:lnSpc>
                <a:spcPct val="90000"/>
              </a:lnSpc>
              <a:spcBef>
                <a:spcPts val="796"/>
              </a:spcBef>
              <a:spcAft>
                <a:spcPts val="0"/>
              </a:spcAft>
              <a:buClr>
                <a:schemeClr val="dk1"/>
              </a:buClr>
              <a:buSzPts val="2548"/>
              <a:buChar char="•"/>
              <a:defRPr sz="2548"/>
            </a:lvl1pPr>
            <a:lvl2pPr marL="914400" lvl="1" indent="-370205" algn="l">
              <a:lnSpc>
                <a:spcPct val="90000"/>
              </a:lnSpc>
              <a:spcBef>
                <a:spcPts val="398"/>
              </a:spcBef>
              <a:spcAft>
                <a:spcPts val="0"/>
              </a:spcAft>
              <a:buClr>
                <a:schemeClr val="dk1"/>
              </a:buClr>
              <a:buSzPts val="2230"/>
              <a:buChar char="•"/>
              <a:defRPr sz="2230"/>
            </a:lvl2pPr>
            <a:lvl3pPr marL="1371600" lvl="2" indent="-349948" algn="l">
              <a:lnSpc>
                <a:spcPct val="90000"/>
              </a:lnSpc>
              <a:spcBef>
                <a:spcPts val="398"/>
              </a:spcBef>
              <a:spcAft>
                <a:spcPts val="0"/>
              </a:spcAft>
              <a:buClr>
                <a:schemeClr val="dk1"/>
              </a:buClr>
              <a:buSzPts val="1911"/>
              <a:buChar char="•"/>
              <a:defRPr sz="1911"/>
            </a:lvl3pPr>
            <a:lvl4pPr marL="1828800" lvl="3" indent="-329755" algn="l">
              <a:lnSpc>
                <a:spcPct val="90000"/>
              </a:lnSpc>
              <a:spcBef>
                <a:spcPts val="398"/>
              </a:spcBef>
              <a:spcAft>
                <a:spcPts val="0"/>
              </a:spcAft>
              <a:buClr>
                <a:schemeClr val="dk1"/>
              </a:buClr>
              <a:buSzPts val="1593"/>
              <a:buChar char="•"/>
              <a:defRPr sz="1593"/>
            </a:lvl4pPr>
            <a:lvl5pPr marL="2286000" lvl="4" indent="-329755" algn="l">
              <a:lnSpc>
                <a:spcPct val="90000"/>
              </a:lnSpc>
              <a:spcBef>
                <a:spcPts val="398"/>
              </a:spcBef>
              <a:spcAft>
                <a:spcPts val="0"/>
              </a:spcAft>
              <a:buClr>
                <a:schemeClr val="dk1"/>
              </a:buClr>
              <a:buSzPts val="1593"/>
              <a:buChar char="•"/>
              <a:defRPr sz="1593"/>
            </a:lvl5pPr>
            <a:lvl6pPr marL="2743200" lvl="5" indent="-329755" algn="l">
              <a:lnSpc>
                <a:spcPct val="90000"/>
              </a:lnSpc>
              <a:spcBef>
                <a:spcPts val="398"/>
              </a:spcBef>
              <a:spcAft>
                <a:spcPts val="0"/>
              </a:spcAft>
              <a:buClr>
                <a:schemeClr val="dk1"/>
              </a:buClr>
              <a:buSzPts val="1593"/>
              <a:buChar char="•"/>
              <a:defRPr sz="1593"/>
            </a:lvl6pPr>
            <a:lvl7pPr marL="3200400" lvl="6" indent="-329755" algn="l">
              <a:lnSpc>
                <a:spcPct val="90000"/>
              </a:lnSpc>
              <a:spcBef>
                <a:spcPts val="398"/>
              </a:spcBef>
              <a:spcAft>
                <a:spcPts val="0"/>
              </a:spcAft>
              <a:buClr>
                <a:schemeClr val="dk1"/>
              </a:buClr>
              <a:buSzPts val="1593"/>
              <a:buChar char="•"/>
              <a:defRPr sz="1593"/>
            </a:lvl7pPr>
            <a:lvl8pPr marL="3657600" lvl="7" indent="-329755" algn="l">
              <a:lnSpc>
                <a:spcPct val="90000"/>
              </a:lnSpc>
              <a:spcBef>
                <a:spcPts val="398"/>
              </a:spcBef>
              <a:spcAft>
                <a:spcPts val="0"/>
              </a:spcAft>
              <a:buClr>
                <a:schemeClr val="dk1"/>
              </a:buClr>
              <a:buSzPts val="1593"/>
              <a:buChar char="•"/>
              <a:defRPr sz="1593"/>
            </a:lvl8pPr>
            <a:lvl9pPr marL="4114800" lvl="8" indent="-329755" algn="l">
              <a:lnSpc>
                <a:spcPct val="90000"/>
              </a:lnSpc>
              <a:spcBef>
                <a:spcPts val="398"/>
              </a:spcBef>
              <a:spcAft>
                <a:spcPts val="0"/>
              </a:spcAft>
              <a:buClr>
                <a:schemeClr val="dk1"/>
              </a:buClr>
              <a:buSzPts val="1593"/>
              <a:buChar char="•"/>
              <a:defRPr sz="1593"/>
            </a:lvl9pPr>
          </a:lstStyle>
          <a:p>
            <a:endParaRPr/>
          </a:p>
        </p:txBody>
      </p:sp>
      <p:sp>
        <p:nvSpPr>
          <p:cNvPr id="57" name="Google Shape;57;p14"/>
          <p:cNvSpPr txBox="1">
            <a:spLocks noGrp="1"/>
          </p:cNvSpPr>
          <p:nvPr>
            <p:ph type="body" idx="2"/>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58" name="Google Shape;58;p14"/>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4643272" y="786283"/>
            <a:ext cx="5529263" cy="3880850"/>
          </a:xfrm>
          <a:prstGeom prst="rect">
            <a:avLst/>
          </a:prstGeom>
          <a:noFill/>
          <a:ln>
            <a:noFill/>
          </a:ln>
        </p:spPr>
      </p:sp>
      <p:sp>
        <p:nvSpPr>
          <p:cNvPr id="64" name="Google Shape;64;p15"/>
          <p:cNvSpPr txBox="1">
            <a:spLocks noGrp="1"/>
          </p:cNvSpPr>
          <p:nvPr>
            <p:ph type="body" idx="1"/>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65" name="Google Shape;65;p15"/>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728524" y="-1523896"/>
            <a:ext cx="3464954" cy="942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4"/>
              <a:buFont typeface="Calibri"/>
              <a:buNone/>
              <a:defRPr sz="3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marR="0" lvl="0" indent="-370205" algn="l" rtl="0">
              <a:lnSpc>
                <a:spcPct val="90000"/>
              </a:lnSpc>
              <a:spcBef>
                <a:spcPts val="796"/>
              </a:spcBef>
              <a:spcAft>
                <a:spcPts val="0"/>
              </a:spcAft>
              <a:buClr>
                <a:schemeClr val="dk1"/>
              </a:buClr>
              <a:buSzPts val="2230"/>
              <a:buFont typeface="Arial"/>
              <a:buChar char="•"/>
              <a:defRPr sz="2230" b="0" i="0" u="none" strike="noStrike" cap="none">
                <a:solidFill>
                  <a:schemeClr val="dk1"/>
                </a:solidFill>
                <a:latin typeface="Calibri"/>
                <a:ea typeface="Calibri"/>
                <a:cs typeface="Calibri"/>
                <a:sym typeface="Calibri"/>
              </a:defRPr>
            </a:lvl1pPr>
            <a:lvl2pPr marL="914400" marR="0" lvl="1" indent="-349948" algn="l" rtl="0">
              <a:lnSpc>
                <a:spcPct val="90000"/>
              </a:lnSpc>
              <a:spcBef>
                <a:spcPts val="398"/>
              </a:spcBef>
              <a:spcAft>
                <a:spcPts val="0"/>
              </a:spcAft>
              <a:buClr>
                <a:schemeClr val="dk1"/>
              </a:buClr>
              <a:buSzPts val="1911"/>
              <a:buFont typeface="Arial"/>
              <a:buChar char="•"/>
              <a:defRPr sz="1911" b="0" i="0" u="none" strike="noStrike" cap="none">
                <a:solidFill>
                  <a:schemeClr val="dk1"/>
                </a:solidFill>
                <a:latin typeface="Calibri"/>
                <a:ea typeface="Calibri"/>
                <a:cs typeface="Calibri"/>
                <a:sym typeface="Calibri"/>
              </a:defRPr>
            </a:lvl2pPr>
            <a:lvl3pPr marL="1371600" marR="0" lvl="2" indent="-329755" algn="l" rtl="0">
              <a:lnSpc>
                <a:spcPct val="90000"/>
              </a:lnSpc>
              <a:spcBef>
                <a:spcPts val="398"/>
              </a:spcBef>
              <a:spcAft>
                <a:spcPts val="0"/>
              </a:spcAft>
              <a:buClr>
                <a:schemeClr val="dk1"/>
              </a:buClr>
              <a:buSzPts val="1593"/>
              <a:buFont typeface="Arial"/>
              <a:buChar char="•"/>
              <a:defRPr sz="1593" b="0" i="0" u="none" strike="noStrike" cap="none">
                <a:solidFill>
                  <a:schemeClr val="dk1"/>
                </a:solidFill>
                <a:latin typeface="Calibri"/>
                <a:ea typeface="Calibri"/>
                <a:cs typeface="Calibri"/>
                <a:sym typeface="Calibri"/>
              </a:defRPr>
            </a:lvl3pPr>
            <a:lvl4pPr marL="1828800" marR="0" lvl="3"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4pPr>
            <a:lvl5pPr marL="2286000" marR="0" lvl="4"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5pPr>
            <a:lvl6pPr marL="2743200" marR="0" lvl="5"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6pPr>
            <a:lvl7pPr marL="3200400" marR="0" lvl="6"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7pPr>
            <a:lvl8pPr marL="3657600" marR="0" lvl="7"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8pPr>
            <a:lvl9pPr marL="4114800" marR="0" lvl="8"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100" y="0"/>
            <a:ext cx="10933475" cy="5460900"/>
            <a:chOff x="0" y="0"/>
            <a:chExt cx="10933475" cy="5460900"/>
          </a:xfrm>
        </p:grpSpPr>
        <p:grpSp>
          <p:nvGrpSpPr>
            <p:cNvPr id="85" name="Google Shape;85;p1"/>
            <p:cNvGrpSpPr/>
            <p:nvPr/>
          </p:nvGrpSpPr>
          <p:grpSpPr>
            <a:xfrm>
              <a:off x="0" y="0"/>
              <a:ext cx="10922100" cy="5460900"/>
              <a:chOff x="0" y="0"/>
              <a:chExt cx="10922100" cy="5460900"/>
            </a:xfrm>
          </p:grpSpPr>
          <p:sp>
            <p:nvSpPr>
              <p:cNvPr id="86" name="Google Shape;86;p1"/>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88" name="Google Shape;88;p1"/>
            <p:cNvSpPr txBox="1"/>
            <p:nvPr/>
          </p:nvSpPr>
          <p:spPr>
            <a:xfrm>
              <a:off x="76200" y="41769"/>
              <a:ext cx="10693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Black"/>
                  <a:ea typeface="Arial Black"/>
                  <a:cs typeface="Arial Black"/>
                  <a:sym typeface="Arial Black"/>
                </a:rPr>
                <a:t>Influence of fine-scale physical structures on the distribution of phytoplankton in subsurface layers</a:t>
              </a:r>
              <a:endParaRPr sz="3000" b="1" i="0" u="none" strike="noStrike" cap="none" dirty="0">
                <a:solidFill>
                  <a:srgbClr val="EA1D2D"/>
                </a:solidFill>
                <a:latin typeface="Arial Black"/>
                <a:ea typeface="Arial Black"/>
                <a:cs typeface="Arial Black"/>
                <a:sym typeface="Arial Black"/>
              </a:endParaRPr>
            </a:p>
          </p:txBody>
        </p:sp>
        <p:sp>
          <p:nvSpPr>
            <p:cNvPr id="89" name="Google Shape;89;p1"/>
            <p:cNvSpPr txBox="1"/>
            <p:nvPr/>
          </p:nvSpPr>
          <p:spPr>
            <a:xfrm>
              <a:off x="163775" y="3972604"/>
              <a:ext cx="10769700" cy="85404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A7D9"/>
                  </a:solidFill>
                  <a:latin typeface="Arial"/>
                  <a:ea typeface="Arial"/>
                  <a:cs typeface="Arial"/>
                  <a:sym typeface="Arial"/>
                </a:rPr>
                <a:t>Related publications:</a:t>
              </a:r>
              <a:endParaRPr sz="1800" b="1" i="0" u="none" strike="noStrike" cap="none" dirty="0">
                <a:solidFill>
                  <a:srgbClr val="025C6D"/>
                </a:solidFill>
                <a:latin typeface="Arial"/>
                <a:ea typeface="Arial"/>
                <a:cs typeface="Arial"/>
                <a:sym typeface="Arial"/>
              </a:endParaRPr>
            </a:p>
            <a:p>
              <a:pPr marL="342900" lvl="0" indent="-342900" algn="just">
                <a:buClr>
                  <a:srgbClr val="025C6D"/>
                </a:buClr>
                <a:buSzPts val="1800"/>
                <a:buFont typeface="Arial"/>
                <a:buChar char="-"/>
              </a:pPr>
              <a:r>
                <a:rPr lang="en-US" sz="1050" i="1" dirty="0" err="1"/>
                <a:t>Tzortzis</a:t>
              </a:r>
              <a:r>
                <a:rPr lang="en-US" sz="1050" i="1" dirty="0"/>
                <a:t>, Roxane, </a:t>
              </a:r>
              <a:r>
                <a:rPr lang="en-US" sz="1050" i="1" dirty="0" err="1"/>
                <a:t>Doglioli</a:t>
              </a:r>
              <a:r>
                <a:rPr lang="en-US" sz="1050" i="1" dirty="0"/>
                <a:t>, Andrea M, </a:t>
              </a:r>
              <a:r>
                <a:rPr lang="en-US" sz="1050" i="1" dirty="0" err="1"/>
                <a:t>Barrillon</a:t>
              </a:r>
              <a:r>
                <a:rPr lang="en-US" sz="1050" i="1" dirty="0"/>
                <a:t>, </a:t>
              </a:r>
              <a:r>
                <a:rPr lang="en-US" sz="1050" i="1" dirty="0" err="1"/>
                <a:t>Stéphanie</a:t>
              </a:r>
              <a:r>
                <a:rPr lang="en-US" sz="1050" i="1" dirty="0"/>
                <a:t>, </a:t>
              </a:r>
              <a:r>
                <a:rPr lang="en-US" sz="1050" i="1" dirty="0" err="1"/>
                <a:t>Petrenko</a:t>
              </a:r>
              <a:r>
                <a:rPr lang="en-US" sz="1050" i="1" dirty="0"/>
                <a:t>, Anne A, </a:t>
              </a:r>
              <a:r>
                <a:rPr lang="en-US" sz="1050" i="1" dirty="0" err="1"/>
                <a:t>d’Ovidio</a:t>
              </a:r>
              <a:r>
                <a:rPr lang="en-US" sz="1050" i="1" dirty="0"/>
                <a:t>, Francesco, Izard, Lloyd, Thyssen, Melilotus, Pascual, Ananda, Barceló-</a:t>
              </a:r>
              <a:r>
                <a:rPr lang="en-US" sz="1050" i="1" dirty="0" err="1"/>
                <a:t>Llull</a:t>
              </a:r>
              <a:r>
                <a:rPr lang="en-US" sz="1050" i="1" dirty="0"/>
                <a:t>, </a:t>
              </a:r>
              <a:r>
                <a:rPr lang="en-US" sz="1050" i="1" dirty="0" err="1"/>
                <a:t>Bàrbara</a:t>
              </a:r>
              <a:r>
                <a:rPr lang="en-US" sz="1050" i="1" dirty="0"/>
                <a:t>, Cyr, Frédéric, </a:t>
              </a:r>
              <a:r>
                <a:rPr lang="en-US" sz="1050" i="1" dirty="0" err="1"/>
                <a:t>Tedetti</a:t>
              </a:r>
              <a:r>
                <a:rPr lang="en-US" sz="1050" i="1" dirty="0"/>
                <a:t>, Marc, </a:t>
              </a:r>
              <a:r>
                <a:rPr lang="en-US" sz="1050" i="1" dirty="0" err="1"/>
                <a:t>Bhairy</a:t>
              </a:r>
              <a:r>
                <a:rPr lang="en-US" sz="1050" i="1" dirty="0"/>
                <a:t>, </a:t>
              </a:r>
              <a:r>
                <a:rPr lang="en-US" sz="1050" i="1" dirty="0" err="1"/>
                <a:t>Nagib</a:t>
              </a:r>
              <a:r>
                <a:rPr lang="en-US" sz="1050" i="1" dirty="0"/>
                <a:t>, </a:t>
              </a:r>
              <a:r>
                <a:rPr lang="en-US" sz="1050" i="1" dirty="0" err="1"/>
                <a:t>Garreau</a:t>
              </a:r>
              <a:r>
                <a:rPr lang="en-US" sz="1050" i="1" dirty="0"/>
                <a:t>, Pierre, Dumas, Franck, &amp; </a:t>
              </a:r>
              <a:r>
                <a:rPr lang="en-US" sz="1050" i="1" dirty="0" err="1"/>
                <a:t>Gregori</a:t>
              </a:r>
              <a:r>
                <a:rPr lang="en-US" sz="1050" i="1" dirty="0"/>
                <a:t>, </a:t>
              </a:r>
              <a:r>
                <a:rPr lang="en-US" sz="1050" i="1" dirty="0" err="1"/>
                <a:t>Gérald</a:t>
              </a:r>
              <a:r>
                <a:rPr lang="en-US" sz="1050" i="1" dirty="0"/>
                <a:t>. 2021. Impact of moderately energetic fine-scale dynamics on the phytoplankton community structure in the western Mediterranean Sea. </a:t>
              </a:r>
              <a:r>
                <a:rPr lang="en-US" sz="1050" i="1" dirty="0" err="1"/>
                <a:t>Biogeosciences</a:t>
              </a:r>
              <a:r>
                <a:rPr lang="en-US" sz="1050" i="1" dirty="0"/>
                <a:t>, 18(24), 6455–6477. </a:t>
              </a:r>
              <a:r>
                <a:rPr lang="en-US" sz="1050" i="1" dirty="0" err="1"/>
                <a:t>doi</a:t>
              </a:r>
              <a:r>
                <a:rPr lang="en-US" sz="1050" i="1" dirty="0"/>
                <a:t> :10.5194/bg-18-6455-2021</a:t>
              </a:r>
            </a:p>
          </p:txBody>
        </p:sp>
        <p:sp>
          <p:nvSpPr>
            <p:cNvPr id="90" name="Google Shape;90;p1"/>
            <p:cNvSpPr txBox="1"/>
            <p:nvPr/>
          </p:nvSpPr>
          <p:spPr>
            <a:xfrm>
              <a:off x="114300" y="1459692"/>
              <a:ext cx="10693500" cy="2523727"/>
            </a:xfrm>
            <a:prstGeom prst="rect">
              <a:avLst/>
            </a:prstGeom>
            <a:noFill/>
            <a:ln>
              <a:noFill/>
            </a:ln>
          </p:spPr>
          <p:txBody>
            <a:bodyPr spcFirstLastPara="1" wrap="square" lIns="91425" tIns="45700" rIns="91425" bIns="45700" anchor="t" anchorCtr="0">
              <a:spAutoFit/>
            </a:bodyPr>
            <a:lstStyle/>
            <a:p>
              <a:pPr lvl="0" algn="just">
                <a:buSzPts val="1800"/>
              </a:pPr>
              <a:r>
                <a:rPr lang="en-US" sz="1800" b="1" i="0" u="none" strike="noStrike" cap="none" dirty="0">
                  <a:solidFill>
                    <a:srgbClr val="00A7D9"/>
                  </a:solidFill>
                  <a:latin typeface="Arial"/>
                  <a:ea typeface="Arial"/>
                  <a:cs typeface="Arial"/>
                  <a:sym typeface="Arial"/>
                </a:rPr>
                <a:t>Abbreviated abstract: </a:t>
              </a:r>
              <a:endParaRPr lang="en-US" sz="1800" b="1" dirty="0">
                <a:solidFill>
                  <a:srgbClr val="00A7D9"/>
                </a:solidFill>
              </a:endParaRPr>
            </a:p>
            <a:p>
              <a:pPr lvl="0" algn="just">
                <a:buSzPts val="1800"/>
              </a:pPr>
              <a:r>
                <a:rPr lang="en-US" dirty="0"/>
                <a:t>Ocean circulation is an important factor to consider in the distribution of phytoplanktonic organisms. The behavior of their communities have major consequences on a global scale. Observations in situ, satellite observations and numerical modelling have shown that the fine-scale ocean circulation strongly influences phytoplankton dynamics. Most of these results concern the surface layer. However, along the water column, phytoplankton layers are formed where production can be very high. The core of the work presented here is therefore the study of the subsurface layers at fine scales. Cytometric and physical data from PROTEVSMED-SWOT (2018) and CALYPSO (2022) campaigns adopting a </a:t>
              </a:r>
              <a:r>
                <a:rPr lang="en-US" dirty="0" err="1"/>
                <a:t>Lagrangian</a:t>
              </a:r>
              <a:r>
                <a:rPr lang="en-US" dirty="0"/>
                <a:t> approach are analyzed. The results show that the subsurface phytoplankton layers are also forced by the type of physical structure present. At the surface as at the subsurface, on both sides of a front we observe a bimodal distribution of phytoplankton communities, while in an eddy we observe a patch distribution of phytoplankton communities. These results demonstrate the thinness with which biological and physical processes of interest must be followed to understand the functioning and the history of living organisms, especially in a three-dimensional space. </a:t>
              </a:r>
              <a:endParaRPr lang="en-US" i="0" u="none" strike="noStrike" cap="none" dirty="0">
                <a:solidFill>
                  <a:schemeClr val="tx1"/>
                </a:solidFill>
                <a:latin typeface="Arial"/>
                <a:ea typeface="Arial"/>
                <a:cs typeface="Arial"/>
                <a:sym typeface="Arial"/>
              </a:endParaRPr>
            </a:p>
          </p:txBody>
        </p:sp>
        <p:sp>
          <p:nvSpPr>
            <p:cNvPr id="91" name="Google Shape;91;p1"/>
            <p:cNvSpPr txBox="1"/>
            <p:nvPr/>
          </p:nvSpPr>
          <p:spPr>
            <a:xfrm>
              <a:off x="76200" y="1039660"/>
              <a:ext cx="9958800"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fr-FR" sz="2200" b="0" i="1" u="none" strike="noStrike" cap="none" dirty="0">
                  <a:solidFill>
                    <a:srgbClr val="025C6D"/>
                  </a:solidFill>
                  <a:latin typeface="Calibri"/>
                  <a:cs typeface="Calibri"/>
                  <a:sym typeface="Calibri"/>
                </a:rPr>
                <a:t>L</a:t>
              </a:r>
              <a:r>
                <a:rPr lang="en-US" sz="2200" b="0" i="1" u="none" strike="noStrike" cap="none" dirty="0" err="1">
                  <a:solidFill>
                    <a:srgbClr val="025C6D"/>
                  </a:solidFill>
                  <a:latin typeface="Calibri"/>
                  <a:cs typeface="Calibri"/>
                  <a:sym typeface="Calibri"/>
                </a:rPr>
                <a:t>aurina</a:t>
              </a:r>
              <a:r>
                <a:rPr lang="en-US" sz="2200" b="0" i="1" u="none" strike="noStrike" cap="none" dirty="0">
                  <a:solidFill>
                    <a:srgbClr val="025C6D"/>
                  </a:solidFill>
                  <a:latin typeface="Calibri"/>
                  <a:cs typeface="Calibri"/>
                  <a:sym typeface="Calibri"/>
                </a:rPr>
                <a:t> Oms, </a:t>
              </a:r>
              <a:r>
                <a:rPr lang="en-US" sz="2200" i="1" dirty="0">
                  <a:solidFill>
                    <a:srgbClr val="025C6D"/>
                  </a:solidFill>
                  <a:latin typeface="Calibri"/>
                  <a:cs typeface="Calibri"/>
                  <a:sym typeface="Calibri"/>
                </a:rPr>
                <a:t>Andrea </a:t>
              </a:r>
              <a:r>
                <a:rPr lang="en-US" sz="2200" i="1" dirty="0" err="1">
                  <a:solidFill>
                    <a:srgbClr val="025C6D"/>
                  </a:solidFill>
                  <a:latin typeface="Calibri"/>
                  <a:cs typeface="Calibri"/>
                  <a:sym typeface="Calibri"/>
                </a:rPr>
                <a:t>Doglioli</a:t>
              </a:r>
              <a:r>
                <a:rPr lang="en-US" sz="2200" i="1" dirty="0">
                  <a:solidFill>
                    <a:srgbClr val="025C6D"/>
                  </a:solidFill>
                  <a:latin typeface="Calibri"/>
                  <a:cs typeface="Calibri"/>
                  <a:sym typeface="Calibri"/>
                </a:rPr>
                <a:t>, </a:t>
              </a:r>
              <a:r>
                <a:rPr lang="en-US" sz="2200" i="1" dirty="0" err="1">
                  <a:solidFill>
                    <a:srgbClr val="025C6D"/>
                  </a:solidFill>
                  <a:latin typeface="Calibri"/>
                  <a:cs typeface="Calibri"/>
                  <a:sym typeface="Calibri"/>
                </a:rPr>
                <a:t>Gérald</a:t>
              </a:r>
              <a:r>
                <a:rPr lang="en-US" sz="2200" i="1" dirty="0">
                  <a:solidFill>
                    <a:srgbClr val="025C6D"/>
                  </a:solidFill>
                  <a:latin typeface="Calibri"/>
                  <a:cs typeface="Calibri"/>
                  <a:sym typeface="Calibri"/>
                </a:rPr>
                <a:t> </a:t>
              </a:r>
              <a:r>
                <a:rPr lang="en-US" sz="2200" i="1" dirty="0" err="1">
                  <a:solidFill>
                    <a:srgbClr val="025C6D"/>
                  </a:solidFill>
                  <a:latin typeface="Calibri"/>
                  <a:cs typeface="Calibri"/>
                  <a:sym typeface="Calibri"/>
                </a:rPr>
                <a:t>Grégori</a:t>
              </a:r>
              <a:endParaRPr sz="1400" b="0" i="0" u="none" strike="noStrike" cap="none" dirty="0">
                <a:solidFill>
                  <a:srgbClr val="000000"/>
                </a:solidFill>
                <a:latin typeface="Arial"/>
                <a:ea typeface="Arial"/>
                <a:cs typeface="Arial"/>
                <a:sym typeface="Arial"/>
              </a:endParaRPr>
            </a:p>
          </p:txBody>
        </p:sp>
      </p:grpSp>
      <p:sp>
        <p:nvSpPr>
          <p:cNvPr id="2" name="TextBox 1">
            <a:extLst>
              <a:ext uri="{FF2B5EF4-FFF2-40B4-BE49-F238E27FC236}">
                <a16:creationId xmlns:a16="http://schemas.microsoft.com/office/drawing/2014/main" id="{144EF2FE-9A51-E1A8-A0A6-A6D001616938}"/>
              </a:ext>
            </a:extLst>
          </p:cNvPr>
          <p:cNvSpPr txBox="1"/>
          <p:nvPr/>
        </p:nvSpPr>
        <p:spPr>
          <a:xfrm>
            <a:off x="4727466" y="5077023"/>
            <a:ext cx="821059" cy="307777"/>
          </a:xfrm>
          <a:prstGeom prst="rect">
            <a:avLst/>
          </a:prstGeom>
          <a:noFill/>
        </p:spPr>
        <p:txBody>
          <a:bodyPr wrap="none" rtlCol="0">
            <a:spAutoFit/>
          </a:bodyPr>
          <a:lstStyle/>
          <a:p>
            <a:r>
              <a:rPr lang="fr-FR" dirty="0">
                <a:solidFill>
                  <a:srgbClr val="025C6D"/>
                </a:solidFill>
              </a:rPr>
              <a:t>Oms </a:t>
            </a:r>
            <a:r>
              <a:rPr lang="en-IT" dirty="0">
                <a:solidFill>
                  <a:srgbClr val="025C6D"/>
                </a:solidFill>
              </a:rPr>
              <a:t>- 1</a:t>
            </a:r>
          </a:p>
        </p:txBody>
      </p:sp>
      <p:pic>
        <p:nvPicPr>
          <p:cNvPr id="4" name="Picture 3" descr="Graphical user interface, text&#10;&#10;Description automatically generated">
            <a:extLst>
              <a:ext uri="{FF2B5EF4-FFF2-40B4-BE49-F238E27FC236}">
                <a16:creationId xmlns:a16="http://schemas.microsoft.com/office/drawing/2014/main" id="{BE09526E-9AAE-9D6D-6649-4E0A883EE323}"/>
              </a:ext>
            </a:extLst>
          </p:cNvPr>
          <p:cNvPicPr>
            <a:picLocks noChangeAspect="1"/>
          </p:cNvPicPr>
          <p:nvPr/>
        </p:nvPicPr>
        <p:blipFill>
          <a:blip r:embed="rId4"/>
          <a:stretch>
            <a:fillRect/>
          </a:stretch>
        </p:blipFill>
        <p:spPr>
          <a:xfrm>
            <a:off x="8010508" y="4924413"/>
            <a:ext cx="2024492" cy="486232"/>
          </a:xfrm>
          <a:prstGeom prst="rect">
            <a:avLst/>
          </a:prstGeom>
        </p:spPr>
      </p:pic>
      <p:pic>
        <p:nvPicPr>
          <p:cNvPr id="6" name="Picture 5" descr="Logo&#10;&#10;Description automatically generated">
            <a:extLst>
              <a:ext uri="{FF2B5EF4-FFF2-40B4-BE49-F238E27FC236}">
                <a16:creationId xmlns:a16="http://schemas.microsoft.com/office/drawing/2014/main" id="{2B50C694-ECE9-F73D-2946-1CC2BC1F522D}"/>
              </a:ext>
            </a:extLst>
          </p:cNvPr>
          <p:cNvPicPr>
            <a:picLocks noChangeAspect="1"/>
          </p:cNvPicPr>
          <p:nvPr/>
        </p:nvPicPr>
        <p:blipFill>
          <a:blip r:embed="rId5"/>
          <a:stretch>
            <a:fillRect/>
          </a:stretch>
        </p:blipFill>
        <p:spPr>
          <a:xfrm>
            <a:off x="7017284" y="4799053"/>
            <a:ext cx="916974" cy="611592"/>
          </a:xfrm>
          <a:prstGeom prst="rect">
            <a:avLst/>
          </a:prstGeom>
        </p:spPr>
      </p:pic>
      <p:pic>
        <p:nvPicPr>
          <p:cNvPr id="1026" name="Picture 2" descr="Logo-CNES-horizontal - SpaceUp France">
            <a:extLst>
              <a:ext uri="{FF2B5EF4-FFF2-40B4-BE49-F238E27FC236}">
                <a16:creationId xmlns:a16="http://schemas.microsoft.com/office/drawing/2014/main" id="{50CCFC46-38D5-C67F-4683-1CD0D3C3C8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2973" y="5077022"/>
            <a:ext cx="958061" cy="307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0"/>
            <a:ext cx="10922100" cy="5460900"/>
            <a:chOff x="0" y="0"/>
            <a:chExt cx="10922100" cy="5460900"/>
          </a:xfrm>
        </p:grpSpPr>
        <p:grpSp>
          <p:nvGrpSpPr>
            <p:cNvPr id="97" name="Google Shape;97;p2"/>
            <p:cNvGrpSpPr/>
            <p:nvPr/>
          </p:nvGrpSpPr>
          <p:grpSpPr>
            <a:xfrm>
              <a:off x="0" y="0"/>
              <a:ext cx="10922100" cy="5460900"/>
              <a:chOff x="0" y="0"/>
              <a:chExt cx="10922100" cy="5460900"/>
            </a:xfrm>
          </p:grpSpPr>
          <p:sp>
            <p:nvSpPr>
              <p:cNvPr id="98" name="Google Shape;98;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0" name="Google Shape;100;p2"/>
            <p:cNvSpPr txBox="1"/>
            <p:nvPr/>
          </p:nvSpPr>
          <p:spPr>
            <a:xfrm>
              <a:off x="76200" y="41769"/>
              <a:ext cx="10693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Data and methods</a:t>
              </a:r>
              <a:endParaRPr sz="3000" b="1" i="0" u="none" strike="noStrike" cap="none">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5686FFA1-C1AF-CBC2-454A-244820E606A1}"/>
              </a:ext>
            </a:extLst>
          </p:cNvPr>
          <p:cNvSpPr txBox="1"/>
          <p:nvPr/>
        </p:nvSpPr>
        <p:spPr>
          <a:xfrm>
            <a:off x="4727466" y="5077023"/>
            <a:ext cx="821059" cy="307777"/>
          </a:xfrm>
          <a:prstGeom prst="rect">
            <a:avLst/>
          </a:prstGeom>
          <a:noFill/>
        </p:spPr>
        <p:txBody>
          <a:bodyPr wrap="none" rtlCol="0">
            <a:spAutoFit/>
          </a:bodyPr>
          <a:lstStyle/>
          <a:p>
            <a:r>
              <a:rPr lang="fr-FR" dirty="0">
                <a:solidFill>
                  <a:srgbClr val="025C6D"/>
                </a:solidFill>
              </a:rPr>
              <a:t>Oms </a:t>
            </a:r>
            <a:r>
              <a:rPr lang="en-IT" dirty="0">
                <a:solidFill>
                  <a:srgbClr val="025C6D"/>
                </a:solidFill>
              </a:rPr>
              <a:t>- 2</a:t>
            </a:r>
          </a:p>
        </p:txBody>
      </p:sp>
      <p:grpSp>
        <p:nvGrpSpPr>
          <p:cNvPr id="4" name="Group 3">
            <a:extLst>
              <a:ext uri="{FF2B5EF4-FFF2-40B4-BE49-F238E27FC236}">
                <a16:creationId xmlns:a16="http://schemas.microsoft.com/office/drawing/2014/main" id="{E9C6BC4D-3651-822A-62A0-EDF0C67BCB61}"/>
              </a:ext>
            </a:extLst>
          </p:cNvPr>
          <p:cNvGrpSpPr/>
          <p:nvPr/>
        </p:nvGrpSpPr>
        <p:grpSpPr>
          <a:xfrm>
            <a:off x="394523" y="477177"/>
            <a:ext cx="4365523" cy="3647498"/>
            <a:chOff x="238124" y="1285876"/>
            <a:chExt cx="5392347" cy="4673920"/>
          </a:xfrm>
        </p:grpSpPr>
        <p:pic>
          <p:nvPicPr>
            <p:cNvPr id="5" name="Picture 4" descr="Diagram, surface chart&#10;&#10;Description automatically generated">
              <a:extLst>
                <a:ext uri="{FF2B5EF4-FFF2-40B4-BE49-F238E27FC236}">
                  <a16:creationId xmlns:a16="http://schemas.microsoft.com/office/drawing/2014/main" id="{8BB5044E-DF7F-360A-A22C-1FC1777A8A81}"/>
                </a:ext>
              </a:extLst>
            </p:cNvPr>
            <p:cNvPicPr>
              <a:picLocks noChangeAspect="1"/>
            </p:cNvPicPr>
            <p:nvPr/>
          </p:nvPicPr>
          <p:blipFill rotWithShape="1">
            <a:blip r:embed="rId4">
              <a:extLst>
                <a:ext uri="{28A0092B-C50C-407E-A947-70E740481C1C}">
                  <a14:useLocalDpi xmlns:a14="http://schemas.microsoft.com/office/drawing/2010/main" val="0"/>
                </a:ext>
              </a:extLst>
            </a:blip>
            <a:srcRect l="10976" t="821" r="13515" b="1"/>
            <a:stretch/>
          </p:blipFill>
          <p:spPr>
            <a:xfrm>
              <a:off x="238124" y="1285876"/>
              <a:ext cx="5392347" cy="4673920"/>
            </a:xfrm>
            <a:prstGeom prst="rect">
              <a:avLst/>
            </a:prstGeom>
          </p:spPr>
        </p:pic>
        <p:sp>
          <p:nvSpPr>
            <p:cNvPr id="6" name="TextBox 5">
              <a:extLst>
                <a:ext uri="{FF2B5EF4-FFF2-40B4-BE49-F238E27FC236}">
                  <a16:creationId xmlns:a16="http://schemas.microsoft.com/office/drawing/2014/main" id="{3FA5C099-98BF-9B91-64FE-E30526AB04EF}"/>
                </a:ext>
              </a:extLst>
            </p:cNvPr>
            <p:cNvSpPr txBox="1"/>
            <p:nvPr/>
          </p:nvSpPr>
          <p:spPr>
            <a:xfrm>
              <a:off x="2543175" y="1906469"/>
              <a:ext cx="2924175" cy="461665"/>
            </a:xfrm>
            <a:prstGeom prst="rect">
              <a:avLst/>
            </a:prstGeom>
            <a:noFill/>
          </p:spPr>
          <p:txBody>
            <a:bodyPr wrap="square" rtlCol="0">
              <a:spAutoFit/>
            </a:bodyPr>
            <a:lstStyle/>
            <a:p>
              <a:r>
                <a:rPr lang="fr-FR" sz="1800" b="1" i="1" dirty="0">
                  <a:solidFill>
                    <a:schemeClr val="bg1"/>
                  </a:solidFill>
                </a:rPr>
                <a:t>CALYPSO 2022</a:t>
              </a:r>
              <a:endParaRPr lang="en-US" sz="1800" b="1" i="1" dirty="0">
                <a:solidFill>
                  <a:schemeClr val="bg1"/>
                </a:solidFill>
              </a:endParaRPr>
            </a:p>
          </p:txBody>
        </p:sp>
        <p:sp>
          <p:nvSpPr>
            <p:cNvPr id="7" name="TextBox 6">
              <a:extLst>
                <a:ext uri="{FF2B5EF4-FFF2-40B4-BE49-F238E27FC236}">
                  <a16:creationId xmlns:a16="http://schemas.microsoft.com/office/drawing/2014/main" id="{8D3A28DB-DA1F-6268-EC5F-A0F15A539F5C}"/>
                </a:ext>
              </a:extLst>
            </p:cNvPr>
            <p:cNvSpPr txBox="1"/>
            <p:nvPr/>
          </p:nvSpPr>
          <p:spPr>
            <a:xfrm>
              <a:off x="1982397" y="4375568"/>
              <a:ext cx="3272590" cy="810370"/>
            </a:xfrm>
            <a:prstGeom prst="rect">
              <a:avLst/>
            </a:prstGeom>
            <a:noFill/>
          </p:spPr>
          <p:txBody>
            <a:bodyPr wrap="square" rtlCol="0">
              <a:spAutoFit/>
            </a:bodyPr>
            <a:lstStyle/>
            <a:p>
              <a:r>
                <a:rPr lang="fr-FR" sz="1800" b="1" i="1" dirty="0">
                  <a:solidFill>
                    <a:schemeClr val="bg1"/>
                  </a:solidFill>
                </a:rPr>
                <a:t>PROTEVSMED-SWOT 2018</a:t>
              </a:r>
              <a:endParaRPr lang="en-US" sz="1800" b="1" i="1" dirty="0">
                <a:solidFill>
                  <a:schemeClr val="bg1"/>
                </a:solidFill>
              </a:endParaRPr>
            </a:p>
          </p:txBody>
        </p:sp>
      </p:grpSp>
      <p:sp>
        <p:nvSpPr>
          <p:cNvPr id="9" name="TextBox 8">
            <a:extLst>
              <a:ext uri="{FF2B5EF4-FFF2-40B4-BE49-F238E27FC236}">
                <a16:creationId xmlns:a16="http://schemas.microsoft.com/office/drawing/2014/main" id="{BD934B10-A945-F905-5098-D5638B3FD73C}"/>
              </a:ext>
            </a:extLst>
          </p:cNvPr>
          <p:cNvSpPr txBox="1"/>
          <p:nvPr/>
        </p:nvSpPr>
        <p:spPr>
          <a:xfrm>
            <a:off x="4850216" y="480673"/>
            <a:ext cx="5829314" cy="3323987"/>
          </a:xfrm>
          <a:prstGeom prst="rect">
            <a:avLst/>
          </a:prstGeom>
          <a:noFill/>
        </p:spPr>
        <p:txBody>
          <a:bodyPr wrap="square">
            <a:spAutoFit/>
          </a:bodyPr>
          <a:lstStyle/>
          <a:p>
            <a:r>
              <a:rPr lang="en-US" sz="2000" i="1" dirty="0"/>
              <a:t>Adaptive </a:t>
            </a:r>
            <a:r>
              <a:rPr lang="en-US" sz="2000" i="1" dirty="0" err="1"/>
              <a:t>Lagrangian</a:t>
            </a:r>
            <a:r>
              <a:rPr lang="en-US" sz="2000" i="1" dirty="0"/>
              <a:t> strategy : </a:t>
            </a:r>
          </a:p>
          <a:p>
            <a:r>
              <a:rPr lang="en-US" sz="1800" dirty="0"/>
              <a:t>Follow in time and space physical and biological structures</a:t>
            </a:r>
          </a:p>
          <a:p>
            <a:endParaRPr lang="en-US" sz="2000" i="1" dirty="0"/>
          </a:p>
          <a:p>
            <a:r>
              <a:rPr lang="en-US" sz="2000" i="1" dirty="0"/>
              <a:t>Towed fish (</a:t>
            </a:r>
            <a:r>
              <a:rPr lang="en-US" sz="2000" i="1" dirty="0" err="1"/>
              <a:t>Seasoar</a:t>
            </a:r>
            <a:r>
              <a:rPr lang="en-US" sz="2000" i="1" dirty="0"/>
              <a:t>/</a:t>
            </a:r>
            <a:r>
              <a:rPr lang="en-US" sz="2000" i="1" dirty="0" err="1"/>
              <a:t>EcoCTD</a:t>
            </a:r>
            <a:r>
              <a:rPr lang="en-US" sz="2000" i="1" dirty="0"/>
              <a:t>) : </a:t>
            </a:r>
          </a:p>
          <a:p>
            <a:r>
              <a:rPr lang="en-US" sz="1800" dirty="0"/>
              <a:t>Characterize properties of water masses (Salinity, Temperature, Density)</a:t>
            </a:r>
          </a:p>
          <a:p>
            <a:endParaRPr lang="en-US" sz="2000" i="1" dirty="0"/>
          </a:p>
          <a:p>
            <a:r>
              <a:rPr lang="en-US" sz="2000" i="1" dirty="0"/>
              <a:t>Cytometric analysis on surface layer sample and on CTD sample (subsurface layer) : </a:t>
            </a:r>
          </a:p>
          <a:p>
            <a:r>
              <a:rPr lang="en-US" sz="1800" dirty="0"/>
              <a:t>Determine phytoplankton communities</a:t>
            </a:r>
          </a:p>
        </p:txBody>
      </p:sp>
      <p:sp>
        <p:nvSpPr>
          <p:cNvPr id="11" name="Oval 10">
            <a:extLst>
              <a:ext uri="{FF2B5EF4-FFF2-40B4-BE49-F238E27FC236}">
                <a16:creationId xmlns:a16="http://schemas.microsoft.com/office/drawing/2014/main" id="{0B9EA685-8A09-5B5F-6C2E-B516ACBE14DA}"/>
              </a:ext>
            </a:extLst>
          </p:cNvPr>
          <p:cNvSpPr/>
          <p:nvPr/>
        </p:nvSpPr>
        <p:spPr>
          <a:xfrm>
            <a:off x="3909529" y="4088558"/>
            <a:ext cx="2778710" cy="734867"/>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1">
                    <a:lumMod val="75000"/>
                  </a:schemeClr>
                </a:solidFill>
              </a:rPr>
              <a:t>Frontal </a:t>
            </a:r>
            <a:r>
              <a:rPr lang="fr-FR" sz="2000" b="1" dirty="0" err="1">
                <a:solidFill>
                  <a:schemeClr val="accent1">
                    <a:lumMod val="75000"/>
                  </a:schemeClr>
                </a:solidFill>
              </a:rPr>
              <a:t>region</a:t>
            </a:r>
            <a:endParaRPr lang="en-US" sz="2000" b="1" dirty="0">
              <a:solidFill>
                <a:schemeClr val="accent1">
                  <a:lumMod val="75000"/>
                </a:schemeClr>
              </a:solidFill>
            </a:endParaRPr>
          </a:p>
        </p:txBody>
      </p:sp>
      <p:sp>
        <p:nvSpPr>
          <p:cNvPr id="14" name="TextBox 13">
            <a:extLst>
              <a:ext uri="{FF2B5EF4-FFF2-40B4-BE49-F238E27FC236}">
                <a16:creationId xmlns:a16="http://schemas.microsoft.com/office/drawing/2014/main" id="{6554B856-5D1B-E17F-B485-A3104C818B81}"/>
              </a:ext>
            </a:extLst>
          </p:cNvPr>
          <p:cNvSpPr txBox="1"/>
          <p:nvPr/>
        </p:nvSpPr>
        <p:spPr>
          <a:xfrm>
            <a:off x="96976" y="4206140"/>
            <a:ext cx="4219575" cy="707886"/>
          </a:xfrm>
          <a:prstGeom prst="rect">
            <a:avLst/>
          </a:prstGeom>
          <a:noFill/>
        </p:spPr>
        <p:txBody>
          <a:bodyPr wrap="square" rtlCol="0">
            <a:spAutoFit/>
          </a:bodyPr>
          <a:lstStyle/>
          <a:p>
            <a:r>
              <a:rPr lang="en-US" sz="2000" i="1" dirty="0"/>
              <a:t>Comparison between 2 different physical structures</a:t>
            </a:r>
          </a:p>
        </p:txBody>
      </p:sp>
      <p:sp>
        <p:nvSpPr>
          <p:cNvPr id="17" name="Oval 16">
            <a:extLst>
              <a:ext uri="{FF2B5EF4-FFF2-40B4-BE49-F238E27FC236}">
                <a16:creationId xmlns:a16="http://schemas.microsoft.com/office/drawing/2014/main" id="{C2853E84-6818-EA15-8045-462785BE7C76}"/>
              </a:ext>
            </a:extLst>
          </p:cNvPr>
          <p:cNvSpPr/>
          <p:nvPr/>
        </p:nvSpPr>
        <p:spPr>
          <a:xfrm>
            <a:off x="7556455" y="4088560"/>
            <a:ext cx="2778710" cy="734867"/>
          </a:xfrm>
          <a:prstGeom prst="ellipse">
            <a:avLst/>
          </a:prstGeom>
          <a:solidFill>
            <a:schemeClr val="bg1"/>
          </a:solidFill>
          <a:ln w="38100">
            <a:solidFill>
              <a:srgbClr val="F50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rgbClr val="F50FEA"/>
                </a:solidFill>
              </a:rPr>
              <a:t>Swirling</a:t>
            </a:r>
            <a:r>
              <a:rPr lang="fr-FR" sz="2000" b="1" dirty="0">
                <a:solidFill>
                  <a:srgbClr val="F50FEA"/>
                </a:solidFill>
              </a:rPr>
              <a:t> </a:t>
            </a:r>
            <a:r>
              <a:rPr lang="fr-FR" sz="2000" b="1" dirty="0" err="1">
                <a:solidFill>
                  <a:srgbClr val="F50FEA"/>
                </a:solidFill>
              </a:rPr>
              <a:t>region</a:t>
            </a:r>
            <a:endParaRPr lang="en-US" sz="2000" b="1" dirty="0">
              <a:solidFill>
                <a:srgbClr val="F50FEA"/>
              </a:solidFill>
            </a:endParaRPr>
          </a:p>
        </p:txBody>
      </p:sp>
      <p:sp>
        <p:nvSpPr>
          <p:cNvPr id="16" name="TextBox 15">
            <a:extLst>
              <a:ext uri="{FF2B5EF4-FFF2-40B4-BE49-F238E27FC236}">
                <a16:creationId xmlns:a16="http://schemas.microsoft.com/office/drawing/2014/main" id="{A7915AC6-8E50-5D09-80C6-4099AE983DD4}"/>
              </a:ext>
            </a:extLst>
          </p:cNvPr>
          <p:cNvSpPr txBox="1"/>
          <p:nvPr/>
        </p:nvSpPr>
        <p:spPr>
          <a:xfrm>
            <a:off x="6119924" y="4132825"/>
            <a:ext cx="2004847" cy="646331"/>
          </a:xfrm>
          <a:prstGeom prst="rect">
            <a:avLst/>
          </a:prstGeom>
          <a:noFill/>
        </p:spPr>
        <p:txBody>
          <a:bodyPr wrap="square" rtlCol="0">
            <a:spAutoFit/>
          </a:bodyPr>
          <a:lstStyle/>
          <a:p>
            <a:pPr algn="ctr"/>
            <a:r>
              <a:rPr lang="fr-FR" sz="3600" dirty="0"/>
              <a:t>VS</a:t>
            </a:r>
            <a:endParaRPr lang="en-US" sz="3600" dirty="0"/>
          </a:p>
        </p:txBody>
      </p:sp>
      <p:sp>
        <p:nvSpPr>
          <p:cNvPr id="18" name="Oval 17">
            <a:extLst>
              <a:ext uri="{FF2B5EF4-FFF2-40B4-BE49-F238E27FC236}">
                <a16:creationId xmlns:a16="http://schemas.microsoft.com/office/drawing/2014/main" id="{218A5F1A-68B1-D164-8207-C3A6454BFD6A}"/>
              </a:ext>
            </a:extLst>
          </p:cNvPr>
          <p:cNvSpPr/>
          <p:nvPr/>
        </p:nvSpPr>
        <p:spPr>
          <a:xfrm rot="20043936">
            <a:off x="1715273" y="2504486"/>
            <a:ext cx="1192863" cy="297864"/>
          </a:xfrm>
          <a:prstGeom prst="ellipse">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19" name="Oval 18">
            <a:extLst>
              <a:ext uri="{FF2B5EF4-FFF2-40B4-BE49-F238E27FC236}">
                <a16:creationId xmlns:a16="http://schemas.microsoft.com/office/drawing/2014/main" id="{AE1B517F-E893-EF54-285D-12FDB48AF9C3}"/>
              </a:ext>
            </a:extLst>
          </p:cNvPr>
          <p:cNvSpPr/>
          <p:nvPr/>
        </p:nvSpPr>
        <p:spPr>
          <a:xfrm rot="20043936">
            <a:off x="1482479" y="1346685"/>
            <a:ext cx="1057363" cy="414700"/>
          </a:xfrm>
          <a:prstGeom prst="ellipse">
            <a:avLst/>
          </a:prstGeom>
          <a:noFill/>
          <a:ln w="127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3" name="TextBox 2">
            <a:extLst>
              <a:ext uri="{FF2B5EF4-FFF2-40B4-BE49-F238E27FC236}">
                <a16:creationId xmlns:a16="http://schemas.microsoft.com/office/drawing/2014/main" id="{FE172612-14B4-B218-5D93-080F583B1745}"/>
              </a:ext>
            </a:extLst>
          </p:cNvPr>
          <p:cNvSpPr txBox="1"/>
          <p:nvPr/>
        </p:nvSpPr>
        <p:spPr>
          <a:xfrm>
            <a:off x="1585972" y="2058798"/>
            <a:ext cx="1349338" cy="261610"/>
          </a:xfrm>
          <a:prstGeom prst="rect">
            <a:avLst/>
          </a:prstGeom>
          <a:noFill/>
        </p:spPr>
        <p:txBody>
          <a:bodyPr wrap="square" rtlCol="0">
            <a:spAutoFit/>
          </a:bodyPr>
          <a:lstStyle/>
          <a:p>
            <a:pPr algn="ctr"/>
            <a:r>
              <a:rPr lang="fr-FR" sz="1100" dirty="0">
                <a:solidFill>
                  <a:schemeClr val="bg1"/>
                </a:solidFill>
              </a:rPr>
              <a:t>B.I</a:t>
            </a:r>
            <a:endParaRPr lang="en-US" sz="1100" dirty="0">
              <a:solidFill>
                <a:schemeClr val="bg1"/>
              </a:solidFill>
            </a:endParaRPr>
          </a:p>
        </p:txBody>
      </p:sp>
      <p:sp>
        <p:nvSpPr>
          <p:cNvPr id="8" name="TextBox 7">
            <a:extLst>
              <a:ext uri="{FF2B5EF4-FFF2-40B4-BE49-F238E27FC236}">
                <a16:creationId xmlns:a16="http://schemas.microsoft.com/office/drawing/2014/main" id="{93A2933C-C8E4-432E-9448-3C2341474CD0}"/>
              </a:ext>
            </a:extLst>
          </p:cNvPr>
          <p:cNvSpPr txBox="1"/>
          <p:nvPr/>
        </p:nvSpPr>
        <p:spPr>
          <a:xfrm>
            <a:off x="473769" y="3481493"/>
            <a:ext cx="1771744" cy="215444"/>
          </a:xfrm>
          <a:prstGeom prst="rect">
            <a:avLst/>
          </a:prstGeom>
          <a:noFill/>
        </p:spPr>
        <p:txBody>
          <a:bodyPr wrap="square" rtlCol="0">
            <a:spAutoFit/>
          </a:bodyPr>
          <a:lstStyle/>
          <a:p>
            <a:pPr algn="ctr"/>
            <a:r>
              <a:rPr lang="fr-FR" sz="800" dirty="0">
                <a:solidFill>
                  <a:schemeClr val="bg1"/>
                </a:solidFill>
              </a:rPr>
              <a:t>B.I : </a:t>
            </a:r>
            <a:r>
              <a:rPr lang="fr-FR" sz="800" dirty="0" err="1">
                <a:solidFill>
                  <a:schemeClr val="bg1"/>
                </a:solidFill>
              </a:rPr>
              <a:t>Balearic</a:t>
            </a:r>
            <a:r>
              <a:rPr lang="fr-FR" sz="800" dirty="0">
                <a:solidFill>
                  <a:schemeClr val="bg1"/>
                </a:solidFill>
              </a:rPr>
              <a:t> </a:t>
            </a:r>
            <a:r>
              <a:rPr lang="fr-FR" sz="800" dirty="0" err="1">
                <a:solidFill>
                  <a:schemeClr val="bg1"/>
                </a:solidFill>
              </a:rPr>
              <a:t>Islands</a:t>
            </a:r>
            <a:endParaRPr lang="en-US" sz="800" dirty="0">
              <a:solidFill>
                <a:schemeClr val="bg1"/>
              </a:solidFill>
            </a:endParaRPr>
          </a:p>
        </p:txBody>
      </p:sp>
      <p:sp>
        <p:nvSpPr>
          <p:cNvPr id="10" name="TextBox 9">
            <a:extLst>
              <a:ext uri="{FF2B5EF4-FFF2-40B4-BE49-F238E27FC236}">
                <a16:creationId xmlns:a16="http://schemas.microsoft.com/office/drawing/2014/main" id="{576A1EEC-9743-01F8-F088-A83357657397}"/>
              </a:ext>
            </a:extLst>
          </p:cNvPr>
          <p:cNvSpPr txBox="1"/>
          <p:nvPr/>
        </p:nvSpPr>
        <p:spPr>
          <a:xfrm>
            <a:off x="714042" y="834803"/>
            <a:ext cx="1349338" cy="261610"/>
          </a:xfrm>
          <a:prstGeom prst="rect">
            <a:avLst/>
          </a:prstGeom>
          <a:noFill/>
        </p:spPr>
        <p:txBody>
          <a:bodyPr wrap="square" rtlCol="0">
            <a:spAutoFit/>
          </a:bodyPr>
          <a:lstStyle/>
          <a:p>
            <a:pPr algn="ctr"/>
            <a:r>
              <a:rPr lang="fr-FR" sz="1100" dirty="0">
                <a:solidFill>
                  <a:schemeClr val="bg1"/>
                </a:solidFill>
              </a:rPr>
              <a:t>Spain</a:t>
            </a:r>
            <a:endParaRPr lang="en-US" sz="11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3"/>
          <p:cNvGrpSpPr/>
          <p:nvPr/>
        </p:nvGrpSpPr>
        <p:grpSpPr>
          <a:xfrm>
            <a:off x="0" y="0"/>
            <a:ext cx="10922000" cy="5461000"/>
            <a:chOff x="0" y="0"/>
            <a:chExt cx="10922000" cy="5461000"/>
          </a:xfrm>
        </p:grpSpPr>
        <p:grpSp>
          <p:nvGrpSpPr>
            <p:cNvPr id="106" name="Google Shape;106;p3"/>
            <p:cNvGrpSpPr/>
            <p:nvPr/>
          </p:nvGrpSpPr>
          <p:grpSpPr>
            <a:xfrm>
              <a:off x="0" y="0"/>
              <a:ext cx="10922000" cy="5461000"/>
              <a:chOff x="0" y="0"/>
              <a:chExt cx="10922000" cy="5461000"/>
            </a:xfrm>
          </p:grpSpPr>
          <p:sp>
            <p:nvSpPr>
              <p:cNvPr id="107" name="Google Shape;107;p3"/>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9" name="Google Shape;109;p3"/>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Results</a:t>
              </a:r>
              <a:endParaRPr sz="3000" b="1" i="0" u="none" strike="noStrike" cap="none" dirty="0">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82A88471-08A5-755E-4EE6-4F56CB23BB4B}"/>
              </a:ext>
            </a:extLst>
          </p:cNvPr>
          <p:cNvSpPr txBox="1"/>
          <p:nvPr/>
        </p:nvSpPr>
        <p:spPr>
          <a:xfrm>
            <a:off x="4727466" y="5077023"/>
            <a:ext cx="821059" cy="307777"/>
          </a:xfrm>
          <a:prstGeom prst="rect">
            <a:avLst/>
          </a:prstGeom>
          <a:noFill/>
        </p:spPr>
        <p:txBody>
          <a:bodyPr wrap="none" rtlCol="0">
            <a:spAutoFit/>
          </a:bodyPr>
          <a:lstStyle/>
          <a:p>
            <a:r>
              <a:rPr lang="fr-FR" dirty="0">
                <a:solidFill>
                  <a:srgbClr val="025C6D"/>
                </a:solidFill>
              </a:rPr>
              <a:t>Oms </a:t>
            </a:r>
            <a:r>
              <a:rPr lang="en-IT" dirty="0">
                <a:solidFill>
                  <a:srgbClr val="025C6D"/>
                </a:solidFill>
              </a:rPr>
              <a:t>- 3</a:t>
            </a:r>
          </a:p>
        </p:txBody>
      </p:sp>
      <p:pic>
        <p:nvPicPr>
          <p:cNvPr id="12" name="Picture 11" descr="Diagram&#10;&#10;Description automatically generated">
            <a:extLst>
              <a:ext uri="{FF2B5EF4-FFF2-40B4-BE49-F238E27FC236}">
                <a16:creationId xmlns:a16="http://schemas.microsoft.com/office/drawing/2014/main" id="{8F8361F6-7D43-6F03-F3B0-21B770449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097" y="637536"/>
            <a:ext cx="3191369" cy="2393527"/>
          </a:xfrm>
          <a:prstGeom prst="rect">
            <a:avLst/>
          </a:prstGeom>
        </p:spPr>
      </p:pic>
      <p:pic>
        <p:nvPicPr>
          <p:cNvPr id="14" name="Picture 13" descr="Chart, scatter chart&#10;&#10;Description automatically generated">
            <a:extLst>
              <a:ext uri="{FF2B5EF4-FFF2-40B4-BE49-F238E27FC236}">
                <a16:creationId xmlns:a16="http://schemas.microsoft.com/office/drawing/2014/main" id="{E04B4D64-E5FE-AA4E-BCD9-642C8E260D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8840" y="2991273"/>
            <a:ext cx="3192587" cy="2393527"/>
          </a:xfrm>
          <a:prstGeom prst="rect">
            <a:avLst/>
          </a:prstGeom>
        </p:spPr>
      </p:pic>
      <p:pic>
        <p:nvPicPr>
          <p:cNvPr id="15" name="Picture 14" descr="A picture containing engineering drawing&#10;&#10;Description automatically generated">
            <a:extLst>
              <a:ext uri="{FF2B5EF4-FFF2-40B4-BE49-F238E27FC236}">
                <a16:creationId xmlns:a16="http://schemas.microsoft.com/office/drawing/2014/main" id="{53B57C38-7A13-546A-D689-0560CBB0EC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4530" y="637533"/>
            <a:ext cx="3191373" cy="2393530"/>
          </a:xfrm>
          <a:prstGeom prst="rect">
            <a:avLst/>
          </a:prstGeom>
        </p:spPr>
      </p:pic>
      <p:pic>
        <p:nvPicPr>
          <p:cNvPr id="16" name="Picture 15" descr="Chart, scatter chart&#10;&#10;Description automatically generated">
            <a:extLst>
              <a:ext uri="{FF2B5EF4-FFF2-40B4-BE49-F238E27FC236}">
                <a16:creationId xmlns:a16="http://schemas.microsoft.com/office/drawing/2014/main" id="{A4946FE5-54AF-96E5-F786-6D263670BC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7524" y="2973066"/>
            <a:ext cx="3191373" cy="2393530"/>
          </a:xfrm>
          <a:prstGeom prst="rect">
            <a:avLst/>
          </a:prstGeom>
        </p:spPr>
      </p:pic>
      <p:sp>
        <p:nvSpPr>
          <p:cNvPr id="18" name="Oval 17">
            <a:extLst>
              <a:ext uri="{FF2B5EF4-FFF2-40B4-BE49-F238E27FC236}">
                <a16:creationId xmlns:a16="http://schemas.microsoft.com/office/drawing/2014/main" id="{B41A63C3-4233-30F1-7C51-906653C2E553}"/>
              </a:ext>
            </a:extLst>
          </p:cNvPr>
          <p:cNvSpPr/>
          <p:nvPr/>
        </p:nvSpPr>
        <p:spPr>
          <a:xfrm>
            <a:off x="6706855" y="283380"/>
            <a:ext cx="2095523" cy="354153"/>
          </a:xfrm>
          <a:prstGeom prst="ellipse">
            <a:avLst/>
          </a:prstGeom>
          <a:solidFill>
            <a:schemeClr val="bg1"/>
          </a:solidFill>
          <a:ln w="38100">
            <a:solidFill>
              <a:srgbClr val="F50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rgbClr val="F50FEA"/>
                </a:solidFill>
              </a:rPr>
              <a:t>Swirling</a:t>
            </a:r>
            <a:r>
              <a:rPr lang="fr-FR" b="1" dirty="0">
                <a:solidFill>
                  <a:srgbClr val="F50FEA"/>
                </a:solidFill>
              </a:rPr>
              <a:t> </a:t>
            </a:r>
            <a:r>
              <a:rPr lang="fr-FR" b="1" dirty="0" err="1">
                <a:solidFill>
                  <a:srgbClr val="F50FEA"/>
                </a:solidFill>
              </a:rPr>
              <a:t>region</a:t>
            </a:r>
            <a:endParaRPr lang="en-US" b="1" dirty="0">
              <a:solidFill>
                <a:srgbClr val="F50FEA"/>
              </a:solidFill>
            </a:endParaRPr>
          </a:p>
        </p:txBody>
      </p:sp>
      <p:sp>
        <p:nvSpPr>
          <p:cNvPr id="19" name="TextBox 18">
            <a:extLst>
              <a:ext uri="{FF2B5EF4-FFF2-40B4-BE49-F238E27FC236}">
                <a16:creationId xmlns:a16="http://schemas.microsoft.com/office/drawing/2014/main" id="{F28D4372-252E-1FEB-BBB0-96322906EFEF}"/>
              </a:ext>
            </a:extLst>
          </p:cNvPr>
          <p:cNvSpPr txBox="1"/>
          <p:nvPr/>
        </p:nvSpPr>
        <p:spPr>
          <a:xfrm>
            <a:off x="216632" y="1449656"/>
            <a:ext cx="1113499" cy="307777"/>
          </a:xfrm>
          <a:prstGeom prst="rect">
            <a:avLst/>
          </a:prstGeom>
          <a:noFill/>
        </p:spPr>
        <p:txBody>
          <a:bodyPr wrap="square">
            <a:spAutoFit/>
          </a:bodyPr>
          <a:lstStyle/>
          <a:p>
            <a:pPr algn="ctr"/>
            <a:r>
              <a:rPr lang="fr-FR" b="1" dirty="0"/>
              <a:t>SURFACE</a:t>
            </a:r>
            <a:endParaRPr lang="en-US" b="1" dirty="0"/>
          </a:p>
        </p:txBody>
      </p:sp>
      <p:sp>
        <p:nvSpPr>
          <p:cNvPr id="20" name="TextBox 19">
            <a:extLst>
              <a:ext uri="{FF2B5EF4-FFF2-40B4-BE49-F238E27FC236}">
                <a16:creationId xmlns:a16="http://schemas.microsoft.com/office/drawing/2014/main" id="{24CD7C1D-D6F0-C862-0D49-7498B75F64B5}"/>
              </a:ext>
            </a:extLst>
          </p:cNvPr>
          <p:cNvSpPr txBox="1"/>
          <p:nvPr/>
        </p:nvSpPr>
        <p:spPr>
          <a:xfrm>
            <a:off x="55737" y="3880259"/>
            <a:ext cx="1435290" cy="307777"/>
          </a:xfrm>
          <a:prstGeom prst="rect">
            <a:avLst/>
          </a:prstGeom>
          <a:noFill/>
        </p:spPr>
        <p:txBody>
          <a:bodyPr wrap="square">
            <a:spAutoFit/>
          </a:bodyPr>
          <a:lstStyle/>
          <a:p>
            <a:pPr algn="ctr"/>
            <a:r>
              <a:rPr lang="fr-FR" b="1" dirty="0"/>
              <a:t>SUBSURFACE</a:t>
            </a:r>
            <a:endParaRPr lang="en-US" b="1" dirty="0"/>
          </a:p>
        </p:txBody>
      </p:sp>
      <p:cxnSp>
        <p:nvCxnSpPr>
          <p:cNvPr id="23" name="Straight Connector 22">
            <a:extLst>
              <a:ext uri="{FF2B5EF4-FFF2-40B4-BE49-F238E27FC236}">
                <a16:creationId xmlns:a16="http://schemas.microsoft.com/office/drawing/2014/main" id="{AB5C58E3-503B-6D50-1327-BEDB2D214E8F}"/>
              </a:ext>
            </a:extLst>
          </p:cNvPr>
          <p:cNvCxnSpPr>
            <a:cxnSpLocks/>
          </p:cNvCxnSpPr>
          <p:nvPr/>
        </p:nvCxnSpPr>
        <p:spPr>
          <a:xfrm>
            <a:off x="2385060" y="2431627"/>
            <a:ext cx="44958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28C363C-B1F3-3A19-CF0F-F17832144034}"/>
              </a:ext>
            </a:extLst>
          </p:cNvPr>
          <p:cNvSpPr txBox="1"/>
          <p:nvPr/>
        </p:nvSpPr>
        <p:spPr>
          <a:xfrm>
            <a:off x="2383155" y="2412476"/>
            <a:ext cx="1274445" cy="246221"/>
          </a:xfrm>
          <a:prstGeom prst="rect">
            <a:avLst/>
          </a:prstGeom>
          <a:noFill/>
        </p:spPr>
        <p:txBody>
          <a:bodyPr wrap="square">
            <a:spAutoFit/>
          </a:bodyPr>
          <a:lstStyle/>
          <a:p>
            <a:r>
              <a:rPr lang="en-US" sz="1000" b="1" dirty="0"/>
              <a:t>stirring rate</a:t>
            </a:r>
          </a:p>
        </p:txBody>
      </p:sp>
      <p:sp>
        <p:nvSpPr>
          <p:cNvPr id="30" name="TextBox 29">
            <a:extLst>
              <a:ext uri="{FF2B5EF4-FFF2-40B4-BE49-F238E27FC236}">
                <a16:creationId xmlns:a16="http://schemas.microsoft.com/office/drawing/2014/main" id="{CE423866-C05E-877F-3F09-D9283E9B4869}"/>
              </a:ext>
            </a:extLst>
          </p:cNvPr>
          <p:cNvSpPr txBox="1"/>
          <p:nvPr/>
        </p:nvSpPr>
        <p:spPr>
          <a:xfrm>
            <a:off x="7994365" y="2190064"/>
            <a:ext cx="948690" cy="400110"/>
          </a:xfrm>
          <a:prstGeom prst="rect">
            <a:avLst/>
          </a:prstGeom>
          <a:noFill/>
        </p:spPr>
        <p:txBody>
          <a:bodyPr wrap="square">
            <a:spAutoFit/>
          </a:bodyPr>
          <a:lstStyle/>
          <a:p>
            <a:r>
              <a:rPr lang="en-US" sz="1000" b="1" dirty="0"/>
              <a:t>drifter trajectories</a:t>
            </a:r>
          </a:p>
        </p:txBody>
      </p:sp>
      <p:cxnSp>
        <p:nvCxnSpPr>
          <p:cNvPr id="32" name="Straight Connector 31">
            <a:extLst>
              <a:ext uri="{FF2B5EF4-FFF2-40B4-BE49-F238E27FC236}">
                <a16:creationId xmlns:a16="http://schemas.microsoft.com/office/drawing/2014/main" id="{19F700B1-8A2F-715D-65EA-45166E669AC4}"/>
              </a:ext>
            </a:extLst>
          </p:cNvPr>
          <p:cNvCxnSpPr>
            <a:cxnSpLocks/>
          </p:cNvCxnSpPr>
          <p:nvPr/>
        </p:nvCxnSpPr>
        <p:spPr>
          <a:xfrm>
            <a:off x="7994365" y="2190064"/>
            <a:ext cx="635000" cy="0"/>
          </a:xfrm>
          <a:prstGeom prst="line">
            <a:avLst/>
          </a:prstGeom>
          <a:ln>
            <a:solidFill>
              <a:srgbClr val="7BAEC7"/>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2F3E36EC-ED8F-0F26-496D-D213A7E7FD17}"/>
              </a:ext>
            </a:extLst>
          </p:cNvPr>
          <p:cNvSpPr/>
          <p:nvPr/>
        </p:nvSpPr>
        <p:spPr>
          <a:xfrm>
            <a:off x="4521057" y="178440"/>
            <a:ext cx="1798213" cy="553998"/>
          </a:xfrm>
          <a:prstGeom prst="roundRect">
            <a:avLst/>
          </a:prstGeom>
          <a:solidFill>
            <a:schemeClr val="accent4">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bimodal </a:t>
            </a:r>
            <a:r>
              <a:rPr lang="fr-FR" b="1" dirty="0" err="1">
                <a:solidFill>
                  <a:schemeClr val="tx1"/>
                </a:solidFill>
              </a:rPr>
              <a:t>ecological</a:t>
            </a:r>
            <a:r>
              <a:rPr lang="fr-FR" b="1" dirty="0">
                <a:solidFill>
                  <a:schemeClr val="tx1"/>
                </a:solidFill>
              </a:rPr>
              <a:t> </a:t>
            </a:r>
            <a:r>
              <a:rPr lang="fr-FR" b="1" dirty="0" err="1">
                <a:solidFill>
                  <a:schemeClr val="tx1"/>
                </a:solidFill>
              </a:rPr>
              <a:t>models</a:t>
            </a:r>
            <a:endParaRPr lang="fr-FR" b="1" dirty="0">
              <a:solidFill>
                <a:schemeClr val="tx1"/>
              </a:solidFill>
            </a:endParaRPr>
          </a:p>
        </p:txBody>
      </p:sp>
      <p:sp>
        <p:nvSpPr>
          <p:cNvPr id="36" name="Rectangle: Rounded Corners 35">
            <a:extLst>
              <a:ext uri="{FF2B5EF4-FFF2-40B4-BE49-F238E27FC236}">
                <a16:creationId xmlns:a16="http://schemas.microsoft.com/office/drawing/2014/main" id="{ABFEBF48-8F48-868D-6576-6B02E5EFECA1}"/>
              </a:ext>
            </a:extLst>
          </p:cNvPr>
          <p:cNvSpPr/>
          <p:nvPr/>
        </p:nvSpPr>
        <p:spPr>
          <a:xfrm>
            <a:off x="9047587" y="147648"/>
            <a:ext cx="1798213" cy="553999"/>
          </a:xfrm>
          <a:prstGeom prst="roundRect">
            <a:avLst/>
          </a:prstGeom>
          <a:solidFill>
            <a:schemeClr val="accent4">
              <a:lumMod val="20000"/>
              <a:lumOff val="80000"/>
            </a:schemeClr>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patch </a:t>
            </a:r>
          </a:p>
          <a:p>
            <a:pPr algn="ctr"/>
            <a:r>
              <a:rPr lang="fr-FR" b="1" dirty="0" err="1">
                <a:solidFill>
                  <a:schemeClr val="tx1"/>
                </a:solidFill>
              </a:rPr>
              <a:t>ecological</a:t>
            </a:r>
            <a:r>
              <a:rPr lang="fr-FR" b="1" dirty="0">
                <a:solidFill>
                  <a:schemeClr val="tx1"/>
                </a:solidFill>
              </a:rPr>
              <a:t> </a:t>
            </a:r>
            <a:r>
              <a:rPr lang="fr-FR" b="1" dirty="0" err="1">
                <a:solidFill>
                  <a:schemeClr val="tx1"/>
                </a:solidFill>
              </a:rPr>
              <a:t>models</a:t>
            </a:r>
            <a:endParaRPr lang="fr-FR" b="1" dirty="0">
              <a:solidFill>
                <a:schemeClr val="tx1"/>
              </a:solidFill>
            </a:endParaRPr>
          </a:p>
        </p:txBody>
      </p:sp>
      <p:sp>
        <p:nvSpPr>
          <p:cNvPr id="41" name="TextBox 40">
            <a:extLst>
              <a:ext uri="{FF2B5EF4-FFF2-40B4-BE49-F238E27FC236}">
                <a16:creationId xmlns:a16="http://schemas.microsoft.com/office/drawing/2014/main" id="{F920DA1C-128D-41F6-7BF4-9FC1D4F4455E}"/>
              </a:ext>
            </a:extLst>
          </p:cNvPr>
          <p:cNvSpPr txBox="1"/>
          <p:nvPr/>
        </p:nvSpPr>
        <p:spPr>
          <a:xfrm>
            <a:off x="76200" y="612866"/>
            <a:ext cx="1483503" cy="523220"/>
          </a:xfrm>
          <a:prstGeom prst="rect">
            <a:avLst/>
          </a:prstGeom>
          <a:noFill/>
        </p:spPr>
        <p:txBody>
          <a:bodyPr wrap="square" rtlCol="0">
            <a:spAutoFit/>
          </a:bodyPr>
          <a:lstStyle/>
          <a:p>
            <a:r>
              <a:rPr lang="fr-FR" i="1" dirty="0" err="1"/>
              <a:t>Phytoplankton</a:t>
            </a:r>
            <a:r>
              <a:rPr lang="fr-FR" i="1" dirty="0"/>
              <a:t> </a:t>
            </a:r>
            <a:r>
              <a:rPr lang="fr-FR" i="1" dirty="0" err="1"/>
              <a:t>abundances</a:t>
            </a:r>
            <a:r>
              <a:rPr lang="fr-FR" i="1" dirty="0"/>
              <a:t> at : </a:t>
            </a:r>
            <a:endParaRPr lang="en-US" i="1" dirty="0"/>
          </a:p>
        </p:txBody>
      </p:sp>
      <p:sp>
        <p:nvSpPr>
          <p:cNvPr id="42" name="TextBox 41">
            <a:extLst>
              <a:ext uri="{FF2B5EF4-FFF2-40B4-BE49-F238E27FC236}">
                <a16:creationId xmlns:a16="http://schemas.microsoft.com/office/drawing/2014/main" id="{2C71D6FC-64B3-7814-5A8B-B92E69C2B797}"/>
              </a:ext>
            </a:extLst>
          </p:cNvPr>
          <p:cNvSpPr txBox="1"/>
          <p:nvPr/>
        </p:nvSpPr>
        <p:spPr>
          <a:xfrm>
            <a:off x="2834640" y="878934"/>
            <a:ext cx="1199584" cy="246221"/>
          </a:xfrm>
          <a:prstGeom prst="rect">
            <a:avLst/>
          </a:prstGeom>
          <a:solidFill>
            <a:schemeClr val="bg1"/>
          </a:solidFill>
        </p:spPr>
        <p:txBody>
          <a:bodyPr wrap="square" rtlCol="0">
            <a:spAutoFit/>
          </a:bodyPr>
          <a:lstStyle/>
          <a:p>
            <a:pPr algn="ctr"/>
            <a:r>
              <a:rPr lang="fr-FR" sz="1000" i="1" dirty="0" err="1"/>
              <a:t>synechococus</a:t>
            </a:r>
            <a:endParaRPr lang="en-US" sz="1000" i="1" dirty="0"/>
          </a:p>
        </p:txBody>
      </p:sp>
      <p:sp>
        <p:nvSpPr>
          <p:cNvPr id="43" name="TextBox 42">
            <a:extLst>
              <a:ext uri="{FF2B5EF4-FFF2-40B4-BE49-F238E27FC236}">
                <a16:creationId xmlns:a16="http://schemas.microsoft.com/office/drawing/2014/main" id="{53709624-FC34-3731-CF92-9780E83B6156}"/>
              </a:ext>
            </a:extLst>
          </p:cNvPr>
          <p:cNvSpPr txBox="1"/>
          <p:nvPr/>
        </p:nvSpPr>
        <p:spPr>
          <a:xfrm>
            <a:off x="2609850" y="4682892"/>
            <a:ext cx="1439165" cy="246221"/>
          </a:xfrm>
          <a:prstGeom prst="rect">
            <a:avLst/>
          </a:prstGeom>
          <a:solidFill>
            <a:schemeClr val="bg1"/>
          </a:solidFill>
        </p:spPr>
        <p:txBody>
          <a:bodyPr wrap="square" rtlCol="0">
            <a:spAutoFit/>
          </a:bodyPr>
          <a:lstStyle/>
          <a:p>
            <a:pPr algn="ctr"/>
            <a:r>
              <a:rPr lang="fr-FR" sz="1000" i="1" dirty="0" err="1"/>
              <a:t>microphytoplankton</a:t>
            </a:r>
            <a:endParaRPr lang="en-US" sz="1000" i="1" dirty="0"/>
          </a:p>
        </p:txBody>
      </p:sp>
      <p:sp>
        <p:nvSpPr>
          <p:cNvPr id="44" name="TextBox 43">
            <a:extLst>
              <a:ext uri="{FF2B5EF4-FFF2-40B4-BE49-F238E27FC236}">
                <a16:creationId xmlns:a16="http://schemas.microsoft.com/office/drawing/2014/main" id="{8E7660BC-6840-959A-BE26-734AD800B337}"/>
              </a:ext>
            </a:extLst>
          </p:cNvPr>
          <p:cNvSpPr txBox="1"/>
          <p:nvPr/>
        </p:nvSpPr>
        <p:spPr>
          <a:xfrm>
            <a:off x="7470104" y="957510"/>
            <a:ext cx="1270071" cy="249505"/>
          </a:xfrm>
          <a:prstGeom prst="rect">
            <a:avLst/>
          </a:prstGeom>
          <a:solidFill>
            <a:schemeClr val="bg1"/>
          </a:solidFill>
        </p:spPr>
        <p:txBody>
          <a:bodyPr wrap="square" rtlCol="0">
            <a:spAutoFit/>
          </a:bodyPr>
          <a:lstStyle/>
          <a:p>
            <a:pPr algn="ctr"/>
            <a:r>
              <a:rPr lang="fr-FR" sz="1000" i="1" dirty="0" err="1"/>
              <a:t>nanophytoplankton</a:t>
            </a:r>
            <a:endParaRPr lang="en-US" sz="1000" i="1" dirty="0"/>
          </a:p>
        </p:txBody>
      </p:sp>
      <p:sp>
        <p:nvSpPr>
          <p:cNvPr id="46" name="TextBox 45">
            <a:extLst>
              <a:ext uri="{FF2B5EF4-FFF2-40B4-BE49-F238E27FC236}">
                <a16:creationId xmlns:a16="http://schemas.microsoft.com/office/drawing/2014/main" id="{E39A0221-0AD5-A314-2F44-EFF031A6346F}"/>
              </a:ext>
            </a:extLst>
          </p:cNvPr>
          <p:cNvSpPr txBox="1"/>
          <p:nvPr/>
        </p:nvSpPr>
        <p:spPr>
          <a:xfrm>
            <a:off x="6188954" y="2993321"/>
            <a:ext cx="1270071" cy="249505"/>
          </a:xfrm>
          <a:prstGeom prst="rect">
            <a:avLst/>
          </a:prstGeom>
          <a:solidFill>
            <a:schemeClr val="bg1"/>
          </a:solidFill>
        </p:spPr>
        <p:txBody>
          <a:bodyPr wrap="square" rtlCol="0">
            <a:spAutoFit/>
          </a:bodyPr>
          <a:lstStyle/>
          <a:p>
            <a:pPr algn="ctr"/>
            <a:r>
              <a:rPr lang="fr-FR" sz="1000" i="1" dirty="0" err="1"/>
              <a:t>nanophytoplankton</a:t>
            </a:r>
            <a:endParaRPr lang="en-US" sz="1000" i="1" dirty="0"/>
          </a:p>
        </p:txBody>
      </p:sp>
      <p:sp>
        <p:nvSpPr>
          <p:cNvPr id="47" name="TextBox 46">
            <a:extLst>
              <a:ext uri="{FF2B5EF4-FFF2-40B4-BE49-F238E27FC236}">
                <a16:creationId xmlns:a16="http://schemas.microsoft.com/office/drawing/2014/main" id="{10C2DA49-73A7-C1DA-A19C-D74D307EB854}"/>
              </a:ext>
            </a:extLst>
          </p:cNvPr>
          <p:cNvSpPr txBox="1"/>
          <p:nvPr/>
        </p:nvSpPr>
        <p:spPr>
          <a:xfrm>
            <a:off x="2292635" y="1797065"/>
            <a:ext cx="1238016" cy="414818"/>
          </a:xfrm>
          <a:prstGeom prst="rect">
            <a:avLst/>
          </a:prstGeom>
          <a:noFill/>
        </p:spPr>
        <p:txBody>
          <a:bodyPr wrap="square">
            <a:spAutoFit/>
          </a:bodyPr>
          <a:lstStyle/>
          <a:p>
            <a:r>
              <a:rPr lang="en-US" sz="1000" b="1" dirty="0">
                <a:solidFill>
                  <a:srgbClr val="FF0000"/>
                </a:solidFill>
              </a:rPr>
              <a:t>Front separating 2 water masses</a:t>
            </a:r>
          </a:p>
        </p:txBody>
      </p:sp>
      <p:cxnSp>
        <p:nvCxnSpPr>
          <p:cNvPr id="49" name="Straight Arrow Connector 48">
            <a:extLst>
              <a:ext uri="{FF2B5EF4-FFF2-40B4-BE49-F238E27FC236}">
                <a16:creationId xmlns:a16="http://schemas.microsoft.com/office/drawing/2014/main" id="{8F6D12C7-AA51-7F4A-3AB6-AC913A57CC44}"/>
              </a:ext>
            </a:extLst>
          </p:cNvPr>
          <p:cNvCxnSpPr>
            <a:cxnSpLocks/>
          </p:cNvCxnSpPr>
          <p:nvPr/>
        </p:nvCxnSpPr>
        <p:spPr>
          <a:xfrm flipH="1" flipV="1">
            <a:off x="2990604" y="1588525"/>
            <a:ext cx="85510" cy="2953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1692C93-2D21-85A7-64E7-630A5CE6D3BF}"/>
              </a:ext>
            </a:extLst>
          </p:cNvPr>
          <p:cNvCxnSpPr>
            <a:cxnSpLocks/>
            <a:endCxn id="35" idx="1"/>
          </p:cNvCxnSpPr>
          <p:nvPr/>
        </p:nvCxnSpPr>
        <p:spPr>
          <a:xfrm flipV="1">
            <a:off x="4023360" y="455439"/>
            <a:ext cx="497697" cy="5018"/>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7A45F87-6A50-BA01-8188-0F4BE2626153}"/>
              </a:ext>
            </a:extLst>
          </p:cNvPr>
          <p:cNvCxnSpPr>
            <a:cxnSpLocks/>
            <a:stCxn id="18" idx="6"/>
            <a:endCxn id="36" idx="1"/>
          </p:cNvCxnSpPr>
          <p:nvPr/>
        </p:nvCxnSpPr>
        <p:spPr>
          <a:xfrm flipV="1">
            <a:off x="8802378" y="424648"/>
            <a:ext cx="245209" cy="35809"/>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506505B-5FC7-7309-7358-CD97A85D9B6E}"/>
              </a:ext>
            </a:extLst>
          </p:cNvPr>
          <p:cNvCxnSpPr>
            <a:cxnSpLocks/>
          </p:cNvCxnSpPr>
          <p:nvPr/>
        </p:nvCxnSpPr>
        <p:spPr>
          <a:xfrm>
            <a:off x="5420163" y="975756"/>
            <a:ext cx="0" cy="399461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3E367662-A336-8331-C554-EF978688E204}"/>
              </a:ext>
            </a:extLst>
          </p:cNvPr>
          <p:cNvSpPr/>
          <p:nvPr/>
        </p:nvSpPr>
        <p:spPr>
          <a:xfrm>
            <a:off x="2110039" y="271048"/>
            <a:ext cx="1965960" cy="354153"/>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1">
                    <a:lumMod val="75000"/>
                  </a:schemeClr>
                </a:solidFill>
              </a:rPr>
              <a:t>Frontal </a:t>
            </a:r>
            <a:r>
              <a:rPr lang="fr-FR" b="1" dirty="0" err="1">
                <a:solidFill>
                  <a:schemeClr val="accent1">
                    <a:lumMod val="75000"/>
                  </a:schemeClr>
                </a:solidFill>
              </a:rPr>
              <a:t>region</a:t>
            </a:r>
            <a:endParaRPr lang="en-US" b="1" dirty="0">
              <a:solidFill>
                <a:schemeClr val="accent1">
                  <a:lumMod val="75000"/>
                </a:schemeClr>
              </a:solidFill>
            </a:endParaRPr>
          </a:p>
        </p:txBody>
      </p:sp>
      <p:sp>
        <p:nvSpPr>
          <p:cNvPr id="67" name="TextBox 66">
            <a:extLst>
              <a:ext uri="{FF2B5EF4-FFF2-40B4-BE49-F238E27FC236}">
                <a16:creationId xmlns:a16="http://schemas.microsoft.com/office/drawing/2014/main" id="{02908658-BDAC-F1BB-FCC9-DB12B0F3123F}"/>
              </a:ext>
            </a:extLst>
          </p:cNvPr>
          <p:cNvSpPr txBox="1"/>
          <p:nvPr/>
        </p:nvSpPr>
        <p:spPr>
          <a:xfrm>
            <a:off x="7315671" y="1298429"/>
            <a:ext cx="1572250" cy="400110"/>
          </a:xfrm>
          <a:prstGeom prst="rect">
            <a:avLst/>
          </a:prstGeom>
          <a:noFill/>
        </p:spPr>
        <p:txBody>
          <a:bodyPr wrap="square">
            <a:spAutoFit/>
          </a:bodyPr>
          <a:lstStyle/>
          <a:p>
            <a:r>
              <a:rPr lang="en-US" sz="1000" b="1" dirty="0">
                <a:solidFill>
                  <a:srgbClr val="FF0000"/>
                </a:solidFill>
              </a:rPr>
              <a:t>Eddy transporting different water masses </a:t>
            </a:r>
          </a:p>
        </p:txBody>
      </p:sp>
      <p:cxnSp>
        <p:nvCxnSpPr>
          <p:cNvPr id="68" name="Straight Arrow Connector 67">
            <a:extLst>
              <a:ext uri="{FF2B5EF4-FFF2-40B4-BE49-F238E27FC236}">
                <a16:creationId xmlns:a16="http://schemas.microsoft.com/office/drawing/2014/main" id="{5EAE7490-A9AC-ED66-FC49-8B4F97ECD421}"/>
              </a:ext>
            </a:extLst>
          </p:cNvPr>
          <p:cNvCxnSpPr>
            <a:cxnSpLocks/>
          </p:cNvCxnSpPr>
          <p:nvPr/>
        </p:nvCxnSpPr>
        <p:spPr>
          <a:xfrm flipH="1">
            <a:off x="7185660" y="1502145"/>
            <a:ext cx="210371" cy="255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FDB00C1-5612-C84F-321A-83CFAE45F63B}"/>
              </a:ext>
            </a:extLst>
          </p:cNvPr>
          <p:cNvSpPr txBox="1"/>
          <p:nvPr/>
        </p:nvSpPr>
        <p:spPr>
          <a:xfrm rot="16200000">
            <a:off x="1149243" y="4000800"/>
            <a:ext cx="914400" cy="230832"/>
          </a:xfrm>
          <a:prstGeom prst="rect">
            <a:avLst/>
          </a:prstGeom>
          <a:solidFill>
            <a:schemeClr val="bg1"/>
          </a:solidFill>
        </p:spPr>
        <p:txBody>
          <a:bodyPr wrap="square" rtlCol="0">
            <a:spAutoFit/>
          </a:bodyPr>
          <a:lstStyle/>
          <a:p>
            <a:pPr algn="ctr"/>
            <a:r>
              <a:rPr lang="fr-FR" sz="900" dirty="0" err="1"/>
              <a:t>Depth</a:t>
            </a:r>
            <a:r>
              <a:rPr lang="fr-FR" sz="900" dirty="0"/>
              <a:t> (m)</a:t>
            </a:r>
            <a:endParaRPr lang="en-US" sz="900" dirty="0"/>
          </a:p>
        </p:txBody>
      </p:sp>
      <p:sp>
        <p:nvSpPr>
          <p:cNvPr id="4" name="TextBox 3">
            <a:extLst>
              <a:ext uri="{FF2B5EF4-FFF2-40B4-BE49-F238E27FC236}">
                <a16:creationId xmlns:a16="http://schemas.microsoft.com/office/drawing/2014/main" id="{F0F8923F-BA5D-EFAF-59DD-3CA46BB4C29E}"/>
              </a:ext>
            </a:extLst>
          </p:cNvPr>
          <p:cNvSpPr txBox="1"/>
          <p:nvPr/>
        </p:nvSpPr>
        <p:spPr>
          <a:xfrm rot="16200000">
            <a:off x="5800324" y="4072620"/>
            <a:ext cx="914400" cy="230832"/>
          </a:xfrm>
          <a:prstGeom prst="rect">
            <a:avLst/>
          </a:prstGeom>
          <a:solidFill>
            <a:schemeClr val="bg1"/>
          </a:solidFill>
        </p:spPr>
        <p:txBody>
          <a:bodyPr wrap="square" rtlCol="0">
            <a:spAutoFit/>
          </a:bodyPr>
          <a:lstStyle/>
          <a:p>
            <a:pPr algn="ctr"/>
            <a:r>
              <a:rPr lang="fr-FR" sz="900" dirty="0" err="1"/>
              <a:t>Depth</a:t>
            </a:r>
            <a:r>
              <a:rPr lang="fr-FR" sz="900" dirty="0"/>
              <a:t> (m)</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4"/>
          <p:cNvGrpSpPr/>
          <p:nvPr/>
        </p:nvGrpSpPr>
        <p:grpSpPr>
          <a:xfrm>
            <a:off x="0" y="0"/>
            <a:ext cx="10922000" cy="5461000"/>
            <a:chOff x="0" y="0"/>
            <a:chExt cx="10922000" cy="5461000"/>
          </a:xfrm>
        </p:grpSpPr>
        <p:sp>
          <p:nvSpPr>
            <p:cNvPr id="115" name="Google Shape;115;p4"/>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17" name="Google Shape;117;p4"/>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Discussion and conclusions</a:t>
            </a:r>
            <a:endParaRPr sz="3000" b="1" i="0" u="none" strike="noStrike" cap="none" dirty="0">
              <a:solidFill>
                <a:srgbClr val="EA1D2D"/>
              </a:solidFill>
              <a:latin typeface="Arial"/>
              <a:ea typeface="Arial"/>
              <a:cs typeface="Arial"/>
              <a:sym typeface="Arial"/>
            </a:endParaRPr>
          </a:p>
        </p:txBody>
      </p:sp>
      <p:pic>
        <p:nvPicPr>
          <p:cNvPr id="118" name="Google Shape;118;p4"/>
          <p:cNvPicPr preferRelativeResize="0"/>
          <p:nvPr/>
        </p:nvPicPr>
        <p:blipFill rotWithShape="1">
          <a:blip r:embed="rId3">
            <a:alphaModFix/>
          </a:blip>
          <a:srcRect/>
          <a:stretch/>
        </p:blipFill>
        <p:spPr>
          <a:xfrm>
            <a:off x="-2369694" y="-7393644"/>
            <a:ext cx="1652630" cy="1652630"/>
          </a:xfrm>
          <a:prstGeom prst="rect">
            <a:avLst/>
          </a:prstGeom>
          <a:noFill/>
          <a:ln w="9525" cap="flat" cmpd="sng">
            <a:solidFill>
              <a:schemeClr val="dk1"/>
            </a:solidFill>
            <a:prstDash val="solid"/>
            <a:round/>
            <a:headEnd type="none" w="sm" len="sm"/>
            <a:tailEnd type="none" w="sm" len="sm"/>
          </a:ln>
        </p:spPr>
      </p:pic>
      <p:sp>
        <p:nvSpPr>
          <p:cNvPr id="2" name="TextBox 1">
            <a:extLst>
              <a:ext uri="{FF2B5EF4-FFF2-40B4-BE49-F238E27FC236}">
                <a16:creationId xmlns:a16="http://schemas.microsoft.com/office/drawing/2014/main" id="{3EBD5F61-9043-0993-5C25-229A8574E469}"/>
              </a:ext>
            </a:extLst>
          </p:cNvPr>
          <p:cNvSpPr txBox="1"/>
          <p:nvPr/>
        </p:nvSpPr>
        <p:spPr>
          <a:xfrm>
            <a:off x="4727466" y="5077023"/>
            <a:ext cx="821059" cy="307777"/>
          </a:xfrm>
          <a:prstGeom prst="rect">
            <a:avLst/>
          </a:prstGeom>
          <a:noFill/>
        </p:spPr>
        <p:txBody>
          <a:bodyPr wrap="none" rtlCol="0">
            <a:spAutoFit/>
          </a:bodyPr>
          <a:lstStyle/>
          <a:p>
            <a:r>
              <a:rPr lang="fr-FR" dirty="0">
                <a:solidFill>
                  <a:srgbClr val="025C6D"/>
                </a:solidFill>
              </a:rPr>
              <a:t>Oms </a:t>
            </a:r>
            <a:r>
              <a:rPr lang="en-IT" dirty="0">
                <a:solidFill>
                  <a:srgbClr val="025C6D"/>
                </a:solidFill>
              </a:rPr>
              <a:t>- 4</a:t>
            </a:r>
          </a:p>
        </p:txBody>
      </p:sp>
      <p:sp>
        <p:nvSpPr>
          <p:cNvPr id="4" name="Oval 3">
            <a:extLst>
              <a:ext uri="{FF2B5EF4-FFF2-40B4-BE49-F238E27FC236}">
                <a16:creationId xmlns:a16="http://schemas.microsoft.com/office/drawing/2014/main" id="{FBDB47A7-655B-9092-CCBD-64A26576FAC0}"/>
              </a:ext>
            </a:extLst>
          </p:cNvPr>
          <p:cNvSpPr/>
          <p:nvPr/>
        </p:nvSpPr>
        <p:spPr>
          <a:xfrm>
            <a:off x="76200" y="715964"/>
            <a:ext cx="1965960" cy="354153"/>
          </a:xfrm>
          <a:prstGeom prst="ellipse">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1">
                    <a:lumMod val="75000"/>
                  </a:schemeClr>
                </a:solidFill>
              </a:rPr>
              <a:t>Frontal </a:t>
            </a:r>
            <a:r>
              <a:rPr lang="fr-FR" b="1" dirty="0" err="1">
                <a:solidFill>
                  <a:schemeClr val="accent1">
                    <a:lumMod val="75000"/>
                  </a:schemeClr>
                </a:solidFill>
              </a:rPr>
              <a:t>region</a:t>
            </a:r>
            <a:endParaRPr lang="en-US" b="1" dirty="0">
              <a:solidFill>
                <a:schemeClr val="accent1">
                  <a:lumMod val="75000"/>
                </a:schemeClr>
              </a:solidFill>
            </a:endParaRPr>
          </a:p>
        </p:txBody>
      </p:sp>
      <p:sp>
        <p:nvSpPr>
          <p:cNvPr id="8" name="TextBox 7">
            <a:extLst>
              <a:ext uri="{FF2B5EF4-FFF2-40B4-BE49-F238E27FC236}">
                <a16:creationId xmlns:a16="http://schemas.microsoft.com/office/drawing/2014/main" id="{1C3C83DA-BAE0-DBB8-C241-5078E65403AB}"/>
              </a:ext>
            </a:extLst>
          </p:cNvPr>
          <p:cNvSpPr txBox="1"/>
          <p:nvPr/>
        </p:nvSpPr>
        <p:spPr>
          <a:xfrm>
            <a:off x="2171724" y="679898"/>
            <a:ext cx="8304970" cy="646331"/>
          </a:xfrm>
          <a:prstGeom prst="rect">
            <a:avLst/>
          </a:prstGeom>
          <a:noFill/>
        </p:spPr>
        <p:txBody>
          <a:bodyPr wrap="square" rtlCol="0">
            <a:spAutoFit/>
          </a:bodyPr>
          <a:lstStyle/>
          <a:p>
            <a:r>
              <a:rPr lang="en-US" sz="1800" dirty="0"/>
              <a:t>Separation of communities by water body type: </a:t>
            </a:r>
          </a:p>
          <a:p>
            <a:r>
              <a:rPr lang="en-US" sz="1800" i="1" dirty="0"/>
              <a:t>formation of bimodal ecological models </a:t>
            </a:r>
          </a:p>
        </p:txBody>
      </p:sp>
      <p:sp>
        <p:nvSpPr>
          <p:cNvPr id="9" name="Oval 8">
            <a:extLst>
              <a:ext uri="{FF2B5EF4-FFF2-40B4-BE49-F238E27FC236}">
                <a16:creationId xmlns:a16="http://schemas.microsoft.com/office/drawing/2014/main" id="{83E789D2-11F5-7E4A-9AE8-FD6E2F5E6615}"/>
              </a:ext>
            </a:extLst>
          </p:cNvPr>
          <p:cNvSpPr/>
          <p:nvPr/>
        </p:nvSpPr>
        <p:spPr>
          <a:xfrm>
            <a:off x="76200" y="1480654"/>
            <a:ext cx="2095523" cy="354153"/>
          </a:xfrm>
          <a:prstGeom prst="ellipse">
            <a:avLst/>
          </a:prstGeom>
          <a:solidFill>
            <a:schemeClr val="bg1"/>
          </a:solidFill>
          <a:ln w="38100">
            <a:solidFill>
              <a:srgbClr val="F50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rgbClr val="F50FEA"/>
                </a:solidFill>
              </a:rPr>
              <a:t>Swirling</a:t>
            </a:r>
            <a:r>
              <a:rPr lang="fr-FR" b="1" dirty="0">
                <a:solidFill>
                  <a:srgbClr val="F50FEA"/>
                </a:solidFill>
              </a:rPr>
              <a:t> </a:t>
            </a:r>
            <a:r>
              <a:rPr lang="fr-FR" b="1" dirty="0" err="1">
                <a:solidFill>
                  <a:srgbClr val="F50FEA"/>
                </a:solidFill>
              </a:rPr>
              <a:t>region</a:t>
            </a:r>
            <a:endParaRPr lang="en-US" b="1" dirty="0">
              <a:solidFill>
                <a:srgbClr val="F50FEA"/>
              </a:solidFill>
            </a:endParaRPr>
          </a:p>
        </p:txBody>
      </p:sp>
      <p:sp>
        <p:nvSpPr>
          <p:cNvPr id="10" name="TextBox 9">
            <a:extLst>
              <a:ext uri="{FF2B5EF4-FFF2-40B4-BE49-F238E27FC236}">
                <a16:creationId xmlns:a16="http://schemas.microsoft.com/office/drawing/2014/main" id="{1D4F3DD4-2CF1-76DD-E302-7B69065F5BFE}"/>
              </a:ext>
            </a:extLst>
          </p:cNvPr>
          <p:cNvSpPr txBox="1"/>
          <p:nvPr/>
        </p:nvSpPr>
        <p:spPr>
          <a:xfrm>
            <a:off x="2171723" y="1566702"/>
            <a:ext cx="8008154" cy="646331"/>
          </a:xfrm>
          <a:prstGeom prst="rect">
            <a:avLst/>
          </a:prstGeom>
          <a:noFill/>
        </p:spPr>
        <p:txBody>
          <a:bodyPr wrap="square" rtlCol="0">
            <a:spAutoFit/>
          </a:bodyPr>
          <a:lstStyle/>
          <a:p>
            <a:r>
              <a:rPr lang="en-US" sz="1800" dirty="0"/>
              <a:t>Mosaic distribution of communities according to water mass transport: </a:t>
            </a:r>
          </a:p>
          <a:p>
            <a:r>
              <a:rPr lang="en-US" sz="1800" i="1" dirty="0"/>
              <a:t>formation of ecological micro-habitats</a:t>
            </a:r>
          </a:p>
        </p:txBody>
      </p:sp>
      <p:pic>
        <p:nvPicPr>
          <p:cNvPr id="25" name="Picture 4" descr="ESA - Barents bloom">
            <a:extLst>
              <a:ext uri="{FF2B5EF4-FFF2-40B4-BE49-F238E27FC236}">
                <a16:creationId xmlns:a16="http://schemas.microsoft.com/office/drawing/2014/main" id="{9E6FA08E-66DD-32A2-2B00-D2426B2C815F}"/>
              </a:ext>
            </a:extLst>
          </p:cNvPr>
          <p:cNvPicPr>
            <a:picLocks noChangeAspect="1" noChangeArrowheads="1"/>
          </p:cNvPicPr>
          <p:nvPr/>
        </p:nvPicPr>
        <p:blipFill>
          <a:blip r:embed="rId4">
            <a:alphaModFix amt="51000"/>
            <a:extLst>
              <a:ext uri="{28A0092B-C50C-407E-A947-70E740481C1C}">
                <a14:useLocalDpi xmlns:a14="http://schemas.microsoft.com/office/drawing/2010/main" val="0"/>
              </a:ext>
            </a:extLst>
          </a:blip>
          <a:srcRect/>
          <a:stretch>
            <a:fillRect/>
          </a:stretch>
        </p:blipFill>
        <p:spPr bwMode="auto">
          <a:xfrm rot="16200000">
            <a:off x="3933160" y="-1535099"/>
            <a:ext cx="3062940" cy="1092925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C1109DC-8AAA-FE02-D0BE-017409819936}"/>
              </a:ext>
            </a:extLst>
          </p:cNvPr>
          <p:cNvSpPr txBox="1"/>
          <p:nvPr/>
        </p:nvSpPr>
        <p:spPr>
          <a:xfrm>
            <a:off x="222653" y="2836631"/>
            <a:ext cx="10400494" cy="2339102"/>
          </a:xfrm>
          <a:prstGeom prst="rect">
            <a:avLst/>
          </a:prstGeom>
          <a:noFill/>
        </p:spPr>
        <p:txBody>
          <a:bodyPr wrap="square" rtlCol="0">
            <a:spAutoFit/>
          </a:bodyPr>
          <a:lstStyle/>
          <a:p>
            <a:pPr algn="ctr"/>
            <a:r>
              <a:rPr lang="en-US" sz="2000" i="1" dirty="0">
                <a:solidFill>
                  <a:schemeClr val="tx1"/>
                </a:solidFill>
              </a:rPr>
              <a:t>Objective: To understand the common history of water masses and organisms</a:t>
            </a:r>
          </a:p>
          <a:p>
            <a:pPr algn="ctr"/>
            <a:endParaRPr lang="en-US" sz="1800" dirty="0">
              <a:solidFill>
                <a:schemeClr val="tx1"/>
              </a:solidFill>
            </a:endParaRPr>
          </a:p>
          <a:p>
            <a:r>
              <a:rPr lang="en-US" sz="1800" u="sng" dirty="0">
                <a:solidFill>
                  <a:schemeClr val="tx1"/>
                </a:solidFill>
              </a:rPr>
              <a:t>In the framework of CALYPSO: </a:t>
            </a:r>
          </a:p>
          <a:p>
            <a:r>
              <a:rPr lang="en-US" sz="1800" dirty="0">
                <a:solidFill>
                  <a:schemeClr val="tx1"/>
                </a:solidFill>
              </a:rPr>
              <a:t>Estimation of vertical velocities, biogeochemical/genomic data </a:t>
            </a:r>
          </a:p>
          <a:p>
            <a:endParaRPr lang="en-US" sz="1800" dirty="0">
              <a:solidFill>
                <a:schemeClr val="tx1"/>
              </a:solidFill>
            </a:endParaRPr>
          </a:p>
          <a:p>
            <a:r>
              <a:rPr lang="en-US" sz="1800" u="sng" dirty="0">
                <a:solidFill>
                  <a:schemeClr val="tx1"/>
                </a:solidFill>
              </a:rPr>
              <a:t>Continue the 3D study of biophysical coupling: </a:t>
            </a:r>
          </a:p>
          <a:p>
            <a:r>
              <a:rPr lang="en-US" sz="1800" dirty="0">
                <a:solidFill>
                  <a:schemeClr val="tx1"/>
                </a:solidFill>
              </a:rPr>
              <a:t>Multidisciplinary BIOSWOT project (physical, biogeochemical, genomic, ecological, numerical modelling)</a:t>
            </a:r>
          </a:p>
        </p:txBody>
      </p:sp>
      <p:sp>
        <p:nvSpPr>
          <p:cNvPr id="11" name="TextBox 10">
            <a:extLst>
              <a:ext uri="{FF2B5EF4-FFF2-40B4-BE49-F238E27FC236}">
                <a16:creationId xmlns:a16="http://schemas.microsoft.com/office/drawing/2014/main" id="{AD2249B8-6B22-1FD6-B704-3E46A3715F6A}"/>
              </a:ext>
            </a:extLst>
          </p:cNvPr>
          <p:cNvSpPr txBox="1"/>
          <p:nvPr/>
        </p:nvSpPr>
        <p:spPr>
          <a:xfrm>
            <a:off x="10883" y="2308906"/>
            <a:ext cx="10903860" cy="523220"/>
          </a:xfrm>
          <a:prstGeom prst="rect">
            <a:avLst/>
          </a:prstGeom>
          <a:solidFill>
            <a:srgbClr val="FFF2C9"/>
          </a:solidFill>
        </p:spPr>
        <p:txBody>
          <a:bodyPr wrap="square" rtlCol="0">
            <a:spAutoFit/>
          </a:bodyPr>
          <a:lstStyle/>
          <a:p>
            <a:pPr algn="ctr"/>
            <a:r>
              <a:rPr lang="fr-FR" sz="2800" b="1" dirty="0" err="1">
                <a:latin typeface="Times New Roman" panose="02020603050405020304" pitchFamily="18" charset="0"/>
                <a:cs typeface="Times New Roman" panose="02020603050405020304" pitchFamily="18" charset="0"/>
              </a:rPr>
              <a:t>What</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next</a:t>
            </a:r>
            <a:r>
              <a:rPr lang="fr-FR" sz="2800" b="1" dirty="0">
                <a:latin typeface="Times New Roman" panose="02020603050405020304" pitchFamily="18" charset="0"/>
                <a:cs typeface="Times New Roman" panose="02020603050405020304" pitchFamily="18" charset="0"/>
              </a:rPr>
              <a:t> ? </a:t>
            </a:r>
            <a:endParaRPr lang="en-US" sz="2800" b="1" dirty="0">
              <a:latin typeface="Times New Roman" panose="02020603050405020304" pitchFamily="18" charset="0"/>
              <a:cs typeface="Times New Roman" panose="02020603050405020304" pitchFamily="18" charset="0"/>
            </a:endParaRPr>
          </a:p>
        </p:txBody>
      </p:sp>
      <p:pic>
        <p:nvPicPr>
          <p:cNvPr id="1028" name="Picture 4" descr="Map of balearic islands, spain. Vector map of region of balearic islands  with coat of arms and location on spanish map. | CanStock">
            <a:extLst>
              <a:ext uri="{FF2B5EF4-FFF2-40B4-BE49-F238E27FC236}">
                <a16:creationId xmlns:a16="http://schemas.microsoft.com/office/drawing/2014/main" id="{D2C85EF9-96BA-DBF3-F9F8-B3BF6B2D89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978" b="15441"/>
          <a:stretch/>
        </p:blipFill>
        <p:spPr bwMode="auto">
          <a:xfrm>
            <a:off x="8373183" y="104116"/>
            <a:ext cx="2396417" cy="1452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0B9DD1-94FF-1BB3-8CF3-660FB0A4E415}"/>
              </a:ext>
            </a:extLst>
          </p:cNvPr>
          <p:cNvSpPr txBox="1"/>
          <p:nvPr/>
        </p:nvSpPr>
        <p:spPr>
          <a:xfrm>
            <a:off x="7803192" y="50001"/>
            <a:ext cx="2210430" cy="261610"/>
          </a:xfrm>
          <a:prstGeom prst="rect">
            <a:avLst/>
          </a:prstGeom>
          <a:noFill/>
        </p:spPr>
        <p:txBody>
          <a:bodyPr wrap="square" rtlCol="0">
            <a:spAutoFit/>
          </a:bodyPr>
          <a:lstStyle/>
          <a:p>
            <a:r>
              <a:rPr lang="fr-FR" sz="1100" i="1" dirty="0" err="1"/>
              <a:t>Around</a:t>
            </a:r>
            <a:r>
              <a:rPr lang="fr-FR" sz="1100" i="1" dirty="0"/>
              <a:t> </a:t>
            </a:r>
            <a:r>
              <a:rPr lang="fr-FR" sz="1100" i="1" dirty="0" err="1"/>
              <a:t>Balearic</a:t>
            </a:r>
            <a:r>
              <a:rPr lang="fr-FR" sz="1100" i="1" dirty="0"/>
              <a:t> </a:t>
            </a:r>
            <a:r>
              <a:rPr lang="fr-FR" sz="1100" i="1" dirty="0" err="1"/>
              <a:t>Islands</a:t>
            </a:r>
            <a:endParaRPr lang="en-US" sz="1100" i="1"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550</Words>
  <Application>Microsoft Office PowerPoint</Application>
  <PresentationFormat>Custom</PresentationFormat>
  <Paragraphs>63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Black</vt:lpstr>
      <vt:lpstr>Calibri</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Tosca Ballerini</dc:creator>
  <cp:lastModifiedBy>Laurina</cp:lastModifiedBy>
  <cp:revision>10</cp:revision>
  <dcterms:created xsi:type="dcterms:W3CDTF">2022-03-02T08:39:10Z</dcterms:created>
  <dcterms:modified xsi:type="dcterms:W3CDTF">2022-08-20T10:03:20Z</dcterms:modified>
</cp:coreProperties>
</file>