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60" r:id="rId5"/>
    <p:sldId id="259" r:id="rId6"/>
  </p:sldIdLst>
  <p:sldSz cx="10922000" cy="5461000"/>
  <p:notesSz cx="6858000" cy="9144000"/>
  <p:embeddedFontLs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  <p:embeddedFont>
      <p:font typeface="Arial Black" panose="020B0A04020102020204" pitchFamily="34" charset="0"/>
      <p:bold r:id="rId15"/>
    </p:embeddedFont>
    <p:embeddedFont>
      <p:font typeface="SimSun" panose="02010600030101010101" pitchFamily="2" charset="-122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0" userDrawn="1">
          <p15:clr>
            <a:srgbClr val="A4A3A4"/>
          </p15:clr>
        </p15:guide>
        <p15:guide id="2" pos="34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xrZMzR2OP793kDwPvle/XKwy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8"/>
  </p:normalViewPr>
  <p:slideViewPr>
    <p:cSldViewPr snapToGrid="0" showGuides="1">
      <p:cViewPr varScale="1">
        <p:scale>
          <a:sx n="63" d="100"/>
          <a:sy n="63" d="100"/>
        </p:scale>
        <p:origin x="92" y="996"/>
      </p:cViewPr>
      <p:guideLst>
        <p:guide orient="horz" pos="1720"/>
        <p:guide pos="3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4483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621338" y="93663"/>
            <a:ext cx="18100676" cy="9050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61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102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830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728524" y="-1523896"/>
            <a:ext cx="3464954" cy="942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6679611" y="1427193"/>
            <a:ext cx="4627945" cy="23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901237" y="-859602"/>
            <a:ext cx="4627945" cy="692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50" y="1696450"/>
            <a:ext cx="9283700" cy="1170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3094567"/>
            <a:ext cx="7645400" cy="1395589"/>
          </a:xfrm>
        </p:spPr>
        <p:txBody>
          <a:bodyPr/>
          <a:lstStyle>
            <a:lvl1pPr marL="0" indent="0" algn="ctr">
              <a:buNone/>
              <a:defRPr/>
            </a:lvl1pPr>
            <a:lvl2pPr marL="364068" indent="0" algn="ctr">
              <a:buNone/>
              <a:defRPr/>
            </a:lvl2pPr>
            <a:lvl3pPr marL="728137" indent="0" algn="ctr">
              <a:buNone/>
              <a:defRPr/>
            </a:lvl3pPr>
            <a:lvl4pPr marL="1092205" indent="0" algn="ctr">
              <a:buNone/>
              <a:defRPr/>
            </a:lvl4pPr>
            <a:lvl5pPr marL="1456273" indent="0" algn="ctr">
              <a:buNone/>
              <a:defRPr/>
            </a:lvl5pPr>
            <a:lvl6pPr marL="1820342" indent="0" algn="ctr">
              <a:buNone/>
              <a:defRPr/>
            </a:lvl6pPr>
            <a:lvl7pPr marL="2184410" indent="0" algn="ctr">
              <a:buNone/>
              <a:defRPr/>
            </a:lvl7pPr>
            <a:lvl8pPr marL="2548479" indent="0" algn="ctr">
              <a:buNone/>
              <a:defRPr/>
            </a:lvl8pPr>
            <a:lvl9pPr marL="29125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5E473-444D-4EFE-82FF-6FE48A37A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563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3AC42-34F5-4062-A11D-5CEDAD231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26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763" y="3509199"/>
            <a:ext cx="9283700" cy="1084615"/>
          </a:xfrm>
        </p:spPr>
        <p:txBody>
          <a:bodyPr anchor="t"/>
          <a:lstStyle>
            <a:lvl1pPr algn="l">
              <a:defRPr sz="318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763" y="2314605"/>
            <a:ext cx="9283700" cy="1194593"/>
          </a:xfrm>
        </p:spPr>
        <p:txBody>
          <a:bodyPr anchor="b"/>
          <a:lstStyle>
            <a:lvl1pPr marL="0" indent="0">
              <a:buNone/>
              <a:defRPr sz="1593"/>
            </a:lvl1pPr>
            <a:lvl2pPr marL="364068" indent="0">
              <a:buNone/>
              <a:defRPr sz="1433"/>
            </a:lvl2pPr>
            <a:lvl3pPr marL="728137" indent="0">
              <a:buNone/>
              <a:defRPr sz="1274"/>
            </a:lvl3pPr>
            <a:lvl4pPr marL="1092205" indent="0">
              <a:buNone/>
              <a:defRPr sz="1115"/>
            </a:lvl4pPr>
            <a:lvl5pPr marL="1456273" indent="0">
              <a:buNone/>
              <a:defRPr sz="1115"/>
            </a:lvl5pPr>
            <a:lvl6pPr marL="1820342" indent="0">
              <a:buNone/>
              <a:defRPr sz="1115"/>
            </a:lvl6pPr>
            <a:lvl7pPr marL="2184410" indent="0">
              <a:buNone/>
              <a:defRPr sz="1115"/>
            </a:lvl7pPr>
            <a:lvl8pPr marL="2548479" indent="0">
              <a:buNone/>
              <a:defRPr sz="1115"/>
            </a:lvl8pPr>
            <a:lvl9pPr marL="2912547" indent="0">
              <a:buNone/>
              <a:defRPr sz="11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C09FE-68F9-4BCF-97C2-BD26A9FAF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945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274234"/>
            <a:ext cx="4823883" cy="3604008"/>
          </a:xfrm>
        </p:spPr>
        <p:txBody>
          <a:bodyPr/>
          <a:lstStyle>
            <a:lvl1pPr>
              <a:defRPr sz="2230"/>
            </a:lvl1pPr>
            <a:lvl2pPr>
              <a:defRPr sz="1911"/>
            </a:lvl2pPr>
            <a:lvl3pPr>
              <a:defRPr sz="1593"/>
            </a:lvl3pPr>
            <a:lvl4pPr>
              <a:defRPr sz="1433"/>
            </a:lvl4pPr>
            <a:lvl5pPr>
              <a:defRPr sz="1433"/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2017" y="1274234"/>
            <a:ext cx="4823883" cy="3604008"/>
          </a:xfrm>
        </p:spPr>
        <p:txBody>
          <a:bodyPr/>
          <a:lstStyle>
            <a:lvl1pPr>
              <a:defRPr sz="2230"/>
            </a:lvl1pPr>
            <a:lvl2pPr>
              <a:defRPr sz="1911"/>
            </a:lvl2pPr>
            <a:lvl3pPr>
              <a:defRPr sz="1593"/>
            </a:lvl3pPr>
            <a:lvl4pPr>
              <a:defRPr sz="1433"/>
            </a:lvl4pPr>
            <a:lvl5pPr>
              <a:defRPr sz="1433"/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E4B57-52A2-49F2-8C1B-5EED48A03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00" y="1222405"/>
            <a:ext cx="4825780" cy="509440"/>
          </a:xfrm>
        </p:spPr>
        <p:txBody>
          <a:bodyPr anchor="b"/>
          <a:lstStyle>
            <a:lvl1pPr marL="0" indent="0">
              <a:buNone/>
              <a:defRPr sz="1911" b="1"/>
            </a:lvl1pPr>
            <a:lvl2pPr marL="364068" indent="0">
              <a:buNone/>
              <a:defRPr sz="1593" b="1"/>
            </a:lvl2pPr>
            <a:lvl3pPr marL="728137" indent="0">
              <a:buNone/>
              <a:defRPr sz="1433" b="1"/>
            </a:lvl3pPr>
            <a:lvl4pPr marL="1092205" indent="0">
              <a:buNone/>
              <a:defRPr sz="1274" b="1"/>
            </a:lvl4pPr>
            <a:lvl5pPr marL="1456273" indent="0">
              <a:buNone/>
              <a:defRPr sz="1274" b="1"/>
            </a:lvl5pPr>
            <a:lvl6pPr marL="1820342" indent="0">
              <a:buNone/>
              <a:defRPr sz="1274" b="1"/>
            </a:lvl6pPr>
            <a:lvl7pPr marL="2184410" indent="0">
              <a:buNone/>
              <a:defRPr sz="1274" b="1"/>
            </a:lvl7pPr>
            <a:lvl8pPr marL="2548479" indent="0">
              <a:buNone/>
              <a:defRPr sz="1274" b="1"/>
            </a:lvl8pPr>
            <a:lvl9pPr marL="2912547" indent="0">
              <a:buNone/>
              <a:defRPr sz="12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100" y="1731845"/>
            <a:ext cx="4825780" cy="3146396"/>
          </a:xfrm>
        </p:spPr>
        <p:txBody>
          <a:bodyPr/>
          <a:lstStyle>
            <a:lvl1pPr>
              <a:defRPr sz="1911"/>
            </a:lvl1pPr>
            <a:lvl2pPr>
              <a:defRPr sz="1593"/>
            </a:lvl2pPr>
            <a:lvl3pPr>
              <a:defRPr sz="1433"/>
            </a:lvl3pPr>
            <a:lvl4pPr>
              <a:defRPr sz="1274"/>
            </a:lvl4pPr>
            <a:lvl5pPr>
              <a:defRPr sz="1274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8225" y="1222405"/>
            <a:ext cx="4827676" cy="509440"/>
          </a:xfrm>
        </p:spPr>
        <p:txBody>
          <a:bodyPr anchor="b"/>
          <a:lstStyle>
            <a:lvl1pPr marL="0" indent="0">
              <a:buNone/>
              <a:defRPr sz="1911" b="1"/>
            </a:lvl1pPr>
            <a:lvl2pPr marL="364068" indent="0">
              <a:buNone/>
              <a:defRPr sz="1593" b="1"/>
            </a:lvl2pPr>
            <a:lvl3pPr marL="728137" indent="0">
              <a:buNone/>
              <a:defRPr sz="1433" b="1"/>
            </a:lvl3pPr>
            <a:lvl4pPr marL="1092205" indent="0">
              <a:buNone/>
              <a:defRPr sz="1274" b="1"/>
            </a:lvl4pPr>
            <a:lvl5pPr marL="1456273" indent="0">
              <a:buNone/>
              <a:defRPr sz="1274" b="1"/>
            </a:lvl5pPr>
            <a:lvl6pPr marL="1820342" indent="0">
              <a:buNone/>
              <a:defRPr sz="1274" b="1"/>
            </a:lvl6pPr>
            <a:lvl7pPr marL="2184410" indent="0">
              <a:buNone/>
              <a:defRPr sz="1274" b="1"/>
            </a:lvl7pPr>
            <a:lvl8pPr marL="2548479" indent="0">
              <a:buNone/>
              <a:defRPr sz="1274" b="1"/>
            </a:lvl8pPr>
            <a:lvl9pPr marL="2912547" indent="0">
              <a:buNone/>
              <a:defRPr sz="12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8225" y="1731845"/>
            <a:ext cx="4827676" cy="3146396"/>
          </a:xfrm>
        </p:spPr>
        <p:txBody>
          <a:bodyPr/>
          <a:lstStyle>
            <a:lvl1pPr>
              <a:defRPr sz="1911"/>
            </a:lvl1pPr>
            <a:lvl2pPr>
              <a:defRPr sz="1593"/>
            </a:lvl2pPr>
            <a:lvl3pPr>
              <a:defRPr sz="1433"/>
            </a:lvl3pPr>
            <a:lvl4pPr>
              <a:defRPr sz="1274"/>
            </a:lvl4pPr>
            <a:lvl5pPr>
              <a:defRPr sz="1274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1C8E2-78D7-491C-9714-0F2BE46B7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466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658C3-29BD-4554-A940-6D1816BA1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748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436C9-7ED1-4873-B8D6-ABD5304B9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17429"/>
            <a:ext cx="3593263" cy="925336"/>
          </a:xfrm>
        </p:spPr>
        <p:txBody>
          <a:bodyPr anchor="b"/>
          <a:lstStyle>
            <a:lvl1pPr algn="l">
              <a:defRPr sz="15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199" y="217429"/>
            <a:ext cx="6105701" cy="4660812"/>
          </a:xfrm>
        </p:spPr>
        <p:txBody>
          <a:bodyPr/>
          <a:lstStyle>
            <a:lvl1pPr>
              <a:defRPr sz="2548"/>
            </a:lvl1pPr>
            <a:lvl2pPr>
              <a:defRPr sz="2230"/>
            </a:lvl2pPr>
            <a:lvl3pPr>
              <a:defRPr sz="1911"/>
            </a:lvl3pPr>
            <a:lvl4pPr>
              <a:defRPr sz="1593"/>
            </a:lvl4pPr>
            <a:lvl5pPr>
              <a:defRPr sz="1593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100" y="1142765"/>
            <a:ext cx="3593263" cy="3735476"/>
          </a:xfrm>
        </p:spPr>
        <p:txBody>
          <a:bodyPr/>
          <a:lstStyle>
            <a:lvl1pPr marL="0" indent="0">
              <a:buNone/>
              <a:defRPr sz="1115"/>
            </a:lvl1pPr>
            <a:lvl2pPr marL="364068" indent="0">
              <a:buNone/>
              <a:defRPr sz="956"/>
            </a:lvl2pPr>
            <a:lvl3pPr marL="728137" indent="0">
              <a:buNone/>
              <a:defRPr sz="796"/>
            </a:lvl3pPr>
            <a:lvl4pPr marL="1092205" indent="0">
              <a:buNone/>
              <a:defRPr sz="717"/>
            </a:lvl4pPr>
            <a:lvl5pPr marL="1456273" indent="0">
              <a:buNone/>
              <a:defRPr sz="717"/>
            </a:lvl5pPr>
            <a:lvl6pPr marL="1820342" indent="0">
              <a:buNone/>
              <a:defRPr sz="717"/>
            </a:lvl6pPr>
            <a:lvl7pPr marL="2184410" indent="0">
              <a:buNone/>
              <a:defRPr sz="717"/>
            </a:lvl7pPr>
            <a:lvl8pPr marL="2548479" indent="0">
              <a:buNone/>
              <a:defRPr sz="717"/>
            </a:lvl8pPr>
            <a:lvl9pPr marL="2912547" indent="0">
              <a:buNone/>
              <a:defRPr sz="7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FA77B-04BF-43C3-AE0D-BC85A7889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27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365250" y="893734"/>
            <a:ext cx="8191500" cy="190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365250" y="2868290"/>
            <a:ext cx="8191500" cy="131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/>
            </a:lvl1pPr>
            <a:lvl2pPr lvl="1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/>
            </a:lvl2pPr>
            <a:lvl3pPr lvl="2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3pPr>
            <a:lvl4pPr lvl="3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4pPr>
            <a:lvl5pPr lvl="4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5pPr>
            <a:lvl6pPr lvl="5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6pPr>
            <a:lvl7pPr lvl="6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7pPr>
            <a:lvl8pPr lvl="7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8pPr>
            <a:lvl9pPr lvl="8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788" y="3822700"/>
            <a:ext cx="6553200" cy="451291"/>
          </a:xfrm>
        </p:spPr>
        <p:txBody>
          <a:bodyPr anchor="b"/>
          <a:lstStyle>
            <a:lvl1pPr algn="l">
              <a:defRPr sz="15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0788" y="487950"/>
            <a:ext cx="6553200" cy="3276600"/>
          </a:xfrm>
        </p:spPr>
        <p:txBody>
          <a:bodyPr/>
          <a:lstStyle>
            <a:lvl1pPr marL="0" indent="0">
              <a:buNone/>
              <a:defRPr sz="2548"/>
            </a:lvl1pPr>
            <a:lvl2pPr marL="364068" indent="0">
              <a:buNone/>
              <a:defRPr sz="2230"/>
            </a:lvl2pPr>
            <a:lvl3pPr marL="728137" indent="0">
              <a:buNone/>
              <a:defRPr sz="1911"/>
            </a:lvl3pPr>
            <a:lvl4pPr marL="1092205" indent="0">
              <a:buNone/>
              <a:defRPr sz="1593"/>
            </a:lvl4pPr>
            <a:lvl5pPr marL="1456273" indent="0">
              <a:buNone/>
              <a:defRPr sz="1593"/>
            </a:lvl5pPr>
            <a:lvl6pPr marL="1820342" indent="0">
              <a:buNone/>
              <a:defRPr sz="1593"/>
            </a:lvl6pPr>
            <a:lvl7pPr marL="2184410" indent="0">
              <a:buNone/>
              <a:defRPr sz="1593"/>
            </a:lvl7pPr>
            <a:lvl8pPr marL="2548479" indent="0">
              <a:buNone/>
              <a:defRPr sz="1593"/>
            </a:lvl8pPr>
            <a:lvl9pPr marL="2912547" indent="0">
              <a:buNone/>
              <a:defRPr sz="159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788" y="4273991"/>
            <a:ext cx="6553200" cy="640909"/>
          </a:xfrm>
        </p:spPr>
        <p:txBody>
          <a:bodyPr/>
          <a:lstStyle>
            <a:lvl1pPr marL="0" indent="0">
              <a:buNone/>
              <a:defRPr sz="1115"/>
            </a:lvl1pPr>
            <a:lvl2pPr marL="364068" indent="0">
              <a:buNone/>
              <a:defRPr sz="956"/>
            </a:lvl2pPr>
            <a:lvl3pPr marL="728137" indent="0">
              <a:buNone/>
              <a:defRPr sz="796"/>
            </a:lvl3pPr>
            <a:lvl4pPr marL="1092205" indent="0">
              <a:buNone/>
              <a:defRPr sz="717"/>
            </a:lvl4pPr>
            <a:lvl5pPr marL="1456273" indent="0">
              <a:buNone/>
              <a:defRPr sz="717"/>
            </a:lvl5pPr>
            <a:lvl6pPr marL="1820342" indent="0">
              <a:buNone/>
              <a:defRPr sz="717"/>
            </a:lvl6pPr>
            <a:lvl7pPr marL="2184410" indent="0">
              <a:buNone/>
              <a:defRPr sz="717"/>
            </a:lvl7pPr>
            <a:lvl8pPr marL="2548479" indent="0">
              <a:buNone/>
              <a:defRPr sz="717"/>
            </a:lvl8pPr>
            <a:lvl9pPr marL="2912547" indent="0">
              <a:buNone/>
              <a:defRPr sz="7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2437E-57BD-42BB-B9A5-DCA992877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141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904FD-CC82-440B-964D-A7DA4A078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88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8450" y="218693"/>
            <a:ext cx="2457450" cy="46595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218693"/>
            <a:ext cx="7190317" cy="46595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5F414-32A8-4530-8C33-CE1848786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265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6100" y="150214"/>
            <a:ext cx="9829800" cy="2866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838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45199" y="1361458"/>
            <a:ext cx="9420225" cy="227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45199" y="3654573"/>
            <a:ext cx="9420225" cy="11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1911"/>
              <a:buNone/>
              <a:defRPr sz="191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593"/>
              <a:buNone/>
              <a:defRPr sz="159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33"/>
              <a:buNone/>
              <a:defRPr sz="14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5529263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52310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752310" y="1338704"/>
            <a:ext cx="4620518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752310" y="1994782"/>
            <a:ext cx="4620518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5529262" y="1338704"/>
            <a:ext cx="4643273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5529262" y="1994782"/>
            <a:ext cx="4643273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0398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548"/>
              <a:buChar char="•"/>
              <a:defRPr sz="2548"/>
            </a:lvl1pPr>
            <a:lvl2pPr marL="914400" lvl="1" indent="-37020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230"/>
              <a:buChar char="•"/>
              <a:defRPr sz="2230"/>
            </a:lvl2pPr>
            <a:lvl3pPr marL="1371600" lvl="2" indent="-349948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Char char="•"/>
              <a:defRPr sz="1911"/>
            </a:lvl3pPr>
            <a:lvl4pPr marL="1828800" lvl="3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4pPr>
            <a:lvl5pPr marL="2286000" lvl="4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5pPr>
            <a:lvl6pPr marL="2743200" lvl="5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6pPr>
            <a:lvl7pPr marL="3200400" lvl="6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7pPr>
            <a:lvl8pPr marL="3657600" lvl="7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8pPr>
            <a:lvl9pPr marL="4114800" lvl="8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4"/>
              <a:buFont typeface="Calibri"/>
              <a:buNone/>
              <a:defRPr sz="3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205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230"/>
              <a:buFont typeface="Arial"/>
              <a:buChar char="•"/>
              <a:defRPr sz="22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948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Font typeface="Arial"/>
              <a:buChar char="•"/>
              <a:defRPr sz="19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75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Font typeface="Arial"/>
              <a:buChar char="•"/>
              <a:defRPr sz="15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218693"/>
            <a:ext cx="9829800" cy="91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274234"/>
            <a:ext cx="9829800" cy="360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6100" y="4973050"/>
            <a:ext cx="2548467" cy="37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15" b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zh-CN" altLang="zh-CN" kern="1200">
              <a:cs typeface="Arial" panose="020B0604020202020204" pitchFamily="34" charset="0"/>
            </a:endParaRPr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1684" y="4973050"/>
            <a:ext cx="3458633" cy="37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15" b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zh-CN" altLang="zh-CN" kern="1200">
              <a:cs typeface="Arial" panose="020B0604020202020204" pitchFamily="34" charset="0"/>
            </a:endParaRPr>
          </a:p>
        </p:txBody>
      </p:sp>
      <p:sp>
        <p:nvSpPr>
          <p:cNvPr id="352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7433" y="4973050"/>
            <a:ext cx="2548467" cy="37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15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274D978-49F0-4EF9-820E-8BA6684DE95D}" type="slidenum">
              <a:rPr lang="en-US" altLang="en-US" kern="1200" smtClean="0"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 smtClean="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4">
          <a:solidFill>
            <a:schemeClr val="tx2"/>
          </a:solidFill>
          <a:latin typeface="Arial" charset="0"/>
        </a:defRPr>
      </a:lvl5pPr>
      <a:lvl6pPr marL="364068" algn="ctr" rtl="0" fontAlgn="base">
        <a:spcBef>
          <a:spcPct val="0"/>
        </a:spcBef>
        <a:spcAft>
          <a:spcPct val="0"/>
        </a:spcAft>
        <a:defRPr sz="3504">
          <a:solidFill>
            <a:schemeClr val="tx2"/>
          </a:solidFill>
          <a:latin typeface="Arial" charset="0"/>
        </a:defRPr>
      </a:lvl6pPr>
      <a:lvl7pPr marL="728137" algn="ctr" rtl="0" fontAlgn="base">
        <a:spcBef>
          <a:spcPct val="0"/>
        </a:spcBef>
        <a:spcAft>
          <a:spcPct val="0"/>
        </a:spcAft>
        <a:defRPr sz="3504">
          <a:solidFill>
            <a:schemeClr val="tx2"/>
          </a:solidFill>
          <a:latin typeface="Arial" charset="0"/>
        </a:defRPr>
      </a:lvl7pPr>
      <a:lvl8pPr marL="1092205" algn="ctr" rtl="0" fontAlgn="base">
        <a:spcBef>
          <a:spcPct val="0"/>
        </a:spcBef>
        <a:spcAft>
          <a:spcPct val="0"/>
        </a:spcAft>
        <a:defRPr sz="3504">
          <a:solidFill>
            <a:schemeClr val="tx2"/>
          </a:solidFill>
          <a:latin typeface="Arial" charset="0"/>
        </a:defRPr>
      </a:lvl8pPr>
      <a:lvl9pPr marL="1456273" algn="ctr" rtl="0" fontAlgn="base">
        <a:spcBef>
          <a:spcPct val="0"/>
        </a:spcBef>
        <a:spcAft>
          <a:spcPct val="0"/>
        </a:spcAft>
        <a:defRPr sz="3504">
          <a:solidFill>
            <a:schemeClr val="tx2"/>
          </a:solidFill>
          <a:latin typeface="Arial" charset="0"/>
        </a:defRPr>
      </a:lvl9pPr>
    </p:titleStyle>
    <p:bodyStyle>
      <a:lvl1pPr marL="273051" indent="-273051" algn="l" rtl="0" eaLnBrk="0" fontAlgn="base" hangingPunct="0">
        <a:spcBef>
          <a:spcPct val="20000"/>
        </a:spcBef>
        <a:spcAft>
          <a:spcPct val="0"/>
        </a:spcAft>
        <a:buChar char="•"/>
        <a:defRPr sz="2548">
          <a:solidFill>
            <a:schemeClr val="tx1"/>
          </a:solidFill>
          <a:latin typeface="+mn-lt"/>
          <a:ea typeface="+mn-ea"/>
          <a:cs typeface="+mn-cs"/>
        </a:defRPr>
      </a:lvl1pPr>
      <a:lvl2pPr marL="591611" indent="-227543" algn="l" rtl="0" eaLnBrk="0" fontAlgn="base" hangingPunct="0">
        <a:spcBef>
          <a:spcPct val="20000"/>
        </a:spcBef>
        <a:spcAft>
          <a:spcPct val="0"/>
        </a:spcAft>
        <a:buChar char="–"/>
        <a:defRPr sz="2230">
          <a:solidFill>
            <a:schemeClr val="tx1"/>
          </a:solidFill>
          <a:latin typeface="+mn-lt"/>
        </a:defRPr>
      </a:lvl2pPr>
      <a:lvl3pPr marL="910171" indent="-182034" algn="l" rtl="0" eaLnBrk="0" fontAlgn="base" hangingPunct="0">
        <a:spcBef>
          <a:spcPct val="20000"/>
        </a:spcBef>
        <a:spcAft>
          <a:spcPct val="0"/>
        </a:spcAft>
        <a:buChar char="•"/>
        <a:defRPr sz="1911">
          <a:solidFill>
            <a:schemeClr val="tx1"/>
          </a:solidFill>
          <a:latin typeface="+mn-lt"/>
        </a:defRPr>
      </a:lvl3pPr>
      <a:lvl4pPr marL="1274239" indent="-182034" algn="l" rtl="0" eaLnBrk="0" fontAlgn="base" hangingPunct="0">
        <a:spcBef>
          <a:spcPct val="20000"/>
        </a:spcBef>
        <a:spcAft>
          <a:spcPct val="0"/>
        </a:spcAft>
        <a:buChar char="–"/>
        <a:defRPr sz="1593">
          <a:solidFill>
            <a:schemeClr val="tx1"/>
          </a:solidFill>
          <a:latin typeface="+mn-lt"/>
        </a:defRPr>
      </a:lvl4pPr>
      <a:lvl5pPr marL="1638308" indent="-182034" algn="l" rtl="0" eaLnBrk="0" fontAlgn="base" hangingPunct="0">
        <a:spcBef>
          <a:spcPct val="20000"/>
        </a:spcBef>
        <a:spcAft>
          <a:spcPct val="0"/>
        </a:spcAft>
        <a:buChar char="»"/>
        <a:defRPr sz="1593">
          <a:solidFill>
            <a:schemeClr val="tx1"/>
          </a:solidFill>
          <a:latin typeface="+mn-lt"/>
        </a:defRPr>
      </a:lvl5pPr>
      <a:lvl6pPr marL="2002376" indent="-182034" algn="l" rtl="0" fontAlgn="base">
        <a:spcBef>
          <a:spcPct val="20000"/>
        </a:spcBef>
        <a:spcAft>
          <a:spcPct val="0"/>
        </a:spcAft>
        <a:buChar char="»"/>
        <a:defRPr sz="1593">
          <a:solidFill>
            <a:schemeClr val="tx1"/>
          </a:solidFill>
          <a:latin typeface="+mn-lt"/>
        </a:defRPr>
      </a:lvl6pPr>
      <a:lvl7pPr marL="2366444" indent="-182034" algn="l" rtl="0" fontAlgn="base">
        <a:spcBef>
          <a:spcPct val="20000"/>
        </a:spcBef>
        <a:spcAft>
          <a:spcPct val="0"/>
        </a:spcAft>
        <a:buChar char="»"/>
        <a:defRPr sz="1593">
          <a:solidFill>
            <a:schemeClr val="tx1"/>
          </a:solidFill>
          <a:latin typeface="+mn-lt"/>
        </a:defRPr>
      </a:lvl7pPr>
      <a:lvl8pPr marL="2730513" indent="-182034" algn="l" rtl="0" fontAlgn="base">
        <a:spcBef>
          <a:spcPct val="20000"/>
        </a:spcBef>
        <a:spcAft>
          <a:spcPct val="0"/>
        </a:spcAft>
        <a:buChar char="»"/>
        <a:defRPr sz="1593">
          <a:solidFill>
            <a:schemeClr val="tx1"/>
          </a:solidFill>
          <a:latin typeface="+mn-lt"/>
        </a:defRPr>
      </a:lvl8pPr>
      <a:lvl9pPr marL="3094581" indent="-182034" algn="l" rtl="0" fontAlgn="base">
        <a:spcBef>
          <a:spcPct val="20000"/>
        </a:spcBef>
        <a:spcAft>
          <a:spcPct val="0"/>
        </a:spcAft>
        <a:buChar char="»"/>
        <a:defRPr sz="159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1pPr>
      <a:lvl2pPr marL="364068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2pPr>
      <a:lvl3pPr marL="728137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3pPr>
      <a:lvl4pPr marL="1092205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4pPr>
      <a:lvl5pPr marL="1456273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5pPr>
      <a:lvl6pPr marL="1820342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6pPr>
      <a:lvl7pPr marL="2184410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7pPr>
      <a:lvl8pPr marL="2548479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8pPr>
      <a:lvl9pPr marL="2912547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oest.hawaii.edu/oceanography/bo/Qiu_etal_JPO2018.pdf" TargetMode="External"/><Relationship Id="rId4" Type="http://schemas.openxmlformats.org/officeDocument/2006/relationships/hyperlink" Target="http://www.soest.hawaii.edu/oceanography/bo/Qiu_etal_GRL202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117969"/>
            <a:ext cx="10922100" cy="5533897"/>
            <a:chOff x="0" y="41769"/>
            <a:chExt cx="10922100" cy="5533897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0" y="114766"/>
              <a:ext cx="10922100" cy="5460900"/>
              <a:chOff x="0" y="114766"/>
              <a:chExt cx="10922100" cy="5460900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0" y="114766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88" name="Google Shape;88;p1"/>
            <p:cNvSpPr txBox="1"/>
            <p:nvPr/>
          </p:nvSpPr>
          <p:spPr>
            <a:xfrm>
              <a:off x="76200" y="41769"/>
              <a:ext cx="1069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3000" b="1" i="0" u="none" strike="noStrike" cap="none" dirty="0">
                <a:solidFill>
                  <a:srgbClr val="EA1D2D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221243" y="3873420"/>
              <a:ext cx="10103677" cy="10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>
                <a:buClr>
                  <a:srgbClr val="025C6D"/>
                </a:buClr>
                <a:buSzPts val="1800"/>
              </a:pPr>
              <a:r>
                <a:rPr lang="en-US" sz="17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Related publications: </a:t>
              </a:r>
              <a:r>
                <a:rPr lang="en-US" sz="1500" dirty="0" err="1">
                  <a:latin typeface="+mn-lt"/>
                </a:rPr>
                <a:t>Qiu</a:t>
              </a:r>
              <a:r>
                <a:rPr lang="en-US" sz="1500" dirty="0">
                  <a:latin typeface="+mn-lt"/>
                </a:rPr>
                <a:t>, B., T. Nakano, S. Chen, and P. Klein, 2022: </a:t>
              </a:r>
              <a:r>
                <a:rPr lang="en-US" sz="1500" dirty="0">
                  <a:latin typeface="+mn-lt"/>
                  <a:hlinkClick r:id="rId4"/>
                </a:rPr>
                <a:t>Bi-directional energy cascades in the Pacific Ocean from equator to subarctic gyre. </a:t>
              </a:r>
              <a:r>
                <a:rPr lang="en-US" sz="1500" i="1" dirty="0" err="1">
                  <a:latin typeface="+mn-lt"/>
                </a:rPr>
                <a:t>Geophys</a:t>
              </a:r>
              <a:r>
                <a:rPr lang="en-US" sz="1500" i="1" dirty="0">
                  <a:latin typeface="+mn-lt"/>
                </a:rPr>
                <a:t>. Res. Lett.</a:t>
              </a:r>
              <a:r>
                <a:rPr lang="en-US" sz="1500" dirty="0">
                  <a:latin typeface="+mn-lt"/>
                </a:rPr>
                <a:t>, </a:t>
              </a:r>
              <a:r>
                <a:rPr lang="en-US" sz="1500" b="1" dirty="0">
                  <a:latin typeface="+mn-lt"/>
                </a:rPr>
                <a:t>49</a:t>
              </a:r>
              <a:r>
                <a:rPr lang="en-US" sz="1500" dirty="0">
                  <a:latin typeface="+mn-lt"/>
                </a:rPr>
                <a:t>, e2022GL097713. Supporting Information. </a:t>
              </a:r>
              <a:endParaRPr lang="en-US" sz="1500" dirty="0">
                <a:solidFill>
                  <a:srgbClr val="025C6D"/>
                </a:solidFill>
                <a:latin typeface="+mn-lt"/>
              </a:endParaRPr>
            </a:p>
            <a:p>
              <a:pPr lvl="0" algn="just">
                <a:buClr>
                  <a:srgbClr val="025C6D"/>
                </a:buClr>
                <a:buSzPts val="1800"/>
              </a:pPr>
              <a:r>
                <a:rPr lang="en-US" sz="1500" dirty="0" err="1">
                  <a:latin typeface="+mn-lt"/>
                </a:rPr>
                <a:t>Qiu</a:t>
              </a:r>
              <a:r>
                <a:rPr lang="en-US" sz="1500" dirty="0">
                  <a:latin typeface="+mn-lt"/>
                </a:rPr>
                <a:t>, B., S. Chen, P. Klein, J. Wang, H. Torres, L.-L. Fu and D. </a:t>
              </a:r>
              <a:r>
                <a:rPr lang="en-US" sz="1500" dirty="0" err="1">
                  <a:latin typeface="+mn-lt"/>
                </a:rPr>
                <a:t>Menemenlis</a:t>
              </a:r>
              <a:r>
                <a:rPr lang="en-US" sz="1500" dirty="0">
                  <a:latin typeface="+mn-lt"/>
                </a:rPr>
                <a:t>, 2018: </a:t>
              </a:r>
              <a:r>
                <a:rPr lang="en-US" sz="1500" dirty="0">
                  <a:latin typeface="+mn-lt"/>
                  <a:hlinkClick r:id="rId5"/>
                </a:rPr>
                <a:t>Seasonality in transition scale from balanced to unbalanced motions in the world ocean. </a:t>
              </a:r>
              <a:r>
                <a:rPr lang="en-US" sz="1500" i="1" dirty="0">
                  <a:latin typeface="+mn-lt"/>
                </a:rPr>
                <a:t>J. Phys. </a:t>
              </a:r>
              <a:r>
                <a:rPr lang="en-US" sz="1500" i="1" dirty="0" err="1">
                  <a:latin typeface="+mn-lt"/>
                </a:rPr>
                <a:t>Oceanogr</a:t>
              </a:r>
              <a:r>
                <a:rPr lang="en-US" sz="1500" i="1" dirty="0">
                  <a:latin typeface="+mn-lt"/>
                </a:rPr>
                <a:t>.</a:t>
              </a:r>
              <a:r>
                <a:rPr lang="en-US" sz="1500" dirty="0">
                  <a:latin typeface="+mn-lt"/>
                </a:rPr>
                <a:t>, </a:t>
              </a:r>
              <a:r>
                <a:rPr lang="en-US" sz="1500" b="1" dirty="0">
                  <a:latin typeface="+mn-lt"/>
                </a:rPr>
                <a:t>48</a:t>
              </a:r>
              <a:r>
                <a:rPr lang="en-US" sz="1500" dirty="0">
                  <a:latin typeface="+mn-lt"/>
                </a:rPr>
                <a:t>, 591-605. </a:t>
              </a:r>
              <a:endParaRPr lang="en-US" sz="1500" dirty="0">
                <a:solidFill>
                  <a:srgbClr val="025C6D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228600" y="1346969"/>
              <a:ext cx="10103677" cy="2431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>
                <a:buSzPts val="1800"/>
              </a:pPr>
              <a:r>
                <a:rPr lang="en-US" sz="17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Abbreviated abstract: </a:t>
              </a:r>
              <a:r>
                <a:rPr lang="en-US" sz="1500" dirty="0">
                  <a:solidFill>
                    <a:schemeClr val="tx1"/>
                  </a:solidFill>
                </a:rPr>
                <a:t>Ocean circulation receives its energy input at basin scales while dissipates at microscopic </a:t>
              </a:r>
              <a:r>
                <a:rPr lang="en-US" sz="1500" dirty="0" smtClean="0">
                  <a:solidFill>
                    <a:schemeClr val="tx1"/>
                  </a:solidFill>
                </a:rPr>
                <a:t>mixing scale</a:t>
              </a:r>
              <a:r>
                <a:rPr lang="en-US" sz="1500" dirty="0">
                  <a:solidFill>
                    <a:schemeClr val="tx1"/>
                  </a:solidFill>
                </a:rPr>
                <a:t>. How this energy is transferred across different </a:t>
              </a:r>
              <a:r>
                <a:rPr lang="en-US" sz="1500" dirty="0" err="1">
                  <a:solidFill>
                    <a:schemeClr val="tx1"/>
                  </a:solidFill>
                </a:rPr>
                <a:t>lengthscales</a:t>
              </a:r>
              <a:r>
                <a:rPr lang="en-US" sz="1500" dirty="0">
                  <a:solidFill>
                    <a:schemeClr val="tx1"/>
                  </a:solidFill>
                </a:rPr>
                <a:t> is of paramount importance for </a:t>
              </a:r>
              <a:r>
                <a:rPr lang="en-US" sz="1500" dirty="0" smtClean="0">
                  <a:solidFill>
                    <a:schemeClr val="tx1"/>
                  </a:solidFill>
                </a:rPr>
                <a:t>understanding the </a:t>
              </a:r>
              <a:r>
                <a:rPr lang="en-US" sz="1500" dirty="0">
                  <a:solidFill>
                    <a:schemeClr val="tx1"/>
                  </a:solidFill>
                </a:rPr>
                <a:t>ocean circulation equilibration and variability. Advancement in high-resolution numerical </a:t>
              </a:r>
              <a:r>
                <a:rPr lang="en-US" sz="1500" dirty="0" smtClean="0">
                  <a:solidFill>
                    <a:schemeClr val="tx1"/>
                  </a:solidFill>
                </a:rPr>
                <a:t>simulations in </a:t>
              </a:r>
              <a:r>
                <a:rPr lang="en-US" sz="1500" dirty="0">
                  <a:solidFill>
                    <a:schemeClr val="tx1"/>
                  </a:solidFill>
                </a:rPr>
                <a:t>recent years has significantly improved our understanding of kinetic energy (KE) cascades from basin </a:t>
              </a:r>
              <a:r>
                <a:rPr lang="en-US" sz="1500" dirty="0" smtClean="0">
                  <a:solidFill>
                    <a:schemeClr val="tx1"/>
                  </a:solidFill>
                </a:rPr>
                <a:t>to kilometer </a:t>
              </a:r>
              <a:r>
                <a:rPr lang="en-US" sz="1500" dirty="0">
                  <a:solidFill>
                    <a:schemeClr val="tx1"/>
                  </a:solidFill>
                </a:rPr>
                <a:t>scales, although observational evidence to verify the simulated processes remains limited. </a:t>
              </a:r>
              <a:r>
                <a:rPr lang="en-US" sz="1500" dirty="0" smtClean="0">
                  <a:solidFill>
                    <a:schemeClr val="tx1"/>
                  </a:solidFill>
                </a:rPr>
                <a:t>Using repeat </a:t>
              </a:r>
              <a:r>
                <a:rPr lang="en-US" sz="1500" dirty="0">
                  <a:solidFill>
                    <a:schemeClr val="tx1"/>
                  </a:solidFill>
                </a:rPr>
                <a:t>ship-board velocity measurements along 165°E across the equatorial, subtropical and subarctic </a:t>
              </a:r>
              <a:r>
                <a:rPr lang="en-US" sz="1500" dirty="0" smtClean="0">
                  <a:solidFill>
                    <a:schemeClr val="tx1"/>
                  </a:solidFill>
                </a:rPr>
                <a:t>Pacific Ocean</a:t>
              </a:r>
              <a:r>
                <a:rPr lang="en-US" sz="1500" dirty="0">
                  <a:solidFill>
                    <a:schemeClr val="tx1"/>
                  </a:solidFill>
                </a:rPr>
                <a:t>, we show that the length scale separating the inverse and forward cascades, </a:t>
              </a:r>
              <a:r>
                <a:rPr lang="en-US" sz="1500" dirty="0" smtClean="0">
                  <a:solidFill>
                    <a:schemeClr val="tx1"/>
                  </a:solidFill>
                </a:rPr>
                <a:t>Ls, </a:t>
              </a:r>
              <a:r>
                <a:rPr lang="en-US" sz="1500" dirty="0">
                  <a:solidFill>
                    <a:schemeClr val="tx1"/>
                  </a:solidFill>
                </a:rPr>
                <a:t>falls in the </a:t>
              </a:r>
              <a:r>
                <a:rPr lang="en-US" sz="1500" dirty="0" smtClean="0">
                  <a:solidFill>
                    <a:schemeClr val="tx1"/>
                  </a:solidFill>
                </a:rPr>
                <a:t>8∼300 km range </a:t>
              </a:r>
              <a:r>
                <a:rPr lang="en-US" sz="1500" dirty="0">
                  <a:solidFill>
                    <a:schemeClr val="tx1"/>
                  </a:solidFill>
                </a:rPr>
                <a:t>and it does not </a:t>
              </a:r>
              <a:r>
                <a:rPr lang="en-US" sz="1500" dirty="0" smtClean="0">
                  <a:solidFill>
                    <a:schemeClr val="tx1"/>
                  </a:solidFill>
                </a:rPr>
                <a:t>scale </a:t>
              </a:r>
              <a:r>
                <a:rPr lang="en-US" sz="1500" dirty="0">
                  <a:solidFill>
                    <a:schemeClr val="tx1"/>
                  </a:solidFill>
                </a:rPr>
                <a:t>with the </a:t>
              </a:r>
              <a:r>
                <a:rPr lang="en-US" sz="1500" dirty="0" err="1">
                  <a:solidFill>
                    <a:schemeClr val="tx1"/>
                  </a:solidFill>
                </a:rPr>
                <a:t>baroclinic</a:t>
              </a:r>
              <a:r>
                <a:rPr lang="en-US" sz="1500" dirty="0">
                  <a:solidFill>
                    <a:schemeClr val="tx1"/>
                  </a:solidFill>
                </a:rPr>
                <a:t> deformation radius. Balanced and </a:t>
              </a:r>
              <a:r>
                <a:rPr lang="en-US" sz="1500" dirty="0" smtClean="0">
                  <a:solidFill>
                    <a:schemeClr val="tx1"/>
                  </a:solidFill>
                </a:rPr>
                <a:t>unbalanced oceanic </a:t>
              </a:r>
              <a:r>
                <a:rPr lang="en-US" sz="1500" dirty="0">
                  <a:solidFill>
                    <a:schemeClr val="tx1"/>
                  </a:solidFill>
                </a:rPr>
                <a:t>motions co-exist in this range but contribute oppositely to the directional energy cascades. </a:t>
              </a:r>
              <a:r>
                <a:rPr lang="en-US" sz="1500" dirty="0" smtClean="0">
                  <a:solidFill>
                    <a:schemeClr val="tx1"/>
                  </a:solidFill>
                </a:rPr>
                <a:t>Ls is observed </a:t>
              </a:r>
              <a:r>
                <a:rPr lang="en-US" sz="1500" dirty="0">
                  <a:solidFill>
                    <a:schemeClr val="tx1"/>
                  </a:solidFill>
                </a:rPr>
                <a:t>to depend on the relative strengths of these motions, as well as by their </a:t>
              </a:r>
              <a:r>
                <a:rPr lang="en-US" sz="1500" dirty="0" smtClean="0">
                  <a:solidFill>
                    <a:schemeClr val="tx1"/>
                  </a:solidFill>
                </a:rPr>
                <a:t>interaction.</a:t>
              </a:r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i="0" u="none" strike="noStrike" cap="none" dirty="0" smtClean="0">
                  <a:solidFill>
                    <a:schemeClr val="tx1"/>
                  </a:solidFill>
                  <a:sym typeface="Arial"/>
                </a:rPr>
                <a:t> </a:t>
              </a:r>
              <a:endParaRPr sz="150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4EF2FE-9A51-E1A8-A0A6-A6D001616938}"/>
              </a:ext>
            </a:extLst>
          </p:cNvPr>
          <p:cNvSpPr txBox="1"/>
          <p:nvPr/>
        </p:nvSpPr>
        <p:spPr>
          <a:xfrm>
            <a:off x="4727466" y="50770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25C6D"/>
                </a:solidFill>
              </a:rPr>
              <a:t>Qiu</a:t>
            </a:r>
            <a:r>
              <a:rPr lang="x-none" dirty="0" smtClean="0">
                <a:solidFill>
                  <a:srgbClr val="025C6D"/>
                </a:solidFill>
              </a:rPr>
              <a:t> </a:t>
            </a:r>
            <a:r>
              <a:rPr lang="x-none" dirty="0">
                <a:solidFill>
                  <a:srgbClr val="025C6D"/>
                </a:solidFill>
              </a:rPr>
              <a:t>- 1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140" y="227683"/>
            <a:ext cx="9725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Bi-directional Kinetic Energy Cascades from Repeat </a:t>
            </a:r>
            <a:r>
              <a:rPr lang="en-US" sz="2200" b="1" dirty="0" smtClean="0">
                <a:solidFill>
                  <a:srgbClr val="FF0000"/>
                </a:solidFill>
              </a:rPr>
              <a:t>Ship-Board </a:t>
            </a:r>
            <a:r>
              <a:rPr lang="en-US" sz="2200" b="1" dirty="0">
                <a:solidFill>
                  <a:srgbClr val="FF0000"/>
                </a:solidFill>
              </a:rPr>
              <a:t>ADCP Observations &amp; OGCM simulation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6756" y="1066794"/>
            <a:ext cx="7513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Bo </a:t>
            </a:r>
            <a:r>
              <a:rPr lang="en-US" sz="1600" i="1" dirty="0" err="1" smtClean="0">
                <a:solidFill>
                  <a:srgbClr val="0070C0"/>
                </a:solidFill>
              </a:rPr>
              <a:t>Qiu</a:t>
            </a:r>
            <a:r>
              <a:rPr lang="en-US" sz="1600" i="1" dirty="0" smtClean="0">
                <a:solidFill>
                  <a:srgbClr val="0070C0"/>
                </a:solidFill>
              </a:rPr>
              <a:t> (bo@soest.Hawaii.edu), Toshiya Nakano, </a:t>
            </a:r>
            <a:r>
              <a:rPr lang="en-US" sz="1600" i="1" dirty="0" err="1" smtClean="0">
                <a:solidFill>
                  <a:srgbClr val="0070C0"/>
                </a:solidFill>
              </a:rPr>
              <a:t>Shuiming</a:t>
            </a:r>
            <a:r>
              <a:rPr lang="en-US" sz="1600" i="1" dirty="0" smtClean="0">
                <a:solidFill>
                  <a:srgbClr val="0070C0"/>
                </a:solidFill>
              </a:rPr>
              <a:t> Chen </a:t>
            </a:r>
            <a:r>
              <a:rPr lang="en-US" sz="1600" i="1" dirty="0">
                <a:solidFill>
                  <a:srgbClr val="0070C0"/>
                </a:solidFill>
              </a:rPr>
              <a:t>&amp; </a:t>
            </a:r>
            <a:r>
              <a:rPr lang="en-US" sz="1600" i="1" dirty="0" smtClean="0">
                <a:solidFill>
                  <a:srgbClr val="0070C0"/>
                </a:solidFill>
              </a:rPr>
              <a:t>Patrice Klein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0" y="100"/>
            <a:ext cx="10922100" cy="5460900"/>
            <a:chOff x="0" y="0"/>
            <a:chExt cx="10922100" cy="5460900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0" name="Google Shape;100;p2"/>
            <p:cNvSpPr txBox="1"/>
            <p:nvPr/>
          </p:nvSpPr>
          <p:spPr>
            <a:xfrm>
              <a:off x="655320" y="123049"/>
              <a:ext cx="8366760" cy="492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2600" b="1" i="0" u="none" strike="noStrike" cap="none" dirty="0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Data and methods</a:t>
              </a:r>
              <a:endParaRPr sz="26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86FFA1-C1AF-CBC2-454A-244820E606A1}"/>
              </a:ext>
            </a:extLst>
          </p:cNvPr>
          <p:cNvSpPr txBox="1"/>
          <p:nvPr/>
        </p:nvSpPr>
        <p:spPr>
          <a:xfrm>
            <a:off x="4727466" y="50770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25C6D"/>
                </a:solidFill>
              </a:rPr>
              <a:t>Qiu</a:t>
            </a:r>
            <a:r>
              <a:rPr lang="x-none" dirty="0" smtClean="0">
                <a:solidFill>
                  <a:srgbClr val="025C6D"/>
                </a:solidFill>
              </a:rPr>
              <a:t> </a:t>
            </a:r>
            <a:r>
              <a:rPr lang="x-none" dirty="0">
                <a:solidFill>
                  <a:srgbClr val="025C6D"/>
                </a:solidFill>
              </a:rPr>
              <a:t>- 2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2580" y="738500"/>
            <a:ext cx="602996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75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To explore </a:t>
            </a:r>
            <a:r>
              <a:rPr lang="en-US" altLang="en-US" sz="175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bi-directional </a:t>
            </a:r>
            <a:r>
              <a:rPr lang="en-US" altLang="en-US" sz="175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KE </a:t>
            </a:r>
            <a:r>
              <a:rPr lang="en-US" altLang="en-US" sz="175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cascades </a:t>
            </a:r>
            <a:r>
              <a:rPr lang="en-US" altLang="en-US" sz="1750" i="1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observationally</a:t>
            </a:r>
            <a:r>
              <a:rPr lang="en-US" altLang="en-US" sz="175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we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5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75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analyzed </a:t>
            </a:r>
            <a:r>
              <a:rPr lang="en-US" altLang="en-US" sz="175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repeat </a:t>
            </a:r>
            <a:r>
              <a:rPr lang="en-US" altLang="en-US" sz="175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ship-board </a:t>
            </a:r>
            <a:r>
              <a:rPr lang="en-US" altLang="en-US" sz="175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ADCP data along </a:t>
            </a:r>
            <a:r>
              <a:rPr lang="en-US" altLang="en-US" sz="175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165°E from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5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75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3°S to </a:t>
            </a:r>
            <a:r>
              <a:rPr lang="en-US" altLang="en-US" sz="175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50°N obtained by JMA      </a:t>
            </a:r>
          </a:p>
        </p:txBody>
      </p:sp>
      <p:pic>
        <p:nvPicPr>
          <p:cNvPr id="10" name="Picture 3" descr="C:\Users\bqiu\Desktop\scanned_files\sadcp_SF3\drifter_eke_sadcp_165E_new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" r="7166" b="25836"/>
          <a:stretch>
            <a:fillRect/>
          </a:stretch>
        </p:blipFill>
        <p:spPr bwMode="auto">
          <a:xfrm>
            <a:off x="6575108" y="670560"/>
            <a:ext cx="42560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675120" y="44196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kern="120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EKE map from surface drifter data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2520" y="4023360"/>
            <a:ext cx="1981200" cy="338138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Qiu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et al. (2022, GRL)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2580" y="1678645"/>
            <a:ext cx="602996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altLang="en-US" sz="1750" b="0" dirty="0">
                <a:latin typeface="Calibri" panose="020F0502020204030204" pitchFamily="34" charset="0"/>
              </a:rPr>
              <a:t>39 cruises spanning 2004-2020 </a:t>
            </a:r>
            <a:r>
              <a:rPr lang="en-US" altLang="en-US" sz="1750" b="0" dirty="0" smtClean="0">
                <a:latin typeface="Calibri" panose="020F0502020204030204" pitchFamily="34" charset="0"/>
              </a:rPr>
              <a:t>were </a:t>
            </a:r>
            <a:r>
              <a:rPr lang="en-US" altLang="en-US" sz="1750" b="0" dirty="0">
                <a:latin typeface="Calibri" panose="020F0502020204030204" pitchFamily="34" charset="0"/>
              </a:rPr>
              <a:t>utilized; </a:t>
            </a:r>
            <a:r>
              <a:rPr lang="en-US" altLang="en-US" sz="175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upper ocean u/v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7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175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data 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(40-800m) were QC-processed </a:t>
            </a:r>
            <a:r>
              <a:rPr lang="en-US" altLang="en-US" sz="175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&amp; averaged 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altLang="en-US" sz="175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2.5km </a:t>
            </a:r>
            <a:r>
              <a:rPr lang="en-US" altLang="en-US" sz="1750" b="0" dirty="0">
                <a:solidFill>
                  <a:srgbClr val="FF0000"/>
                </a:solidFill>
                <a:latin typeface="Calibri" panose="020F0502020204030204" pitchFamily="34" charset="0"/>
              </a:rPr>
              <a:t>grid</a:t>
            </a:r>
            <a:r>
              <a:rPr lang="en-US" altLang="en-US" sz="1750" b="0" dirty="0"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2580" y="2418770"/>
            <a:ext cx="61616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  To ensure dynamic homogeneity, ADCP u/v data are </a:t>
            </a:r>
            <a:r>
              <a:rPr lang="en-US" altLang="en-US" sz="175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sub-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75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7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sz="175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divided 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into 5 </a:t>
            </a:r>
            <a:r>
              <a:rPr lang="en-US" altLang="en-US" sz="175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geographic 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bands &amp; energy cascades in </a:t>
            </a:r>
            <a:r>
              <a:rPr lang="en-US" altLang="en-US" sz="175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each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75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7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sz="175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band 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are quantified by using </a:t>
            </a:r>
            <a:r>
              <a:rPr lang="en-US" altLang="en-US" sz="175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750" b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nd</a:t>
            </a:r>
            <a:r>
              <a:rPr lang="en-US" altLang="en-US" sz="175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&amp; 3</a:t>
            </a:r>
            <a:r>
              <a:rPr lang="en-US" altLang="en-US" sz="175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rd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-order velocity </a:t>
            </a:r>
            <a:r>
              <a:rPr lang="en-US" altLang="en-US" sz="175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structure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75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7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sz="175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functions 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(SFs)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81000" y="3606483"/>
            <a:ext cx="75438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750" b="0" dirty="0">
                <a:latin typeface="Calibri" panose="020F0502020204030204" pitchFamily="34" charset="0"/>
              </a:rPr>
              <a:t>  For quasi-2D turbulence, </a:t>
            </a:r>
            <a:r>
              <a:rPr lang="en-US" altLang="en-US" sz="1750" b="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1750" b="0" baseline="30000" dirty="0">
                <a:solidFill>
                  <a:srgbClr val="0000FF"/>
                </a:solidFill>
                <a:latin typeface="Calibri" panose="020F0502020204030204" pitchFamily="34" charset="0"/>
              </a:rPr>
              <a:t>rd</a:t>
            </a:r>
            <a:r>
              <a:rPr lang="en-US" altLang="en-US" sz="1750" b="0" dirty="0">
                <a:solidFill>
                  <a:srgbClr val="0000FF"/>
                </a:solidFill>
                <a:latin typeface="Calibri" panose="020F0502020204030204" pitchFamily="34" charset="0"/>
              </a:rPr>
              <a:t>-order SF </a:t>
            </a:r>
            <a:r>
              <a:rPr lang="en-US" altLang="en-US" sz="1750" b="0" dirty="0">
                <a:latin typeface="Calibri" panose="020F0502020204030204" pitchFamily="34" charset="0"/>
              </a:rPr>
              <a:t>is related to spectral KE </a:t>
            </a:r>
            <a:endParaRPr lang="en-US" altLang="en-US" sz="1750" b="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750" dirty="0">
                <a:latin typeface="Calibri" panose="020F0502020204030204" pitchFamily="34" charset="0"/>
              </a:rPr>
              <a:t> </a:t>
            </a:r>
            <a:r>
              <a:rPr lang="en-US" altLang="en-US" sz="1750" dirty="0" smtClean="0">
                <a:latin typeface="Calibri" panose="020F0502020204030204" pitchFamily="34" charset="0"/>
              </a:rPr>
              <a:t>   </a:t>
            </a:r>
            <a:r>
              <a:rPr lang="en-US" altLang="en-US" sz="1750" b="0" dirty="0" smtClean="0">
                <a:latin typeface="Calibri" panose="020F0502020204030204" pitchFamily="34" charset="0"/>
              </a:rPr>
              <a:t>flux</a:t>
            </a:r>
            <a:r>
              <a:rPr lang="en-US" altLang="en-US" sz="1750" b="0" dirty="0">
                <a:latin typeface="Calibri" panose="020F0502020204030204" pitchFamily="34" charset="0"/>
              </a:rPr>
              <a:t>, </a:t>
            </a:r>
            <a:r>
              <a:rPr lang="az-Cyrl-AZ" altLang="en-US" sz="1750" b="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en-US" altLang="en-US" sz="1750" b="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(k)</a:t>
            </a:r>
            <a:r>
              <a:rPr lang="en-US" altLang="en-US" sz="1750" b="0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55320" y="4556840"/>
            <a:ext cx="929640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750" b="0" i="1" dirty="0">
                <a:solidFill>
                  <a:srgbClr val="0000FF"/>
                </a:solidFill>
                <a:latin typeface="Calibri" panose="020F0502020204030204" pitchFamily="34" charset="0"/>
              </a:rPr>
              <a:t>F &gt; 0 ( &lt; 0 ) 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implies a </a:t>
            </a:r>
            <a:r>
              <a:rPr lang="en-US" altLang="en-US" sz="1750" b="0" dirty="0">
                <a:solidFill>
                  <a:srgbClr val="FF0000"/>
                </a:solidFill>
                <a:latin typeface="Calibri" panose="020F0502020204030204" pitchFamily="34" charset="0"/>
              </a:rPr>
              <a:t>forward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 (an </a:t>
            </a:r>
            <a:r>
              <a:rPr lang="en-US" altLang="en-US" sz="1750" b="0" dirty="0">
                <a:solidFill>
                  <a:srgbClr val="FF0000"/>
                </a:solidFill>
                <a:latin typeface="Calibri" panose="020F0502020204030204" pitchFamily="34" charset="0"/>
              </a:rPr>
              <a:t>inverse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) cascade &amp; the </a:t>
            </a:r>
            <a:r>
              <a:rPr lang="en-US" altLang="en-US" sz="1750" b="0" i="1" dirty="0">
                <a:solidFill>
                  <a:srgbClr val="0000FF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75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value provides 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the KE dissipation rate </a:t>
            </a:r>
            <a:r>
              <a:rPr lang="el-GR" altLang="en-US" sz="1750" b="0" i="1" dirty="0">
                <a:solidFill>
                  <a:srgbClr val="0000FF"/>
                </a:solidFill>
                <a:latin typeface="Calibri" panose="020F0502020204030204" pitchFamily="34" charset="0"/>
              </a:rPr>
              <a:t>ε</a:t>
            </a:r>
            <a:r>
              <a:rPr lang="en-US" altLang="en-US" sz="1750" b="0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1" b="7410"/>
          <a:stretch>
            <a:fillRect/>
          </a:stretch>
        </p:blipFill>
        <p:spPr bwMode="auto">
          <a:xfrm>
            <a:off x="1681480" y="4089400"/>
            <a:ext cx="441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72982" y="4087813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Calibri" panose="020F0502020204030204" pitchFamily="34" charset="0"/>
              </a:rPr>
              <a:t>–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7" t="-2466" r="1901" b="14604"/>
          <a:stretch>
            <a:fillRect/>
          </a:stretch>
        </p:blipFill>
        <p:spPr bwMode="auto">
          <a:xfrm>
            <a:off x="6319203" y="4087813"/>
            <a:ext cx="406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" b="78873"/>
          <a:stretch>
            <a:fillRect/>
          </a:stretch>
        </p:blipFill>
        <p:spPr bwMode="auto">
          <a:xfrm>
            <a:off x="6521115" y="4214577"/>
            <a:ext cx="4114711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667" r="8157" b="25555"/>
          <a:stretch>
            <a:fillRect/>
          </a:stretch>
        </p:blipFill>
        <p:spPr bwMode="auto">
          <a:xfrm>
            <a:off x="92569" y="80715"/>
            <a:ext cx="3002286" cy="201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6"/>
          <p:cNvSpPr txBox="1">
            <a:spLocks noChangeArrowheads="1"/>
          </p:cNvSpPr>
          <p:nvPr/>
        </p:nvSpPr>
        <p:spPr bwMode="auto">
          <a:xfrm>
            <a:off x="1194883" y="323145"/>
            <a:ext cx="532318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3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WSG</a:t>
            </a:r>
          </a:p>
        </p:txBody>
      </p:sp>
      <p:pic>
        <p:nvPicPr>
          <p:cNvPr id="74757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5" b="-5"/>
          <a:stretch>
            <a:fillRect/>
          </a:stretch>
        </p:blipFill>
        <p:spPr bwMode="auto">
          <a:xfrm>
            <a:off x="6521115" y="2151533"/>
            <a:ext cx="4114711" cy="121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41112"/>
          <a:stretch>
            <a:fillRect/>
          </a:stretch>
        </p:blipFill>
        <p:spPr bwMode="auto">
          <a:xfrm>
            <a:off x="6521115" y="88489"/>
            <a:ext cx="4114711" cy="206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96667"/>
          <a:stretch>
            <a:fillRect/>
          </a:stretch>
        </p:blipFill>
        <p:spPr bwMode="auto">
          <a:xfrm>
            <a:off x="6945860" y="3183055"/>
            <a:ext cx="3689967" cy="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Box 6"/>
          <p:cNvSpPr txBox="1">
            <a:spLocks noChangeArrowheads="1"/>
          </p:cNvSpPr>
          <p:nvPr/>
        </p:nvSpPr>
        <p:spPr bwMode="auto">
          <a:xfrm>
            <a:off x="7601938" y="209845"/>
            <a:ext cx="190883" cy="23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56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4761" name="TextBox 6"/>
          <p:cNvSpPr txBox="1">
            <a:spLocks noChangeArrowheads="1"/>
          </p:cNvSpPr>
          <p:nvPr/>
        </p:nvSpPr>
        <p:spPr bwMode="auto">
          <a:xfrm>
            <a:off x="7177194" y="209845"/>
            <a:ext cx="190883" cy="23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56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762" name="TextBox 6"/>
          <p:cNvSpPr txBox="1">
            <a:spLocks noChangeArrowheads="1"/>
          </p:cNvSpPr>
          <p:nvPr/>
        </p:nvSpPr>
        <p:spPr bwMode="auto">
          <a:xfrm>
            <a:off x="8026683" y="171921"/>
            <a:ext cx="372916" cy="23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56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2/3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9361594" y="937978"/>
            <a:ext cx="919016" cy="10492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433" b="1" kern="1200"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9543627" y="1908822"/>
            <a:ext cx="720549" cy="1365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433" b="1" kern="1200"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0288194" y="2998493"/>
            <a:ext cx="226277" cy="12135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433" b="1" kern="1200"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4766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7" b="22215"/>
          <a:stretch>
            <a:fillRect/>
          </a:stretch>
        </p:blipFill>
        <p:spPr bwMode="auto">
          <a:xfrm>
            <a:off x="6521115" y="3209602"/>
            <a:ext cx="4114711" cy="103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10393115" y="4032545"/>
            <a:ext cx="121356" cy="11882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433" b="1" kern="1200"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4768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96667"/>
          <a:stretch>
            <a:fillRect/>
          </a:stretch>
        </p:blipFill>
        <p:spPr bwMode="auto">
          <a:xfrm>
            <a:off x="6945860" y="5278967"/>
            <a:ext cx="3689967" cy="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9422271" y="5031199"/>
            <a:ext cx="390614" cy="144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433" b="1" kern="1200"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295785" y="3806824"/>
            <a:ext cx="2942455" cy="1605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433" b="1" u="sng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Western Subarctic Gyre </a:t>
            </a:r>
            <a:r>
              <a:rPr lang="en-US" altLang="en-US" sz="1433" b="1" u="sng" kern="12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band</a:t>
            </a:r>
            <a:endParaRPr lang="en-US" altLang="en-US" sz="637" b="1" u="sng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4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•  Lowest EKE band; unbalanced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4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motion is largely wind-forced &amp;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4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can exceed balanced </a:t>
            </a:r>
            <a:r>
              <a:rPr lang="en-US" altLang="en-US" sz="140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motion</a:t>
            </a:r>
            <a:endParaRPr lang="en-US" altLang="en-US" sz="1400" kern="1200" baseline="300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4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•  Inverse cascade occurs in narrow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4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lang="en-US" altLang="en-US" sz="1400" kern="12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 = 10~50 km </a:t>
            </a:r>
            <a:r>
              <a:rPr lang="en-US" altLang="en-US" sz="14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window; cf. </a:t>
            </a:r>
            <a:r>
              <a:rPr lang="en-US" altLang="en-US" sz="1400" kern="12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lang="en-US" altLang="en-US" sz="1400" kern="1200" baseline="-250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lang="en-US" altLang="en-US" sz="1400" kern="12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≈ 25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400" kern="12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lang="en-US" altLang="en-US" sz="1400" kern="1200" dirty="0" smtClean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km</a:t>
            </a:r>
            <a:r>
              <a:rPr lang="en-US" altLang="en-US" sz="14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</a:t>
            </a:r>
            <a:endParaRPr lang="en-US" altLang="en-US" sz="1400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328716" y="158246"/>
            <a:ext cx="2909524" cy="18312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5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Kuroshio Extension </a:t>
            </a:r>
            <a:r>
              <a:rPr lang="en-US" altLang="en-US" sz="15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band</a:t>
            </a:r>
            <a:endParaRPr lang="en-US" altLang="en-US" sz="15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D2</a:t>
            </a:r>
            <a:r>
              <a:rPr lang="en-US" altLang="en-US" sz="1400" b="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r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&gt;&gt; D2</a:t>
            </a:r>
            <a:r>
              <a:rPr lang="en-US" altLang="en-US" sz="1400" b="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d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; balanced motion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    dominates over unbalanced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one</a:t>
            </a:r>
            <a:endParaRPr lang="en-US" altLang="en-US" sz="14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D2</a:t>
            </a:r>
            <a:r>
              <a:rPr lang="en-US" altLang="en-US" sz="1400" b="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r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~ r</a:t>
            </a:r>
            <a:r>
              <a:rPr lang="en-US" altLang="en-US" sz="1400" b="0" baseline="30000" dirty="0">
                <a:solidFill>
                  <a:srgbClr val="0000FF"/>
                </a:solidFill>
                <a:latin typeface="Calibri" panose="020F0502020204030204" pitchFamily="34" charset="0"/>
              </a:rPr>
              <a:t>1.6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→  SQG/QG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mixture</a:t>
            </a:r>
            <a:endParaRPr lang="en-US" altLang="en-US" sz="1400" b="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•  Bi-directional cascade separation      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    occurs near 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r = 8km</a:t>
            </a:r>
            <a:r>
              <a:rPr lang="en-US" altLang="en-US" sz="1400" b="0" dirty="0">
                <a:latin typeface="Calibri" panose="020F0502020204030204" pitchFamily="34" charset="0"/>
              </a:rPr>
              <a:t>;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400" b="0" dirty="0">
                <a:latin typeface="Calibri" panose="020F0502020204030204" pitchFamily="34" charset="0"/>
              </a:rPr>
              <a:t>inverse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latin typeface="Calibri" panose="020F0502020204030204" pitchFamily="34" charset="0"/>
              </a:rPr>
              <a:t>     cascade (D3</a:t>
            </a:r>
            <a:r>
              <a:rPr lang="en-US" altLang="en-US" sz="1400" b="0" baseline="-25000" dirty="0">
                <a:latin typeface="Calibri" panose="020F0502020204030204" pitchFamily="34" charset="0"/>
              </a:rPr>
              <a:t>l</a:t>
            </a:r>
            <a:r>
              <a:rPr lang="en-US" altLang="en-US" sz="1400" b="0" dirty="0">
                <a:latin typeface="Calibri" panose="020F0502020204030204" pitchFamily="34" charset="0"/>
              </a:rPr>
              <a:t> &lt; 0) at 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r &gt; 10 km</a:t>
            </a:r>
            <a:r>
              <a:rPr lang="en-US" altLang="en-US" sz="1400" b="0" dirty="0">
                <a:latin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1400" b="0" dirty="0">
                <a:latin typeface="Calibri" panose="020F0502020204030204" pitchFamily="34" charset="0"/>
              </a:rPr>
              <a:t>cf. 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1400" b="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R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= 30~40 </a:t>
            </a:r>
            <a:r>
              <a:rPr lang="en-US" altLang="en-US" sz="1400" b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km</a:t>
            </a:r>
            <a:endParaRPr lang="en-US" altLang="en-US" sz="1400" b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2400" y="2255153"/>
            <a:ext cx="2942455" cy="1400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5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Subtropical Countercurrent band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Balanced motion dominates over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    unbalanced one to lesser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extent</a:t>
            </a:r>
            <a:endParaRPr lang="en-US" altLang="en-US" sz="14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D2</a:t>
            </a:r>
            <a:r>
              <a:rPr lang="en-US" altLang="en-US" sz="1400" b="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r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~ r</a:t>
            </a:r>
            <a:r>
              <a:rPr lang="en-US" altLang="en-US" sz="1400" b="0" baseline="30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→  SQG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dynamics</a:t>
            </a:r>
            <a:endParaRPr lang="en-US" altLang="en-US" sz="1400" b="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•  Inverse cascade occurs within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    r = 30~200 km</a:t>
            </a:r>
            <a:r>
              <a:rPr lang="en-US" altLang="en-US" sz="1400" b="0" dirty="0">
                <a:latin typeface="Calibri" panose="020F0502020204030204" pitchFamily="34" charset="0"/>
              </a:rPr>
              <a:t>;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400" b="0" dirty="0">
                <a:latin typeface="Calibri" panose="020F0502020204030204" pitchFamily="34" charset="0"/>
              </a:rPr>
              <a:t>cf. 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1400" b="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R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= 40~70 km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295785" y="2090257"/>
            <a:ext cx="2942455" cy="1615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5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Equatorial band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Balanced &amp; unbalanced motions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    have comparable amplitudes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D2</a:t>
            </a:r>
            <a:r>
              <a:rPr lang="en-US" altLang="en-US" sz="1400" b="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r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~ r</a:t>
            </a:r>
            <a:r>
              <a:rPr lang="en-US" altLang="en-US" sz="1400" b="0" baseline="300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E(k) ~ k</a:t>
            </a:r>
            <a:r>
              <a:rPr lang="en-US" altLang="en-US" sz="1400" b="0" baseline="30000" dirty="0">
                <a:solidFill>
                  <a:srgbClr val="0000FF"/>
                </a:solidFill>
                <a:latin typeface="Calibri" panose="020F0502020204030204" pitchFamily="34" charset="0"/>
              </a:rPr>
              <a:t>-2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: dominated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    by GM &amp; SQG turbulence (?)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Inverse cascade occurs when 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r ≥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    200km</a:t>
            </a:r>
            <a:r>
              <a:rPr lang="en-US" altLang="en-US" sz="1400" b="0" dirty="0">
                <a:latin typeface="Calibri" panose="020F0502020204030204" pitchFamily="34" charset="0"/>
              </a:rPr>
              <a:t>;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400" b="0" dirty="0">
                <a:latin typeface="Calibri" panose="020F0502020204030204" pitchFamily="34" charset="0"/>
              </a:rPr>
              <a:t>cf. 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1400" b="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R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≥ 200km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1205043" y="638105"/>
            <a:ext cx="532318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300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KE</a:t>
            </a:r>
            <a:endParaRPr lang="en-US" altLang="en-US" sz="13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1205043" y="953065"/>
            <a:ext cx="532318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300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STCC</a:t>
            </a:r>
            <a:endParaRPr lang="en-US" altLang="en-US" sz="13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205043" y="1268025"/>
            <a:ext cx="532318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300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NEC</a:t>
            </a:r>
            <a:endParaRPr lang="en-US" altLang="en-US" sz="13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194883" y="1589483"/>
            <a:ext cx="532318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300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EQ</a:t>
            </a:r>
            <a:endParaRPr lang="en-US" altLang="en-US" sz="13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52400" y="3779520"/>
            <a:ext cx="2942455" cy="1615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5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North Equatorial Current band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Low EKE level, inverse cascade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    occurs when 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r ≥ 300km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cf. 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1400" b="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R</a:t>
            </a: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=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FF"/>
                </a:solidFill>
                <a:latin typeface="Calibri" panose="020F0502020204030204" pitchFamily="34" charset="0"/>
              </a:rPr>
              <a:t>     70~200km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•  Compared to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Eq.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band, inverse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1400" b="0" dirty="0">
                <a:latin typeface="Calibri" panose="020F0502020204030204" pitchFamily="34" charset="0"/>
              </a:rPr>
              <a:t>cascade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window is narrower due 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    to lack of balanced eddy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motion</a:t>
            </a:r>
            <a:endParaRPr lang="en-US" altLang="en-US" sz="14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sp>
          <p:nvSpPr>
            <p:cNvPr id="115" name="Google Shape;115;p4"/>
            <p:cNvSpPr/>
            <p:nvPr/>
          </p:nvSpPr>
          <p:spPr>
            <a:xfrm>
              <a:off x="0" y="0"/>
              <a:ext cx="10922000" cy="5461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9877" y="4721629"/>
              <a:ext cx="734866" cy="73486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17" name="Google Shape;117;p4"/>
          <p:cNvSpPr txBox="1"/>
          <p:nvPr/>
        </p:nvSpPr>
        <p:spPr>
          <a:xfrm>
            <a:off x="340360" y="112889"/>
            <a:ext cx="778764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rPr>
              <a:t>Discussion and conclusions</a:t>
            </a:r>
            <a:endParaRPr sz="2600" b="1" i="0" u="none" strike="noStrike" cap="none" dirty="0">
              <a:solidFill>
                <a:srgbClr val="EA1D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9694" y="-7393644"/>
            <a:ext cx="1652630" cy="16526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BD5F61-9043-0993-5C25-229A8574E469}"/>
              </a:ext>
            </a:extLst>
          </p:cNvPr>
          <p:cNvSpPr txBox="1"/>
          <p:nvPr/>
        </p:nvSpPr>
        <p:spPr>
          <a:xfrm>
            <a:off x="4727466" y="50770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25C6D"/>
                </a:solidFill>
              </a:rPr>
              <a:t>Qiu</a:t>
            </a:r>
            <a:r>
              <a:rPr lang="x-none" dirty="0" smtClean="0">
                <a:solidFill>
                  <a:srgbClr val="025C6D"/>
                </a:solidFill>
              </a:rPr>
              <a:t> </a:t>
            </a:r>
            <a:r>
              <a:rPr lang="x-none" dirty="0">
                <a:solidFill>
                  <a:srgbClr val="025C6D"/>
                </a:solidFill>
              </a:rPr>
              <a:t>- 4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746375"/>
            <a:ext cx="7415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FF"/>
                </a:solidFill>
                <a:latin typeface="Calibri" panose="020F0502020204030204" pitchFamily="34" charset="0"/>
              </a:rPr>
              <a:t>  To understand the bi-directional KE cascade globally, there is a need </a:t>
            </a:r>
            <a:r>
              <a:rPr lang="en-US" altLang="en-US" sz="1800" b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to  </a:t>
            </a:r>
            <a:endParaRPr lang="en-US" altLang="en-US" sz="1800" b="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FF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1800" b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observe </a:t>
            </a:r>
            <a:r>
              <a:rPr lang="en-US" altLang="en-US" sz="1800" b="0" dirty="0">
                <a:solidFill>
                  <a:srgbClr val="0000FF"/>
                </a:solidFill>
                <a:latin typeface="Calibri" panose="020F0502020204030204" pitchFamily="34" charset="0"/>
              </a:rPr>
              <a:t>both the balanced </a:t>
            </a:r>
            <a:r>
              <a:rPr lang="en-US" altLang="en-US" sz="1800" b="0" u="sng" dirty="0">
                <a:solidFill>
                  <a:srgbClr val="0000FF"/>
                </a:solidFill>
                <a:latin typeface="Calibri" panose="020F0502020204030204" pitchFamily="34" charset="0"/>
              </a:rPr>
              <a:t>and</a:t>
            </a:r>
            <a:r>
              <a:rPr lang="en-US" altLang="en-US" sz="1800" b="0" dirty="0">
                <a:solidFill>
                  <a:srgbClr val="0000FF"/>
                </a:solidFill>
                <a:latin typeface="Calibri" panose="020F0502020204030204" pitchFamily="34" charset="0"/>
              </a:rPr>
              <a:t> unbalanced motions down </a:t>
            </a:r>
            <a:r>
              <a:rPr lang="en-US" altLang="en-US" sz="1800" b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to </a:t>
            </a:r>
            <a:r>
              <a:rPr lang="en-US" altLang="en-US" sz="1800" b="0" dirty="0">
                <a:solidFill>
                  <a:srgbClr val="0000FF"/>
                </a:solidFill>
                <a:latin typeface="Calibri" panose="020F0502020204030204" pitchFamily="34" charset="0"/>
              </a:rPr>
              <a:t>O(1~10km) 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81600" y="2446338"/>
            <a:ext cx="76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5800" y="655320"/>
            <a:ext cx="8112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 Due to co-existence of balanced &amp; unbalanced motions, the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scale separating </a:t>
            </a:r>
            <a:endParaRPr lang="en-US" altLang="en-US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the bi-directional cascades do </a:t>
            </a:r>
            <a:r>
              <a:rPr lang="en-US" altLang="en-US" sz="1800" b="0" u="sng" dirty="0">
                <a:solidFill>
                  <a:srgbClr val="000000"/>
                </a:solidFill>
                <a:latin typeface="Calibri" panose="020F0502020204030204" pitchFamily="34" charset="0"/>
              </a:rPr>
              <a:t>NOT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scale with </a:t>
            </a:r>
            <a:r>
              <a:rPr lang="en-US" altLang="en-US" sz="1800" b="0" i="1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1800" b="0" i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altLang="en-US" sz="1800" b="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85800" y="2045335"/>
            <a:ext cx="7635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latin typeface="Calibri" panose="020F0502020204030204" pitchFamily="34" charset="0"/>
              </a:rPr>
              <a:t>  The relative importance between the balanced-unbalanced motions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&amp; their</a:t>
            </a:r>
            <a:endParaRPr lang="en-US" altLang="en-US" sz="1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Calibri" panose="020F0502020204030204" pitchFamily="34" charset="0"/>
              </a:rPr>
              <a:t>    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interactions </a:t>
            </a:r>
            <a:r>
              <a:rPr lang="en-US" altLang="en-US" sz="1800" b="0" dirty="0">
                <a:latin typeface="Calibri" panose="020F0502020204030204" pitchFamily="34" charset="0"/>
              </a:rPr>
              <a:t>control the window within which inverse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cascade </a:t>
            </a:r>
            <a:r>
              <a:rPr lang="en-US" altLang="en-US" sz="1800" b="0" dirty="0">
                <a:latin typeface="Calibri" panose="020F0502020204030204" pitchFamily="34" charset="0"/>
              </a:rPr>
              <a:t>occurs  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85800" y="3447733"/>
            <a:ext cx="7442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latin typeface="Calibri" panose="020F0502020204030204" pitchFamily="34" charset="0"/>
              </a:rPr>
              <a:t>  By respectively observing the balanced &amp; total surface velocities,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the SWOT </a:t>
            </a:r>
            <a:endParaRPr lang="en-US" altLang="en-US" sz="1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Calibri" panose="020F0502020204030204" pitchFamily="34" charset="0"/>
              </a:rPr>
              <a:t>    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&amp; </a:t>
            </a:r>
            <a:r>
              <a:rPr lang="en-US" altLang="en-US" sz="1800" b="0" dirty="0">
                <a:latin typeface="Calibri" panose="020F0502020204030204" pitchFamily="34" charset="0"/>
              </a:rPr>
              <a:t>ODYSEA missions could provide needed measurements for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quantifying </a:t>
            </a:r>
            <a:endParaRPr lang="en-US" altLang="en-US" sz="1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Calibri" panose="020F0502020204030204" pitchFamily="34" charset="0"/>
              </a:rPr>
              <a:t>    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the </a:t>
            </a:r>
            <a:r>
              <a:rPr lang="en-US" altLang="en-US" sz="1800" b="0" dirty="0">
                <a:latin typeface="Calibri" panose="020F0502020204030204" pitchFamily="34" charset="0"/>
              </a:rPr>
              <a:t>bi-directional cascade on a global scale.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85800" y="1357848"/>
            <a:ext cx="744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FF"/>
                </a:solidFill>
                <a:latin typeface="Calibri" panose="020F0502020204030204" pitchFamily="34" charset="0"/>
              </a:rPr>
              <a:t>  Inverse KE cascade can extend down to km-scales in regions </a:t>
            </a:r>
            <a:r>
              <a:rPr lang="en-US" altLang="en-US" sz="1800" b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where interior  </a:t>
            </a:r>
            <a:endParaRPr lang="en-US" altLang="en-US" sz="1800" b="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FF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1800" b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&amp; </a:t>
            </a:r>
            <a:r>
              <a:rPr lang="en-US" altLang="en-US" sz="1800" b="0" dirty="0">
                <a:solidFill>
                  <a:srgbClr val="0000FF"/>
                </a:solidFill>
                <a:latin typeface="Calibri" panose="020F0502020204030204" pitchFamily="34" charset="0"/>
              </a:rPr>
              <a:t>mixed layer instabilities prevail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85800" y="4405313"/>
            <a:ext cx="7635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FF"/>
                </a:solidFill>
                <a:latin typeface="Calibri" panose="020F0502020204030204" pitchFamily="34" charset="0"/>
              </a:rPr>
              <a:t>  ODYSEA’s concurrent surface wind measurements will also help </a:t>
            </a:r>
            <a:r>
              <a:rPr lang="en-US" altLang="en-US" sz="1800" b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to address  </a:t>
            </a:r>
            <a:endParaRPr lang="en-US" altLang="en-US" sz="1800" b="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FF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1800" b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800" b="0" dirty="0">
                <a:solidFill>
                  <a:srgbClr val="0000FF"/>
                </a:solidFill>
                <a:latin typeface="Calibri" panose="020F0502020204030204" pitchFamily="34" charset="0"/>
              </a:rPr>
              <a:t>unbalanced motion biased issue in high-latitude oceans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825</Words>
  <Application>Microsoft Office PowerPoint</Application>
  <PresentationFormat>Custom</PresentationFormat>
  <Paragraphs>81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Tahoma</vt:lpstr>
      <vt:lpstr>Calibri</vt:lpstr>
      <vt:lpstr>Cambria Math</vt:lpstr>
      <vt:lpstr>Arial Black</vt:lpstr>
      <vt:lpstr>Arial</vt:lpstr>
      <vt:lpstr>SimSun</vt:lpstr>
      <vt:lpstr>Times New Roman</vt:lpstr>
      <vt:lpstr>Office Theme</vt:lpstr>
      <vt:lpstr>25_Default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Tosca Ballerini</dc:creator>
  <cp:lastModifiedBy>bqiu</cp:lastModifiedBy>
  <cp:revision>14</cp:revision>
  <dcterms:created xsi:type="dcterms:W3CDTF">2022-03-02T08:39:10Z</dcterms:created>
  <dcterms:modified xsi:type="dcterms:W3CDTF">2022-09-11T18:12:03Z</dcterms:modified>
</cp:coreProperties>
</file>