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922000" cy="5461000"/>
  <p:notesSz cx="6858000" cy="9144000"/>
  <p:embeddedFontLst>
    <p:embeddedFont>
      <p:font typeface="Arial Black" panose="020B0604020202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0" userDrawn="1">
          <p15:clr>
            <a:srgbClr val="A4A3A4"/>
          </p15:clr>
        </p15:guide>
        <p15:guide id="2" pos="34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xrZMzR2OP793kDwPvle/XKwy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howGuides="1">
      <p:cViewPr>
        <p:scale>
          <a:sx n="126" d="100"/>
          <a:sy n="126" d="100"/>
        </p:scale>
        <p:origin x="544" y="536"/>
      </p:cViewPr>
      <p:guideLst>
        <p:guide orient="horz" pos="1720"/>
        <p:guide pos="3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621338" y="93663"/>
            <a:ext cx="18100676" cy="9050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728524" y="-1523896"/>
            <a:ext cx="3464954" cy="942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6679611" y="1427193"/>
            <a:ext cx="4627945" cy="23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901237" y="-859602"/>
            <a:ext cx="4627945" cy="692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365250" y="893734"/>
            <a:ext cx="8191500" cy="190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1365250" y="2868290"/>
            <a:ext cx="8191500" cy="131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/>
            </a:lvl1pPr>
            <a:lvl2pPr lvl="1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/>
            </a:lvl2pPr>
            <a:lvl3pPr lvl="2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3pPr>
            <a:lvl4pPr lvl="3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4pPr>
            <a:lvl5pPr lvl="4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5pPr>
            <a:lvl6pPr lvl="5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6pPr>
            <a:lvl7pPr lvl="6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7pPr>
            <a:lvl8pPr lvl="7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8pPr>
            <a:lvl9pPr lvl="8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45199" y="1361458"/>
            <a:ext cx="9420225" cy="227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745199" y="3654573"/>
            <a:ext cx="9420225" cy="119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rgbClr val="888888"/>
              </a:buClr>
              <a:buSzPts val="1911"/>
              <a:buNone/>
              <a:defRPr sz="191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593"/>
              <a:buNone/>
              <a:defRPr sz="159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33"/>
              <a:buNone/>
              <a:defRPr sz="14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5529263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752310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752310" y="1338704"/>
            <a:ext cx="4620518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752310" y="1994782"/>
            <a:ext cx="4620518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5529262" y="1338704"/>
            <a:ext cx="4643273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5529262" y="1994782"/>
            <a:ext cx="4643273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0398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548"/>
              <a:buChar char="•"/>
              <a:defRPr sz="2548"/>
            </a:lvl1pPr>
            <a:lvl2pPr marL="914400" lvl="1" indent="-37020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230"/>
              <a:buChar char="•"/>
              <a:defRPr sz="2230"/>
            </a:lvl2pPr>
            <a:lvl3pPr marL="1371600" lvl="2" indent="-349948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Char char="•"/>
              <a:defRPr sz="1911"/>
            </a:lvl3pPr>
            <a:lvl4pPr marL="1828800" lvl="3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4pPr>
            <a:lvl5pPr marL="2286000" lvl="4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5pPr>
            <a:lvl6pPr marL="2743200" lvl="5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6pPr>
            <a:lvl7pPr marL="3200400" lvl="6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7pPr>
            <a:lvl8pPr marL="3657600" lvl="7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8pPr>
            <a:lvl9pPr marL="4114800" lvl="8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4"/>
              <a:buFont typeface="Calibri"/>
              <a:buNone/>
              <a:defRPr sz="3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205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230"/>
              <a:buFont typeface="Arial"/>
              <a:buChar char="•"/>
              <a:defRPr sz="22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948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Font typeface="Arial"/>
              <a:buChar char="•"/>
              <a:defRPr sz="19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75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Font typeface="Arial"/>
              <a:buChar char="•"/>
              <a:defRPr sz="15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doi.org/10.1126/sciadv.abf4920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15" Type="http://schemas.openxmlformats.org/officeDocument/2006/relationships/image" Target="../media/image7.emf"/><Relationship Id="rId4" Type="http://schemas.openxmlformats.org/officeDocument/2006/relationships/image" Target="../media/image4.png"/><Relationship Id="rId1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76200"/>
            <a:ext cx="10922100" cy="5460900"/>
            <a:chOff x="0" y="0"/>
            <a:chExt cx="10922100" cy="5460900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88" name="Google Shape;88;p1"/>
            <p:cNvSpPr txBox="1"/>
            <p:nvPr/>
          </p:nvSpPr>
          <p:spPr>
            <a:xfrm>
              <a:off x="76200" y="41769"/>
              <a:ext cx="10693500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SzPts val="3000"/>
              </a:pPr>
              <a:r>
                <a:rPr lang="en-U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Scale of Oceanic Eddy Killing by Wind from Global Satellite Observations</a:t>
              </a:r>
              <a:endParaRPr lang="en-US" dirty="0"/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76200" y="3703078"/>
              <a:ext cx="10769700" cy="923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Related publications: </a:t>
              </a:r>
              <a:endParaRPr sz="1800" b="1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 algn="just">
                <a:buClr>
                  <a:srgbClr val="025C6D"/>
                </a:buClr>
                <a:buSzPts val="1800"/>
                <a:buFont typeface="Arial"/>
                <a:buChar char="-"/>
              </a:pPr>
              <a:r>
                <a:rPr lang="en-US" sz="1800" dirty="0">
                  <a:solidFill>
                    <a:schemeClr val="accent1">
                      <a:lumMod val="75000"/>
                    </a:schemeClr>
                  </a:solidFill>
                </a:rPr>
                <a:t>Rai, S., Hecht, M., </a:t>
              </a:r>
              <a:r>
                <a:rPr lang="en-US" sz="1800" dirty="0" err="1">
                  <a:solidFill>
                    <a:schemeClr val="accent1">
                      <a:lumMod val="75000"/>
                    </a:schemeClr>
                  </a:solidFill>
                </a:rPr>
                <a:t>Maltrud</a:t>
              </a:r>
              <a:r>
                <a:rPr lang="en-US" sz="1800" dirty="0">
                  <a:solidFill>
                    <a:schemeClr val="accent1">
                      <a:lumMod val="75000"/>
                    </a:schemeClr>
                  </a:solidFill>
                </a:rPr>
                <a:t>, M., &amp; </a:t>
              </a:r>
              <a:r>
                <a:rPr lang="en-US" sz="1800" dirty="0" err="1">
                  <a:solidFill>
                    <a:schemeClr val="accent1">
                      <a:lumMod val="75000"/>
                    </a:schemeClr>
                  </a:solidFill>
                </a:rPr>
                <a:t>Aluie</a:t>
              </a:r>
              <a:r>
                <a:rPr lang="en-US" sz="1800" dirty="0">
                  <a:solidFill>
                    <a:schemeClr val="accent1">
                      <a:lumMod val="75000"/>
                    </a:schemeClr>
                  </a:solidFill>
                </a:rPr>
                <a:t>, H. (2021). Scale of oceanic eddy killing by wind from global satellite observations. </a:t>
              </a:r>
              <a:r>
                <a:rPr lang="en-US" sz="1800" i="1" dirty="0">
                  <a:solidFill>
                    <a:schemeClr val="accent1">
                      <a:lumMod val="75000"/>
                    </a:schemeClr>
                  </a:solidFill>
                </a:rPr>
                <a:t>Science Advances</a:t>
              </a:r>
              <a:r>
                <a:rPr lang="en-US" sz="1800" dirty="0">
                  <a:solidFill>
                    <a:schemeClr val="accent1">
                      <a:lumMod val="75000"/>
                    </a:schemeClr>
                  </a:solidFill>
                </a:rPr>
                <a:t>, </a:t>
              </a:r>
              <a:r>
                <a:rPr lang="en-US" sz="1800" i="1" dirty="0">
                  <a:solidFill>
                    <a:schemeClr val="accent1">
                      <a:lumMod val="75000"/>
                    </a:schemeClr>
                  </a:solidFill>
                </a:rPr>
                <a:t>7</a:t>
              </a:r>
              <a:r>
                <a:rPr lang="en-US" sz="1800" dirty="0">
                  <a:solidFill>
                    <a:schemeClr val="accent1">
                      <a:lumMod val="75000"/>
                    </a:schemeClr>
                  </a:solidFill>
                </a:rPr>
                <a:t>(28), eabf4920. </a:t>
              </a:r>
              <a:r>
                <a:rPr lang="en-US" sz="1800" dirty="0">
                  <a:solidFill>
                    <a:schemeClr val="accent1">
                      <a:lumMod val="75000"/>
                    </a:schemeClr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DOI: 10.1126/sciadv.abf4920</a:t>
              </a:r>
              <a:endParaRPr 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76200" y="1817371"/>
              <a:ext cx="10693500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>
                <a:buSzPts val="1800"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Abbreviated abstract: </a:t>
              </a:r>
              <a:r>
                <a:rPr lang="en-US" sz="1800" dirty="0">
                  <a:solidFill>
                    <a:schemeClr val="accent1">
                      <a:lumMod val="75000"/>
                    </a:schemeClr>
                  </a:solidFill>
                </a:rPr>
                <a:t>While wind is the primary driver of the oceanic general circulation, we find that it inputs positive power only at scales larger than 260km, while killing smaller geostrophic scales at a rate of 50 GW, on a global average. We use satellite observations and coarse graining to disentangle multi-scale processes on the sphere. We find eddy-killing peaks in winter with winds and it removes a substantial fraction (up to 90%) of the wind power input in WBCs such as the Gulf Stream. This represents a major dissipation pathway for mesoscales, the ocean's most energetic scales.</a:t>
              </a:r>
              <a:endParaRPr sz="1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76200" y="1039660"/>
              <a:ext cx="99588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Shikhar Rai, Matthew Hecht, Matthew </a:t>
              </a:r>
              <a:r>
                <a:rPr lang="en-US" sz="2200" i="1" dirty="0" err="1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Maltrud</a:t>
              </a: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, Hussein </a:t>
              </a:r>
              <a:r>
                <a:rPr lang="en-US" sz="2200" i="1" dirty="0" err="1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Aluie</a:t>
              </a:r>
              <a:endParaRPr lang="en-US" sz="2200" i="1" dirty="0">
                <a:solidFill>
                  <a:srgbClr val="025C6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4EF2FE-9A51-E1A8-A0A6-A6D001616938}"/>
              </a:ext>
            </a:extLst>
          </p:cNvPr>
          <p:cNvSpPr txBox="1"/>
          <p:nvPr/>
        </p:nvSpPr>
        <p:spPr>
          <a:xfrm>
            <a:off x="4727466" y="5077023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5C6D"/>
                </a:solidFill>
              </a:rPr>
              <a:t>Rai</a:t>
            </a:r>
            <a:r>
              <a:rPr lang="en-IT">
                <a:solidFill>
                  <a:srgbClr val="025C6D"/>
                </a:solidFill>
              </a:rPr>
              <a:t>- 1</a:t>
            </a:r>
            <a:endParaRPr lang="en-IT" dirty="0">
              <a:solidFill>
                <a:srgbClr val="025C6D"/>
              </a:solidFill>
            </a:endParaRPr>
          </a:p>
        </p:txBody>
      </p:sp>
      <p:pic>
        <p:nvPicPr>
          <p:cNvPr id="3" name="Picture 20">
            <a:extLst>
              <a:ext uri="{FF2B5EF4-FFF2-40B4-BE49-F238E27FC236}">
                <a16:creationId xmlns:a16="http://schemas.microsoft.com/office/drawing/2014/main" id="{81B73CF6-106C-6C98-56EE-999B1706F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88" y="4931065"/>
            <a:ext cx="601576" cy="60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6" descr="Symbols of NASA | NASA">
            <a:extLst>
              <a:ext uri="{FF2B5EF4-FFF2-40B4-BE49-F238E27FC236}">
                <a16:creationId xmlns:a16="http://schemas.microsoft.com/office/drawing/2014/main" id="{4341E12E-E5FE-C74B-1776-E0CFDC17B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4" t="7393" r="24299" b="8076"/>
          <a:stretch/>
        </p:blipFill>
        <p:spPr bwMode="auto">
          <a:xfrm>
            <a:off x="1788468" y="4914488"/>
            <a:ext cx="750320" cy="60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A09FD6-B4C7-4041-24F5-A0190FCD5351}"/>
              </a:ext>
            </a:extLst>
          </p:cNvPr>
          <p:cNvSpPr txBox="1"/>
          <p:nvPr/>
        </p:nvSpPr>
        <p:spPr>
          <a:xfrm>
            <a:off x="7257" y="5186751"/>
            <a:ext cx="1865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Acknowledgements: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0" y="0"/>
            <a:ext cx="10922100" cy="5460900"/>
            <a:chOff x="0" y="0"/>
            <a:chExt cx="10922100" cy="5460900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0" name="Google Shape;100;p2"/>
            <p:cNvSpPr txBox="1"/>
            <p:nvPr/>
          </p:nvSpPr>
          <p:spPr>
            <a:xfrm>
              <a:off x="76200" y="41769"/>
              <a:ext cx="1069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Data and methods</a:t>
              </a:r>
              <a:endParaRPr sz="3000" b="1" i="0" u="none" strike="noStrike" cap="none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86FFA1-C1AF-CBC2-454A-244820E606A1}"/>
              </a:ext>
            </a:extLst>
          </p:cNvPr>
          <p:cNvSpPr txBox="1"/>
          <p:nvPr/>
        </p:nvSpPr>
        <p:spPr>
          <a:xfrm>
            <a:off x="4727466" y="5077023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5C6D"/>
                </a:solidFill>
              </a:rPr>
              <a:t>Rai</a:t>
            </a:r>
            <a:r>
              <a:rPr lang="en-IT">
                <a:solidFill>
                  <a:srgbClr val="025C6D"/>
                </a:solidFill>
              </a:rPr>
              <a:t> </a:t>
            </a:r>
            <a:r>
              <a:rPr lang="en-IT" dirty="0">
                <a:solidFill>
                  <a:srgbClr val="025C6D"/>
                </a:solidFill>
              </a:rPr>
              <a:t>- 2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Google Shape;90;p1">
                <a:extLst>
                  <a:ext uri="{FF2B5EF4-FFF2-40B4-BE49-F238E27FC236}">
                    <a16:creationId xmlns:a16="http://schemas.microsoft.com/office/drawing/2014/main" id="{81DD0E66-1628-4915-B6AE-AE34FEC17473}"/>
                  </a:ext>
                </a:extLst>
              </p:cNvPr>
              <p:cNvSpPr txBox="1"/>
              <p:nvPr/>
            </p:nvSpPr>
            <p:spPr>
              <a:xfrm>
                <a:off x="76200" y="595869"/>
                <a:ext cx="10693500" cy="31392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Geostrophic surface ocean currents – Altimetry (CMEMS)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Surface winds 2 – </a:t>
                </a:r>
                <a:r>
                  <a:rPr lang="en-US" sz="1800" dirty="0" err="1">
                    <a:solidFill>
                      <a:schemeClr val="accent1">
                        <a:lumMod val="75000"/>
                      </a:schemeClr>
                    </a:solidFill>
                  </a:rPr>
                  <a:t>QuikSCAT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accent1">
                        <a:lumMod val="75000"/>
                      </a:schemeClr>
                    </a:solidFill>
                  </a:rPr>
                  <a:t>scatteromenter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 (JPL PODAAC)</a:t>
                </a:r>
              </a:p>
              <a:p>
                <a:endParaRPr lang="en-US" sz="1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To calculate wind power on ocean from the surface we use geostrophic ocean currents and surface winds. We use Large &amp; Pond, 1981 bulk formulation to calculate wind stress.</a:t>
                </a:r>
              </a:p>
              <a:p>
                <a:endParaRPr lang="en-US" sz="18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lvl="4"/>
                <a:r>
                  <a:rPr lang="en-US" sz="18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Wind Stress is given as 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rPr>
                      <m:t>𝝉</m:t>
                    </m:r>
                    <m:r>
                      <a:rPr lang="en-US" sz="1800" i="1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</a:rPr>
                          <m:t>𝐷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1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n-lt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n-lt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n-lt"/>
                              </a:rPr>
                              <m:t>𝒂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n-lt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n-lt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n-lt"/>
                              </a:rPr>
                              <m:t>𝒐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rPr>
                      <m:t> 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n-lt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n-lt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n-lt"/>
                              </a:rPr>
                              <m:t>𝒂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+mn-lt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n-lt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n-lt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+mn-lt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lvl="4"/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Where, </a:t>
                </a:r>
                <a:r>
                  <a:rPr lang="en-US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Surface ocean current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Wind velocity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lvl="4"/>
                <a:endParaRPr lang="en-US" sz="18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lvl="4"/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We use </a:t>
                </a:r>
                <a:r>
                  <a:rPr lang="en-US" sz="18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coarse graining 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(</a:t>
                </a:r>
                <a:r>
                  <a:rPr lang="en-US" sz="1800" dirty="0" err="1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Aluie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, 2019) to decompose wind work at large and small </a:t>
                </a:r>
                <a:r>
                  <a:rPr lang="en-US" sz="1800" dirty="0" err="1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lengthscales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:</a:t>
                </a:r>
              </a:p>
              <a:p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1800" b="1" i="0" u="none" strike="noStrike" cap="none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Arial"/>
                  </a:rPr>
                  <a:t> </a:t>
                </a:r>
                <a:endParaRPr sz="1800" b="0" i="0" u="none" strike="noStrike" cap="none" dirty="0">
                  <a:solidFill>
                    <a:schemeClr val="accent1">
                      <a:lumMod val="75000"/>
                    </a:schemeClr>
                  </a:solidFill>
                  <a:latin typeface="+mn-lt"/>
                  <a:sym typeface="Arial"/>
                </a:endParaRPr>
              </a:p>
            </p:txBody>
          </p:sp>
        </mc:Choice>
        <mc:Fallback>
          <p:sp>
            <p:nvSpPr>
              <p:cNvPr id="3" name="Google Shape;90;p1">
                <a:extLst>
                  <a:ext uri="{FF2B5EF4-FFF2-40B4-BE49-F238E27FC236}">
                    <a16:creationId xmlns:a16="http://schemas.microsoft.com/office/drawing/2014/main" id="{81DD0E66-1628-4915-B6AE-AE34FEC17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95869"/>
                <a:ext cx="10693500" cy="3139281"/>
              </a:xfrm>
              <a:prstGeom prst="rect">
                <a:avLst/>
              </a:prstGeom>
              <a:blipFill>
                <a:blip r:embed="rId4"/>
                <a:stretch>
                  <a:fillRect l="-593" t="-12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AD30A7-8284-8CE6-5B9F-C32749FE8A21}"/>
              </a:ext>
            </a:extLst>
          </p:cNvPr>
          <p:cNvGrpSpPr/>
          <p:nvPr/>
        </p:nvGrpSpPr>
        <p:grpSpPr>
          <a:xfrm>
            <a:off x="152300" y="3498127"/>
            <a:ext cx="4274394" cy="1815919"/>
            <a:chOff x="166417" y="2248157"/>
            <a:chExt cx="3270644" cy="17930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850196-E0FF-05C8-B9D0-AF3803C3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6417" y="2426343"/>
              <a:ext cx="3270644" cy="16148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827FD0A-1C9D-EFF7-548A-71EFA238F55A}"/>
                    </a:ext>
                  </a:extLst>
                </p:cNvPr>
                <p:cNvSpPr txBox="1"/>
                <p:nvPr/>
              </p:nvSpPr>
              <p:spPr>
                <a:xfrm>
                  <a:off x="1304591" y="2334786"/>
                  <a:ext cx="11624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21074A8-D15B-6E44-887C-D7BC47305D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591" y="2334786"/>
                  <a:ext cx="1162457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9C9197-6E6E-DC22-614C-B969135AFCFE}"/>
                </a:ext>
              </a:extLst>
            </p:cNvPr>
            <p:cNvSpPr txBox="1"/>
            <p:nvPr/>
          </p:nvSpPr>
          <p:spPr>
            <a:xfrm>
              <a:off x="465648" y="2281690"/>
              <a:ext cx="1322741" cy="39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Large scale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B3D201-7DBB-73F3-E7BD-1C782CB27BB7}"/>
                </a:ext>
              </a:extLst>
            </p:cNvPr>
            <p:cNvSpPr txBox="1"/>
            <p:nvPr/>
          </p:nvSpPr>
          <p:spPr>
            <a:xfrm>
              <a:off x="1865879" y="2248157"/>
              <a:ext cx="1571182" cy="39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Small scale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48F319-2B11-1E46-A730-EB0FDA1AB2B2}"/>
              </a:ext>
            </a:extLst>
          </p:cNvPr>
          <p:cNvGrpSpPr/>
          <p:nvPr/>
        </p:nvGrpSpPr>
        <p:grpSpPr>
          <a:xfrm>
            <a:off x="4405236" y="3775827"/>
            <a:ext cx="1608675" cy="235410"/>
            <a:chOff x="392112" y="2255837"/>
            <a:chExt cx="2764790" cy="4229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10D2EF-4D02-B0B1-1EF3-E5BFF121B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2112" y="2255837"/>
              <a:ext cx="960120" cy="422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C65878-928E-EA3E-4C8C-3F91A3C16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535112" y="2408237"/>
              <a:ext cx="274320" cy="1143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FAC10B-4D69-EA5C-2192-821FC25F5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79612" y="2255837"/>
              <a:ext cx="1177290" cy="36576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B76CA7-AFE9-3DF8-626F-06C2E7424D9C}"/>
                  </a:ext>
                </a:extLst>
              </p:cNvPr>
              <p:cNvSpPr txBox="1"/>
              <p:nvPr/>
            </p:nvSpPr>
            <p:spPr>
              <a:xfrm>
                <a:off x="4171585" y="4389357"/>
                <a:ext cx="57251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Power to scales smaller than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𝓁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bar>
                      <m:barPr>
                        <m:pos m:val="top"/>
                        <m:ctrlP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sz="1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e>
                    </m:bar>
                    <m:r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bar>
                    <m:r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bar>
                      <m:barPr>
                        <m:pos m:val="top"/>
                        <m:ctrlP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e>
                    </m:bar>
                    <m:r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B76CA7-AFE9-3DF8-626F-06C2E7424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85" y="4389357"/>
                <a:ext cx="5725160" cy="307777"/>
              </a:xfrm>
              <a:prstGeom prst="rect">
                <a:avLst/>
              </a:prstGeom>
              <a:blipFill>
                <a:blip r:embed="rId17"/>
                <a:stretch>
                  <a:fillRect l="-442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3EC86E-0F6E-E143-0580-59A56589062B}"/>
                  </a:ext>
                </a:extLst>
              </p:cNvPr>
              <p:cNvSpPr txBox="1"/>
              <p:nvPr/>
            </p:nvSpPr>
            <p:spPr>
              <a:xfrm>
                <a:off x="4171585" y="4124237"/>
                <a:ext cx="572516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Power to scales larger than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𝓁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bar>
                      <m:barPr>
                        <m:pos m:val="top"/>
                        <m:ctrlP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</m:bar>
                    <m:r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bar>
                      <m:barPr>
                        <m:pos m:val="top"/>
                        <m:ctrlPr>
                          <a:rPr lang="en-US" sz="1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e>
                    </m:bar>
                    <m:r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3EC86E-0F6E-E143-0580-59A565890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85" y="4124237"/>
                <a:ext cx="5725160" cy="307777"/>
              </a:xfrm>
              <a:prstGeom prst="rect">
                <a:avLst/>
              </a:prstGeom>
              <a:blipFill>
                <a:blip r:embed="rId18"/>
                <a:stretch>
                  <a:fillRect l="-442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grpSp>
          <p:nvGrpSpPr>
            <p:cNvPr id="106" name="Google Shape;106;p3"/>
            <p:cNvGrpSpPr/>
            <p:nvPr/>
          </p:nvGrpSpPr>
          <p:grpSpPr>
            <a:xfrm>
              <a:off x="0" y="0"/>
              <a:ext cx="10922000" cy="5461000"/>
              <a:chOff x="0" y="0"/>
              <a:chExt cx="10922000" cy="5461000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0" y="0"/>
                <a:ext cx="10922000" cy="5461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9" name="Google Shape;109;p3"/>
            <p:cNvSpPr txBox="1"/>
            <p:nvPr/>
          </p:nvSpPr>
          <p:spPr>
            <a:xfrm>
              <a:off x="76200" y="41769"/>
              <a:ext cx="106934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Results</a:t>
              </a:r>
              <a:endParaRPr sz="3000" b="1" i="0" u="none" strike="noStrike" cap="none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2A88471-08A5-755E-4EE6-4F56CB23BB4B}"/>
              </a:ext>
            </a:extLst>
          </p:cNvPr>
          <p:cNvSpPr txBox="1"/>
          <p:nvPr/>
        </p:nvSpPr>
        <p:spPr>
          <a:xfrm>
            <a:off x="4727466" y="5077023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5C6D"/>
                </a:solidFill>
              </a:rPr>
              <a:t>Rai</a:t>
            </a:r>
            <a:r>
              <a:rPr lang="en-IT">
                <a:solidFill>
                  <a:srgbClr val="025C6D"/>
                </a:solidFill>
              </a:rPr>
              <a:t> </a:t>
            </a:r>
            <a:r>
              <a:rPr lang="en-IT" dirty="0">
                <a:solidFill>
                  <a:srgbClr val="025C6D"/>
                </a:solidFill>
              </a:rPr>
              <a:t>- 3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D518F5-7966-F1D8-D3B5-032BB117960B}"/>
              </a:ext>
            </a:extLst>
          </p:cNvPr>
          <p:cNvGrpSpPr/>
          <p:nvPr/>
        </p:nvGrpSpPr>
        <p:grpSpPr>
          <a:xfrm>
            <a:off x="282314" y="541232"/>
            <a:ext cx="3873126" cy="1972588"/>
            <a:chOff x="1644472" y="1798401"/>
            <a:chExt cx="5855056" cy="32611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C817CD-1EE4-B347-661B-65BD3413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922" t="7125" r="547" b="6653"/>
            <a:stretch/>
          </p:blipFill>
          <p:spPr>
            <a:xfrm rot="16200000">
              <a:off x="2941401" y="501472"/>
              <a:ext cx="3261197" cy="585505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D00171-B8A3-90FE-8B43-4C84E0AFCE2D}"/>
                </a:ext>
              </a:extLst>
            </p:cNvPr>
            <p:cNvSpPr txBox="1"/>
            <p:nvPr/>
          </p:nvSpPr>
          <p:spPr>
            <a:xfrm>
              <a:off x="2844080" y="2009765"/>
              <a:ext cx="2703941" cy="50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-50 GW, 260 km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3E9889-52EB-4D3A-0B95-4565D97D3E0D}"/>
              </a:ext>
            </a:extLst>
          </p:cNvPr>
          <p:cNvGrpSpPr/>
          <p:nvPr/>
        </p:nvGrpSpPr>
        <p:grpSpPr>
          <a:xfrm>
            <a:off x="282313" y="2874487"/>
            <a:ext cx="3349239" cy="2376185"/>
            <a:chOff x="2045719" y="1395705"/>
            <a:chExt cx="5119153" cy="378195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83A5C0A-8F84-353E-5917-A1399E924571}"/>
                </a:ext>
              </a:extLst>
            </p:cNvPr>
            <p:cNvGrpSpPr/>
            <p:nvPr/>
          </p:nvGrpSpPr>
          <p:grpSpPr>
            <a:xfrm>
              <a:off x="2045719" y="1395705"/>
              <a:ext cx="5119153" cy="3781952"/>
              <a:chOff x="2150329" y="1395705"/>
              <a:chExt cx="5119153" cy="378195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F27B152-3C16-EC10-B211-DABFA2B2885D}"/>
                      </a:ext>
                    </a:extLst>
                  </p:cNvPr>
                  <p:cNvSpPr/>
                  <p:nvPr/>
                </p:nvSpPr>
                <p:spPr>
                  <a:xfrm>
                    <a:off x="3490722" y="1395705"/>
                    <a:ext cx="3342646" cy="49088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𝐶𝑔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= </m:t>
                          </m:r>
                          <m:bar>
                            <m:barPr>
                              <m:pos m:val="top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e>
                          </m:bar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</m:bar>
                          <m:r>
                            <a:rPr lang="en-US">
                              <a:latin typeface="Cambria Math" panose="02040503050406030204" pitchFamily="18" charset="0"/>
                            </a:rPr>
                            <m:t>.</m:t>
                          </m:r>
                          <m:bar>
                            <m:barPr>
                              <m:pos m:val="top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e>
                          </m:ba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F27B152-3C16-EC10-B211-DABFA2B2885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0722" y="1395705"/>
                    <a:ext cx="3342646" cy="49088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3D08177-F2FC-92CA-4736-0134D54125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21" t="6833" r="63900" b="51969"/>
              <a:stretch/>
            </p:blipFill>
            <p:spPr>
              <a:xfrm rot="16200000">
                <a:off x="3004045" y="912219"/>
                <a:ext cx="3411722" cy="5119153"/>
              </a:xfrm>
              <a:prstGeom prst="rect">
                <a:avLst/>
              </a:prstGeom>
            </p:spPr>
          </p:pic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1CC2B3-C305-37BB-BD0A-1273CD895D4E}"/>
                </a:ext>
              </a:extLst>
            </p:cNvPr>
            <p:cNvSpPr/>
            <p:nvPr/>
          </p:nvSpPr>
          <p:spPr>
            <a:xfrm>
              <a:off x="3747052" y="2628900"/>
              <a:ext cx="1716488" cy="262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FC7DC7-9CC6-33CF-B558-9CB20BDDD215}"/>
                  </a:ext>
                </a:extLst>
              </p:cNvPr>
              <p:cNvSpPr txBox="1"/>
              <p:nvPr/>
            </p:nvSpPr>
            <p:spPr>
              <a:xfrm>
                <a:off x="223067" y="2449180"/>
                <a:ext cx="3763749" cy="30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Wind work at small (&lt; 260km) scales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𝐶𝑔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2FC7DC7-9CC6-33CF-B558-9CB20BDDD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67" y="2449180"/>
                <a:ext cx="3763749" cy="308418"/>
              </a:xfrm>
              <a:prstGeom prst="rect">
                <a:avLst/>
              </a:prstGeom>
              <a:blipFill>
                <a:blip r:embed="rId6"/>
                <a:stretch>
                  <a:fillRect l="-673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3FB59E2-A123-CB7E-4313-574316171615}"/>
              </a:ext>
            </a:extLst>
          </p:cNvPr>
          <p:cNvGrpSpPr/>
          <p:nvPr/>
        </p:nvGrpSpPr>
        <p:grpSpPr>
          <a:xfrm>
            <a:off x="4713018" y="153115"/>
            <a:ext cx="4842186" cy="2569977"/>
            <a:chOff x="4744275" y="457119"/>
            <a:chExt cx="4842186" cy="25699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09E8771-8F5E-E1D2-E187-C1DBEA11B849}"/>
                </a:ext>
              </a:extLst>
            </p:cNvPr>
            <p:cNvGrpSpPr/>
            <p:nvPr/>
          </p:nvGrpSpPr>
          <p:grpSpPr>
            <a:xfrm>
              <a:off x="4744275" y="576208"/>
              <a:ext cx="4842186" cy="2450888"/>
              <a:chOff x="1693716" y="1643077"/>
              <a:chExt cx="6152825" cy="3571846"/>
            </a:xfrm>
          </p:grpSpPr>
          <p:pic>
            <p:nvPicPr>
              <p:cNvPr id="9" name="Picture 8" descr="Chart&#10;&#10;Description automatically generated">
                <a:extLst>
                  <a:ext uri="{FF2B5EF4-FFF2-40B4-BE49-F238E27FC236}">
                    <a16:creationId xmlns:a16="http://schemas.microsoft.com/office/drawing/2014/main" id="{F4F7A529-9FA4-1D6A-E439-9725B6C45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93716" y="1643077"/>
                <a:ext cx="5756568" cy="3571846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397E67-18F5-139B-A6A3-AAAD301A4080}"/>
                  </a:ext>
                </a:extLst>
              </p:cNvPr>
              <p:cNvSpPr txBox="1"/>
              <p:nvPr/>
            </p:nvSpPr>
            <p:spPr>
              <a:xfrm>
                <a:off x="6067168" y="3830595"/>
                <a:ext cx="1779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9300"/>
                    </a:solidFill>
                  </a:rPr>
                  <a:t>Eddy killing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2B97A2-F3C3-9F1D-417C-BBB5624AFEF9}"/>
                  </a:ext>
                </a:extLst>
              </p:cNvPr>
              <p:cNvSpPr txBox="1"/>
              <p:nvPr/>
            </p:nvSpPr>
            <p:spPr>
              <a:xfrm>
                <a:off x="6437032" y="2446267"/>
                <a:ext cx="705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40FF"/>
                    </a:solidFill>
                  </a:rPr>
                  <a:t>Wind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86C2C07-6173-FEC2-3BE0-EAF2F83DD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66110" y="3531870"/>
                <a:ext cx="0" cy="668057"/>
              </a:xfrm>
              <a:prstGeom prst="line">
                <a:avLst/>
              </a:prstGeom>
              <a:ln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CADEDA3-8B65-7FD4-BD83-F1E341941A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050" y="3531870"/>
                <a:ext cx="0" cy="668057"/>
              </a:xfrm>
              <a:prstGeom prst="line">
                <a:avLst/>
              </a:prstGeom>
              <a:ln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2AFA0FB-B5F6-BB03-B60A-82CD2F7269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560" y="3531870"/>
                <a:ext cx="0" cy="668057"/>
              </a:xfrm>
              <a:prstGeom prst="line">
                <a:avLst/>
              </a:prstGeom>
              <a:ln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F91A1F-DD11-6029-4060-5F67122B9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3500" y="3453405"/>
                <a:ext cx="0" cy="746522"/>
              </a:xfrm>
              <a:prstGeom prst="line">
                <a:avLst/>
              </a:prstGeom>
              <a:ln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18A0E29-AF86-EB55-B400-BBA706C75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3590" y="3413400"/>
                <a:ext cx="0" cy="786527"/>
              </a:xfrm>
              <a:prstGeom prst="line">
                <a:avLst/>
              </a:prstGeom>
              <a:ln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94CF6D-828A-AC0D-DF6A-D0B82C748016}"/>
                </a:ext>
              </a:extLst>
            </p:cNvPr>
            <p:cNvSpPr txBox="1"/>
            <p:nvPr/>
          </p:nvSpPr>
          <p:spPr>
            <a:xfrm>
              <a:off x="5320975" y="457119"/>
              <a:ext cx="2704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Seasonality of eddy killing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365669-9A4A-02AD-2BEF-5BC716272AB3}"/>
              </a:ext>
            </a:extLst>
          </p:cNvPr>
          <p:cNvGrpSpPr/>
          <p:nvPr/>
        </p:nvGrpSpPr>
        <p:grpSpPr>
          <a:xfrm>
            <a:off x="4993630" y="2645695"/>
            <a:ext cx="4280961" cy="2642620"/>
            <a:chOff x="4993630" y="3013299"/>
            <a:chExt cx="3483569" cy="227501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D26DBA2-28C1-D69E-FDF4-2B2467876B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4502" t="11586" b="10916"/>
            <a:stretch/>
          </p:blipFill>
          <p:spPr>
            <a:xfrm rot="16200000">
              <a:off x="5597907" y="2409022"/>
              <a:ext cx="2275015" cy="3483569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9D5070-4DDA-E187-F502-D368609AA7ED}"/>
                </a:ext>
              </a:extLst>
            </p:cNvPr>
            <p:cNvSpPr txBox="1"/>
            <p:nvPr/>
          </p:nvSpPr>
          <p:spPr>
            <a:xfrm>
              <a:off x="5439520" y="3261750"/>
              <a:ext cx="2704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1">
                      <a:lumMod val="75000"/>
                    </a:schemeClr>
                  </a:solidFill>
                </a:rPr>
                <a:t>Lengthscales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of eddy killing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76200" y="41769"/>
            <a:ext cx="10693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rPr>
              <a:t>Discussion and conclusions</a:t>
            </a:r>
            <a:endParaRPr sz="3000" b="1" i="0" u="none" strike="noStrike" cap="none" dirty="0">
              <a:solidFill>
                <a:srgbClr val="EA1D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9694" y="-7393644"/>
            <a:ext cx="1652630" cy="16526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D5F61-9043-0993-5C25-229A8574E469}"/>
              </a:ext>
            </a:extLst>
          </p:cNvPr>
          <p:cNvSpPr txBox="1"/>
          <p:nvPr/>
        </p:nvSpPr>
        <p:spPr>
          <a:xfrm>
            <a:off x="4727466" y="5077023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5C6D"/>
                </a:solidFill>
              </a:rPr>
              <a:t>Rai</a:t>
            </a:r>
            <a:r>
              <a:rPr lang="en-IT">
                <a:solidFill>
                  <a:srgbClr val="025C6D"/>
                </a:solidFill>
              </a:rPr>
              <a:t> </a:t>
            </a:r>
            <a:r>
              <a:rPr lang="en-IT" dirty="0">
                <a:solidFill>
                  <a:srgbClr val="025C6D"/>
                </a:solidFill>
              </a:rPr>
              <a:t>- 4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498A89F-973E-B96B-8EDD-FBA3F28D8788}"/>
              </a:ext>
            </a:extLst>
          </p:cNvPr>
          <p:cNvSpPr txBox="1"/>
          <p:nvPr/>
        </p:nvSpPr>
        <p:spPr>
          <a:xfrm>
            <a:off x="76200" y="1474189"/>
            <a:ext cx="106935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work to scales less than 260km is negative and -50GW in global average.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negative wind work(eddy killing) has seasonality peaking in winter and is correlated with winds.</a:t>
            </a:r>
          </a:p>
          <a:p>
            <a:pPr lvl="0" algn="just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length-scale for eddy killing varies spatially, has some correlation with latitude.</a:t>
            </a:r>
          </a:p>
          <a:p>
            <a:pPr lvl="0" algn="just">
              <a:buSzPts val="1800"/>
            </a:pPr>
            <a:endParaRPr lang="en-US" sz="1800" dirty="0">
              <a:solidFill>
                <a:srgbClr val="025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SzPts val="1800"/>
              <a:buFont typeface="Arial" panose="020B0604020202020204" pitchFamily="34" charset="0"/>
              <a:buChar char="•"/>
            </a:pPr>
            <a:endParaRPr sz="1800" b="0" i="0" u="none" strike="noStrike" cap="none" dirty="0">
              <a:solidFill>
                <a:srgbClr val="025C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B650D-57D6-83CF-E8D6-CC227D57F48A}"/>
              </a:ext>
            </a:extLst>
          </p:cNvPr>
          <p:cNvSpPr txBox="1"/>
          <p:nvPr/>
        </p:nvSpPr>
        <p:spPr>
          <a:xfrm>
            <a:off x="3209842" y="5481253"/>
            <a:ext cx="298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Lengthscale</a:t>
            </a:r>
            <a:r>
              <a:rPr lang="en-US" sz="2800" b="1" dirty="0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411</Words>
  <Application>Microsoft Macintosh PowerPoint</Application>
  <PresentationFormat>Custom</PresentationFormat>
  <Paragraphs>41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Cambria Math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Tosca Ballerini</dc:creator>
  <cp:lastModifiedBy>Shikhar Rai</cp:lastModifiedBy>
  <cp:revision>16</cp:revision>
  <dcterms:created xsi:type="dcterms:W3CDTF">2022-03-02T08:39:10Z</dcterms:created>
  <dcterms:modified xsi:type="dcterms:W3CDTF">2022-08-29T14:20:46Z</dcterms:modified>
</cp:coreProperties>
</file>