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0922000" cy="5461000"/>
  <p:notesSz cx="6858000" cy="9144000"/>
  <p:embeddedFontLst>
    <p:embeddedFont>
      <p:font typeface="Arial Black" panose="020B0604020202020204" pitchFamily="34" charset="0"/>
      <p:regular r:id="rId7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20" userDrawn="1">
          <p15:clr>
            <a:srgbClr val="A4A3A4"/>
          </p15:clr>
        </p15:guide>
        <p15:guide id="2" pos="34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hxrZMzR2OP793kDwPvle/XKwyS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0"/>
    <p:restoredTop sz="94623"/>
  </p:normalViewPr>
  <p:slideViewPr>
    <p:cSldViewPr snapToGrid="0" showGuides="1">
      <p:cViewPr varScale="1">
        <p:scale>
          <a:sx n="94" d="100"/>
          <a:sy n="94" d="100"/>
        </p:scale>
        <p:origin x="216" y="400"/>
      </p:cViewPr>
      <p:guideLst>
        <p:guide orient="horz" pos="1720"/>
        <p:guide pos="34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621338" y="93663"/>
            <a:ext cx="18100676" cy="9050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750888" y="290748"/>
            <a:ext cx="9420225" cy="105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body" idx="1"/>
          </p:nvPr>
        </p:nvSpPr>
        <p:spPr>
          <a:xfrm>
            <a:off x="750888" y="1453739"/>
            <a:ext cx="9420225" cy="34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50888" y="290748"/>
            <a:ext cx="9420225" cy="105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3728524" y="-1523896"/>
            <a:ext cx="3464954" cy="942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6679611" y="1427193"/>
            <a:ext cx="4627945" cy="2355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1901237" y="-859602"/>
            <a:ext cx="4627945" cy="692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ctrTitle"/>
          </p:nvPr>
        </p:nvSpPr>
        <p:spPr>
          <a:xfrm>
            <a:off x="1365250" y="893734"/>
            <a:ext cx="8191500" cy="190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78"/>
              <a:buFont typeface="Calibri"/>
              <a:buNone/>
              <a:defRPr sz="477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ubTitle" idx="1"/>
          </p:nvPr>
        </p:nvSpPr>
        <p:spPr>
          <a:xfrm>
            <a:off x="1365250" y="2868290"/>
            <a:ext cx="8191500" cy="131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911"/>
              <a:buNone/>
              <a:defRPr sz="1911"/>
            </a:lvl1pPr>
            <a:lvl2pPr lvl="1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None/>
              <a:defRPr sz="1593"/>
            </a:lvl2pPr>
            <a:lvl3pPr lvl="2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None/>
              <a:defRPr sz="1433"/>
            </a:lvl3pPr>
            <a:lvl4pPr lvl="3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4pPr>
            <a:lvl5pPr lvl="4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5pPr>
            <a:lvl6pPr lvl="5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6pPr>
            <a:lvl7pPr lvl="6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7pPr>
            <a:lvl8pPr lvl="7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8pPr>
            <a:lvl9pPr lvl="8" algn="ctr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745199" y="1361458"/>
            <a:ext cx="9420225" cy="227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78"/>
              <a:buFont typeface="Calibri"/>
              <a:buNone/>
              <a:defRPr sz="477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1"/>
          </p:nvPr>
        </p:nvSpPr>
        <p:spPr>
          <a:xfrm>
            <a:off x="745199" y="3654573"/>
            <a:ext cx="9420225" cy="119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rgbClr val="888888"/>
              </a:buClr>
              <a:buSzPts val="1911"/>
              <a:buNone/>
              <a:defRPr sz="1911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593"/>
              <a:buNone/>
              <a:defRPr sz="1593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433"/>
              <a:buNone/>
              <a:defRPr sz="1433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274"/>
              <a:buNone/>
              <a:defRPr sz="127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274"/>
              <a:buNone/>
              <a:defRPr sz="127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274"/>
              <a:buNone/>
              <a:defRPr sz="127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274"/>
              <a:buNone/>
              <a:defRPr sz="127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274"/>
              <a:buNone/>
              <a:defRPr sz="127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274"/>
              <a:buNone/>
              <a:defRPr sz="127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750888" y="290748"/>
            <a:ext cx="9420225" cy="105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750888" y="1453739"/>
            <a:ext cx="4641850" cy="34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5529263" y="1453739"/>
            <a:ext cx="4641850" cy="34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52310" y="290748"/>
            <a:ext cx="9420225" cy="105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752310" y="1338704"/>
            <a:ext cx="4620518" cy="65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911"/>
              <a:buNone/>
              <a:defRPr sz="1911" b="1"/>
            </a:lvl1pPr>
            <a:lvl2pPr marL="914400" lvl="1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None/>
              <a:defRPr sz="1593" b="1"/>
            </a:lvl2pPr>
            <a:lvl3pPr marL="1371600" lvl="2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None/>
              <a:defRPr sz="1433" b="1"/>
            </a:lvl3pPr>
            <a:lvl4pPr marL="1828800" lvl="3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4pPr>
            <a:lvl5pPr marL="2286000" lvl="4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5pPr>
            <a:lvl6pPr marL="2743200" lvl="5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6pPr>
            <a:lvl7pPr marL="3200400" lvl="6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7pPr>
            <a:lvl8pPr marL="3657600" lvl="7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8pPr>
            <a:lvl9pPr marL="4114800" lvl="8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2"/>
          </p:nvPr>
        </p:nvSpPr>
        <p:spPr>
          <a:xfrm>
            <a:off x="752310" y="1994782"/>
            <a:ext cx="4620518" cy="293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3"/>
          </p:nvPr>
        </p:nvSpPr>
        <p:spPr>
          <a:xfrm>
            <a:off x="5529262" y="1338704"/>
            <a:ext cx="4643273" cy="65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911"/>
              <a:buNone/>
              <a:defRPr sz="1911" b="1"/>
            </a:lvl1pPr>
            <a:lvl2pPr marL="914400" lvl="1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None/>
              <a:defRPr sz="1593" b="1"/>
            </a:lvl2pPr>
            <a:lvl3pPr marL="1371600" lvl="2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None/>
              <a:defRPr sz="1433" b="1"/>
            </a:lvl3pPr>
            <a:lvl4pPr marL="1828800" lvl="3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4pPr>
            <a:lvl5pPr marL="2286000" lvl="4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5pPr>
            <a:lvl6pPr marL="2743200" lvl="5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6pPr>
            <a:lvl7pPr marL="3200400" lvl="6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7pPr>
            <a:lvl8pPr marL="3657600" lvl="7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8pPr>
            <a:lvl9pPr marL="4114800" lvl="8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 b="1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4"/>
          </p:nvPr>
        </p:nvSpPr>
        <p:spPr>
          <a:xfrm>
            <a:off x="5529262" y="1994782"/>
            <a:ext cx="4643273" cy="293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750888" y="290748"/>
            <a:ext cx="9420225" cy="105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752311" y="364067"/>
            <a:ext cx="3522629" cy="1274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48"/>
              <a:buFont typeface="Calibri"/>
              <a:buNone/>
              <a:defRPr sz="254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643272" y="786283"/>
            <a:ext cx="5529263" cy="388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0398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2548"/>
              <a:buChar char="•"/>
              <a:defRPr sz="2548"/>
            </a:lvl1pPr>
            <a:lvl2pPr marL="914400" lvl="1" indent="-37020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230"/>
              <a:buChar char="•"/>
              <a:defRPr sz="2230"/>
            </a:lvl2pPr>
            <a:lvl3pPr marL="1371600" lvl="2" indent="-349948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11"/>
              <a:buChar char="•"/>
              <a:defRPr sz="1911"/>
            </a:lvl3pPr>
            <a:lvl4pPr marL="1828800" lvl="3" indent="-32975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Char char="•"/>
              <a:defRPr sz="1593"/>
            </a:lvl4pPr>
            <a:lvl5pPr marL="2286000" lvl="4" indent="-32975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Char char="•"/>
              <a:defRPr sz="1593"/>
            </a:lvl5pPr>
            <a:lvl6pPr marL="2743200" lvl="5" indent="-32975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Char char="•"/>
              <a:defRPr sz="1593"/>
            </a:lvl6pPr>
            <a:lvl7pPr marL="3200400" lvl="6" indent="-32975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Char char="•"/>
              <a:defRPr sz="1593"/>
            </a:lvl7pPr>
            <a:lvl8pPr marL="3657600" lvl="7" indent="-32975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Char char="•"/>
              <a:defRPr sz="1593"/>
            </a:lvl8pPr>
            <a:lvl9pPr marL="4114800" lvl="8" indent="-329755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Char char="•"/>
              <a:defRPr sz="1593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752311" y="1638300"/>
            <a:ext cx="3522629" cy="303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1pPr>
            <a:lvl2pPr marL="914400" lvl="1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115"/>
              <a:buNone/>
              <a:defRPr sz="1115"/>
            </a:lvl2pPr>
            <a:lvl3pPr marL="1371600" lvl="2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956"/>
              <a:buNone/>
              <a:defRPr sz="956"/>
            </a:lvl3pPr>
            <a:lvl4pPr marL="1828800" lvl="3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4pPr>
            <a:lvl5pPr marL="2286000" lvl="4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5pPr>
            <a:lvl6pPr marL="2743200" lvl="5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6pPr>
            <a:lvl7pPr marL="3200400" lvl="6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7pPr>
            <a:lvl8pPr marL="3657600" lvl="7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8pPr>
            <a:lvl9pPr marL="4114800" lvl="8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752311" y="364067"/>
            <a:ext cx="3522629" cy="1274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48"/>
              <a:buFont typeface="Calibri"/>
              <a:buNone/>
              <a:defRPr sz="254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4643272" y="786283"/>
            <a:ext cx="5529263" cy="388085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752311" y="1638300"/>
            <a:ext cx="3522629" cy="303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1274"/>
              <a:buNone/>
              <a:defRPr sz="1274"/>
            </a:lvl1pPr>
            <a:lvl2pPr marL="914400" lvl="1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115"/>
              <a:buNone/>
              <a:defRPr sz="1115"/>
            </a:lvl2pPr>
            <a:lvl3pPr marL="1371600" lvl="2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956"/>
              <a:buNone/>
              <a:defRPr sz="956"/>
            </a:lvl3pPr>
            <a:lvl4pPr marL="1828800" lvl="3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4pPr>
            <a:lvl5pPr marL="2286000" lvl="4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5pPr>
            <a:lvl6pPr marL="2743200" lvl="5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6pPr>
            <a:lvl7pPr marL="3200400" lvl="6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7pPr>
            <a:lvl8pPr marL="3657600" lvl="7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8pPr>
            <a:lvl9pPr marL="4114800" lvl="8" indent="-228600" algn="l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796"/>
              <a:buNone/>
              <a:defRPr sz="796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750888" y="290748"/>
            <a:ext cx="9420225" cy="105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4"/>
              <a:buFont typeface="Calibri"/>
              <a:buNone/>
              <a:defRPr sz="3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750888" y="1453739"/>
            <a:ext cx="9420225" cy="346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205" algn="l" rtl="0">
              <a:lnSpc>
                <a:spcPct val="9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2230"/>
              <a:buFont typeface="Arial"/>
              <a:buChar char="•"/>
              <a:defRPr sz="22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948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11"/>
              <a:buFont typeface="Arial"/>
              <a:buChar char="•"/>
              <a:defRPr sz="19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975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593"/>
              <a:buFont typeface="Arial"/>
              <a:buChar char="•"/>
              <a:defRPr sz="15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959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Font typeface="Arial"/>
              <a:buChar char="•"/>
              <a:defRPr sz="14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959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Font typeface="Arial"/>
              <a:buChar char="•"/>
              <a:defRPr sz="14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959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Font typeface="Arial"/>
              <a:buChar char="•"/>
              <a:defRPr sz="14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959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Font typeface="Arial"/>
              <a:buChar char="•"/>
              <a:defRPr sz="14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959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Font typeface="Arial"/>
              <a:buChar char="•"/>
              <a:defRPr sz="14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9595" algn="l" rtl="0">
              <a:lnSpc>
                <a:spcPct val="9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433"/>
              <a:buFont typeface="Arial"/>
              <a:buChar char="•"/>
              <a:defRPr sz="14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750888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617913" y="5061538"/>
            <a:ext cx="3686175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7713663" y="5061538"/>
            <a:ext cx="2457450" cy="29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6"/>
              <a:buFont typeface="Arial"/>
              <a:buNone/>
              <a:defRPr sz="95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doi.org/10.1029/2019JC01558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29/2020JC016814" TargetMode="External"/><Relationship Id="rId5" Type="http://schemas.openxmlformats.org/officeDocument/2006/relationships/hyperlink" Target="https://doi.org/10.1038/s41467-021-27780-w" TargetMode="External"/><Relationship Id="rId4" Type="http://schemas.openxmlformats.org/officeDocument/2006/relationships/hyperlink" Target="https://doi.org/10.1029/2019GL08664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0" y="0"/>
            <a:ext cx="10922100" cy="5538688"/>
            <a:chOff x="0" y="-29905"/>
            <a:chExt cx="10922100" cy="5538688"/>
          </a:xfrm>
        </p:grpSpPr>
        <p:grpSp>
          <p:nvGrpSpPr>
            <p:cNvPr id="85" name="Google Shape;85;p1"/>
            <p:cNvGrpSpPr/>
            <p:nvPr/>
          </p:nvGrpSpPr>
          <p:grpSpPr>
            <a:xfrm>
              <a:off x="0" y="0"/>
              <a:ext cx="10922100" cy="5460900"/>
              <a:chOff x="0" y="0"/>
              <a:chExt cx="10922100" cy="5460900"/>
            </a:xfrm>
          </p:grpSpPr>
          <p:sp>
            <p:nvSpPr>
              <p:cNvPr id="86" name="Google Shape;86;p1"/>
              <p:cNvSpPr/>
              <p:nvPr/>
            </p:nvSpPr>
            <p:spPr>
              <a:xfrm>
                <a:off x="0" y="0"/>
                <a:ext cx="10922100" cy="54609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" name="Google Shape;87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79877" y="4721629"/>
                <a:ext cx="734866" cy="73486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88" name="Google Shape;88;p1"/>
            <p:cNvSpPr txBox="1"/>
            <p:nvPr/>
          </p:nvSpPr>
          <p:spPr>
            <a:xfrm>
              <a:off x="76200" y="-29905"/>
              <a:ext cx="106935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SzPts val="3000"/>
              </a:pPr>
              <a:r>
                <a:rPr lang="en-GB" sz="2400" b="1" dirty="0">
                  <a:solidFill>
                    <a:srgbClr val="FF0000"/>
                  </a:solidFill>
                </a:rPr>
                <a:t>Observations of </a:t>
              </a:r>
              <a:r>
                <a:rPr lang="en-GB" sz="2400" b="1" dirty="0" err="1">
                  <a:solidFill>
                    <a:srgbClr val="FF0000"/>
                  </a:solidFill>
                </a:rPr>
                <a:t>submesoscale</a:t>
              </a:r>
              <a:r>
                <a:rPr lang="en-GB" sz="2400" b="1" dirty="0">
                  <a:solidFill>
                    <a:srgbClr val="FF0000"/>
                  </a:solidFill>
                </a:rPr>
                <a:t> flows in the Southern Ocean and early evidence of their coupling with air-sea fluxes</a:t>
              </a:r>
              <a:endParaRPr sz="2400" b="1" i="0" u="none" strike="noStrike" cap="none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89" name="Google Shape;89;p1"/>
            <p:cNvSpPr txBox="1"/>
            <p:nvPr/>
          </p:nvSpPr>
          <p:spPr>
            <a:xfrm>
              <a:off x="0" y="3554442"/>
              <a:ext cx="10914743" cy="195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00A7D9"/>
                  </a:solidFill>
                  <a:latin typeface="Arial"/>
                  <a:ea typeface="Arial"/>
                  <a:cs typeface="Arial"/>
                  <a:sym typeface="Arial"/>
                </a:rPr>
                <a:t>Related publications: </a:t>
              </a:r>
              <a:endParaRPr sz="1800" b="1" i="0" u="none" strike="noStrike" cap="none" dirty="0">
                <a:solidFill>
                  <a:srgbClr val="025C6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98900" indent="-198900" algn="just">
                <a:buClr>
                  <a:srgbClr val="025C6D"/>
                </a:buClr>
                <a:buSzPts val="1800"/>
                <a:buFont typeface="Arial"/>
                <a:buChar char="-"/>
              </a:pPr>
              <a:r>
                <a:rPr lang="en-GB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Swart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et al. </a:t>
              </a:r>
              <a:r>
                <a:rPr lang="en-GB" sz="17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Submesoscale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 fronts in the SO MIZ and response to wind forcing. </a:t>
              </a:r>
              <a:r>
                <a:rPr lang="en-GB" sz="1700" i="1" dirty="0">
                  <a:latin typeface="Calibri" panose="020F0502020204030204" pitchFamily="34" charset="0"/>
                  <a:cs typeface="Calibri" panose="020F0502020204030204" pitchFamily="34" charset="0"/>
                </a:rPr>
                <a:t>GRL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10.1029/2019GL086649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. 2020.</a:t>
              </a:r>
              <a:endParaRPr lang="en-US" sz="1700" dirty="0">
                <a:solidFill>
                  <a:srgbClr val="025C6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98900" lvl="0" indent="-198900" algn="just">
                <a:buClr>
                  <a:srgbClr val="025C6D"/>
                </a:buClr>
                <a:buSzPts val="1800"/>
                <a:buFont typeface="Arial"/>
                <a:buChar char="-"/>
              </a:pPr>
              <a:r>
                <a:rPr lang="en-GB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Nicholson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, et al</a:t>
              </a:r>
              <a:r>
                <a:rPr lang="en-GB" sz="1700" i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 Storms drive outgassing of CO</a:t>
              </a:r>
              <a:r>
                <a:rPr lang="en-GB" sz="17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 in the subpolar Southern Ocean. </a:t>
              </a:r>
              <a:r>
                <a:rPr lang="en-GB" sz="1700" i="1" dirty="0">
                  <a:latin typeface="Calibri" panose="020F0502020204030204" pitchFamily="34" charset="0"/>
                  <a:cs typeface="Calibri" panose="020F0502020204030204" pitchFamily="34" charset="0"/>
                </a:rPr>
                <a:t>Nature Comms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. </a:t>
              </a:r>
              <a:r>
                <a:rPr lang="en-GB" sz="1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10.1038/s41467-021-27780-w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. 2022.</a:t>
              </a:r>
            </a:p>
            <a:p>
              <a:pPr marL="198900" lvl="0" indent="-198900" algn="just">
                <a:buClr>
                  <a:srgbClr val="025C6D"/>
                </a:buClr>
                <a:buSzPts val="1800"/>
                <a:buFont typeface="Arial"/>
                <a:buChar char="-"/>
              </a:pPr>
              <a:r>
                <a:rPr lang="en-GB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Giddy,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et al. Stirring of sea‐ice meltwater enhances </a:t>
              </a:r>
              <a:r>
                <a:rPr lang="en-GB" sz="17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submesoscale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 fronts…. JGR,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10.1029/2020JC016814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. 2021.</a:t>
              </a:r>
            </a:p>
            <a:p>
              <a:pPr marL="198900" lvl="0" indent="-198900" algn="just">
                <a:buClr>
                  <a:srgbClr val="025C6D"/>
                </a:buClr>
                <a:buSzPts val="1800"/>
                <a:buFont typeface="Arial"/>
                <a:buChar char="-"/>
              </a:pPr>
              <a:r>
                <a:rPr lang="en-GB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Biddle &amp; Swart.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 The observed seasonal cycle of </a:t>
              </a:r>
              <a:r>
                <a:rPr lang="en-GB" sz="17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submesoscales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 in the SO MIZ. </a:t>
              </a:r>
              <a:r>
                <a:rPr lang="en-GB" sz="1700" i="1" dirty="0">
                  <a:latin typeface="Calibri" panose="020F0502020204030204" pitchFamily="34" charset="0"/>
                  <a:cs typeface="Calibri" panose="020F0502020204030204" pitchFamily="34" charset="0"/>
                </a:rPr>
                <a:t>JGR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10.1029/2019JC015587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. 2020.</a:t>
              </a:r>
            </a:p>
            <a:p>
              <a:pPr marL="342900" lvl="0" indent="-342900" algn="just">
                <a:buClr>
                  <a:srgbClr val="025C6D"/>
                </a:buClr>
                <a:buSzPts val="1800"/>
                <a:buFont typeface="Arial"/>
                <a:buChar char="-"/>
              </a:pPr>
              <a:endParaRPr sz="1800" b="0" i="0" u="none" strike="noStrike" cap="none" dirty="0">
                <a:solidFill>
                  <a:srgbClr val="025C6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76200" y="1846194"/>
              <a:ext cx="10693500" cy="1723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>
                <a:buSzPts val="1800"/>
              </a:pPr>
              <a:r>
                <a:rPr lang="en-US" sz="1800" b="1" i="0" u="none" strike="noStrike" cap="none" dirty="0">
                  <a:solidFill>
                    <a:srgbClr val="00A7D9"/>
                  </a:solidFill>
                  <a:latin typeface="Arial"/>
                  <a:ea typeface="Arial"/>
                  <a:cs typeface="Arial"/>
                  <a:sym typeface="Arial"/>
                </a:rPr>
                <a:t>Abbreviated abstract: </a:t>
              </a:r>
              <a:r>
                <a:rPr lang="en-GB" dirty="0"/>
                <a:t>Within the previous 10 years we have been able to directly observe and assess the role of the fine-scale ocean and rapidly evolving atmosphere boundary layer on the upper limb of the Southern Ocean’s overturning circulation. However, these efforts have been mostly limited to the ice-free Southern Ocean with major challenges remaining for the sea-ice regions. Here, we provide an overview of the observational progress, particularly using autonomous platforms, to assess how the SO mixed layer varies at the </a:t>
              </a:r>
              <a:r>
                <a:rPr lang="en-GB" dirty="0" err="1"/>
                <a:t>finescale</a:t>
              </a:r>
              <a:r>
                <a:rPr lang="en-GB" dirty="0"/>
                <a:t> (1-10 km, hours to seasons). In particular, we focus on the ocean coupling with the atmosphere and cryosphere, and how it directly moderates air-sea fluxes of heat and carbon. We attempt to elucidate research gaps and where we should be aiming for in the future. </a:t>
              </a:r>
              <a:r>
                <a:rPr lang="en-US" sz="1800" dirty="0">
                  <a:solidFill>
                    <a:srgbClr val="025C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i="0" u="none" strike="noStrike" cap="none" dirty="0">
                  <a:solidFill>
                    <a:srgbClr val="00A7D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0" i="0" u="none" strike="noStrike" cap="none" dirty="0">
                <a:solidFill>
                  <a:srgbClr val="025C6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76100" y="665958"/>
              <a:ext cx="9958800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i="1" dirty="0" err="1">
                  <a:solidFill>
                    <a:srgbClr val="025C6D"/>
                  </a:solidFill>
                  <a:latin typeface="Calibri"/>
                  <a:ea typeface="Calibri"/>
                  <a:cs typeface="Calibri"/>
                  <a:sym typeface="Calibri"/>
                </a:rPr>
                <a:t>Seb</a:t>
              </a:r>
              <a:r>
                <a:rPr lang="en-US" sz="2200" i="1" dirty="0">
                  <a:solidFill>
                    <a:srgbClr val="025C6D"/>
                  </a:solidFill>
                  <a:latin typeface="Calibri"/>
                  <a:ea typeface="Calibri"/>
                  <a:cs typeface="Calibri"/>
                  <a:sym typeface="Calibri"/>
                </a:rPr>
                <a:t> Swart, Marcel du Plessis, Sarah Nicholson, Louise Biddle, Isabelle Giddy, Pedro Monteiro, Ronald de Souza, Andrew Thompson, Johan </a:t>
              </a:r>
              <a:r>
                <a:rPr lang="en-US" sz="2200" i="1" dirty="0" err="1">
                  <a:solidFill>
                    <a:srgbClr val="025C6D"/>
                  </a:solidFill>
                  <a:latin typeface="Calibri"/>
                  <a:ea typeface="Calibri"/>
                  <a:cs typeface="Calibri"/>
                  <a:sym typeface="Calibri"/>
                </a:rPr>
                <a:t>Edholm</a:t>
              </a:r>
              <a:r>
                <a:rPr lang="en-US" sz="2200" i="1" dirty="0">
                  <a:solidFill>
                    <a:srgbClr val="025C6D"/>
                  </a:solidFill>
                  <a:latin typeface="Calibri"/>
                  <a:ea typeface="Calibri"/>
                  <a:cs typeface="Calibri"/>
                  <a:sym typeface="Calibri"/>
                </a:rPr>
                <a:t>, et al…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1" u="none" strike="noStrike" cap="none" dirty="0">
                  <a:solidFill>
                    <a:srgbClr val="025C6D"/>
                  </a:solidFill>
                  <a:latin typeface="Calibri"/>
                  <a:cs typeface="Calibri"/>
                  <a:sym typeface="Calibri"/>
                </a:rPr>
                <a:t>@</a:t>
              </a:r>
              <a:r>
                <a:rPr lang="en-US" sz="2200" b="0" i="1" u="none" strike="noStrike" cap="none" dirty="0" err="1">
                  <a:solidFill>
                    <a:srgbClr val="025C6D"/>
                  </a:solidFill>
                  <a:latin typeface="Calibri"/>
                  <a:cs typeface="Calibri"/>
                  <a:sym typeface="Calibri"/>
                </a:rPr>
                <a:t>PolarGliders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4EF2FE-9A51-E1A8-A0A6-A6D001616938}"/>
              </a:ext>
            </a:extLst>
          </p:cNvPr>
          <p:cNvSpPr txBox="1"/>
          <p:nvPr/>
        </p:nvSpPr>
        <p:spPr>
          <a:xfrm>
            <a:off x="4854466" y="5230911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025C6D"/>
                </a:solidFill>
              </a:rPr>
              <a:t>Swart</a:t>
            </a:r>
            <a:r>
              <a:rPr lang="sv-SE" dirty="0">
                <a:solidFill>
                  <a:srgbClr val="025C6D"/>
                </a:solidFill>
              </a:rPr>
              <a:t> </a:t>
            </a:r>
            <a:r>
              <a:rPr lang="en-IT">
                <a:solidFill>
                  <a:srgbClr val="025C6D"/>
                </a:solidFill>
              </a:rPr>
              <a:t>- </a:t>
            </a:r>
            <a:r>
              <a:rPr lang="en-IT" dirty="0">
                <a:solidFill>
                  <a:srgbClr val="025C6D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"/>
          <p:cNvGrpSpPr/>
          <p:nvPr/>
        </p:nvGrpSpPr>
        <p:grpSpPr>
          <a:xfrm>
            <a:off x="-100" y="0"/>
            <a:ext cx="10922100" cy="5460900"/>
            <a:chOff x="0" y="0"/>
            <a:chExt cx="10922100" cy="5460900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0" y="0"/>
              <a:ext cx="10922100" cy="5460900"/>
              <a:chOff x="0" y="0"/>
              <a:chExt cx="10922100" cy="54609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0" y="0"/>
                <a:ext cx="10922100" cy="54609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9" name="Google Shape;99;p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79877" y="4721629"/>
                <a:ext cx="734866" cy="73486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100" name="Google Shape;100;p2"/>
            <p:cNvSpPr txBox="1"/>
            <p:nvPr/>
          </p:nvSpPr>
          <p:spPr>
            <a:xfrm>
              <a:off x="76200" y="41769"/>
              <a:ext cx="1069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rgbClr val="EA1D2D"/>
                  </a:solidFill>
                  <a:latin typeface="Arial"/>
                  <a:ea typeface="Arial"/>
                  <a:cs typeface="Arial"/>
                  <a:sym typeface="Arial"/>
                </a:rPr>
                <a:t>Data and methods</a:t>
              </a:r>
              <a:endParaRPr sz="3000" b="1" i="0" u="none" strike="noStrike" cap="none">
                <a:solidFill>
                  <a:srgbClr val="EA1D2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86FFA1-C1AF-CBC2-454A-244820E606A1}"/>
              </a:ext>
            </a:extLst>
          </p:cNvPr>
          <p:cNvSpPr txBox="1"/>
          <p:nvPr/>
        </p:nvSpPr>
        <p:spPr>
          <a:xfrm>
            <a:off x="4727466" y="5077023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025C6D"/>
                </a:solidFill>
              </a:rPr>
              <a:t>Swart</a:t>
            </a:r>
            <a:r>
              <a:rPr lang="en-IT">
                <a:solidFill>
                  <a:srgbClr val="025C6D"/>
                </a:solidFill>
              </a:rPr>
              <a:t> - </a:t>
            </a:r>
            <a:r>
              <a:rPr lang="en-IT" dirty="0">
                <a:solidFill>
                  <a:srgbClr val="025C6D"/>
                </a:solidFill>
              </a:rPr>
              <a:t>2</a:t>
            </a:r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81DD0E66-1628-4915-B6AE-AE34FEC17473}"/>
              </a:ext>
            </a:extLst>
          </p:cNvPr>
          <p:cNvSpPr txBox="1"/>
          <p:nvPr/>
        </p:nvSpPr>
        <p:spPr>
          <a:xfrm>
            <a:off x="114250" y="706653"/>
            <a:ext cx="746984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profiling and surface autonomous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paltforms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provide data and associated air-sea fluxes at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finescale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over seasonal cycles in the Southern Ocean</a:t>
            </a:r>
          </a:p>
          <a:p>
            <a:pPr lvl="0" algn="just">
              <a:buSzPts val="1800"/>
            </a:pPr>
            <a:endParaRPr lang="en-US" sz="1800" b="0" i="0" u="none" strike="noStrike" cap="none" dirty="0">
              <a:solidFill>
                <a:srgbClr val="025C6D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0" algn="just">
              <a:buSzPts val="1800"/>
            </a:pPr>
            <a:endParaRPr lang="en-US" sz="1800" dirty="0">
              <a:solidFill>
                <a:srgbClr val="025C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SzPts val="1800"/>
            </a:pPr>
            <a:endParaRPr lang="en-US" sz="1800" b="0" i="0" u="none" strike="noStrike" cap="none" dirty="0">
              <a:solidFill>
                <a:srgbClr val="025C6D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the scales and intensities of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finescale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ocean flows and atmosphere fluxes to understand winter to summer controls on stratification and ML physics in the SO from the Subantarctic to the sea ice covered ocean.  </a:t>
            </a:r>
            <a:endParaRPr sz="1800"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6FFFC-8D56-E12A-AA12-FC5DD7336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805" y="644320"/>
            <a:ext cx="2806189" cy="1838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2F791-715C-EC8B-42E3-6BA1EBFE9BCE}"/>
              </a:ext>
            </a:extLst>
          </p:cNvPr>
          <p:cNvSpPr/>
          <p:nvPr/>
        </p:nvSpPr>
        <p:spPr>
          <a:xfrm>
            <a:off x="7812206" y="293025"/>
            <a:ext cx="2957494" cy="34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0791">
              <a:defRPr/>
            </a:pPr>
            <a:r>
              <a:rPr lang="en-US" sz="1655" b="1" dirty="0" err="1">
                <a:solidFill>
                  <a:srgbClr val="00206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Sailbuoy</a:t>
            </a:r>
            <a:endParaRPr lang="en-US" sz="1655" b="1" dirty="0">
              <a:solidFill>
                <a:srgbClr val="002060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09CAEF-B766-C867-CA86-A19C42FD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8" y="3972930"/>
            <a:ext cx="1930209" cy="13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0448D-43FE-2B15-D475-202D748DA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01" y="2589019"/>
            <a:ext cx="1875703" cy="25000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6ABB4C-777A-E7DA-0E59-51A8B0831BB0}"/>
              </a:ext>
            </a:extLst>
          </p:cNvPr>
          <p:cNvSpPr/>
          <p:nvPr/>
        </p:nvSpPr>
        <p:spPr>
          <a:xfrm>
            <a:off x="8626342" y="2656794"/>
            <a:ext cx="1602462" cy="601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0791">
              <a:defRPr/>
            </a:pPr>
            <a:r>
              <a:rPr lang="en-US" sz="1655" b="1" dirty="0">
                <a:solidFill>
                  <a:srgbClr val="FFC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Gliders with microstructure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363A31-B334-8BF9-F931-2808FE4FCAAB}"/>
              </a:ext>
            </a:extLst>
          </p:cNvPr>
          <p:cNvSpPr/>
          <p:nvPr/>
        </p:nvSpPr>
        <p:spPr>
          <a:xfrm>
            <a:off x="5740475" y="3694149"/>
            <a:ext cx="2957494" cy="34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0791">
              <a:defRPr/>
            </a:pPr>
            <a:r>
              <a:rPr lang="en-US" sz="1655" b="1" dirty="0">
                <a:solidFill>
                  <a:srgbClr val="00206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Seal tags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3"/>
          <p:cNvGrpSpPr/>
          <p:nvPr/>
        </p:nvGrpSpPr>
        <p:grpSpPr>
          <a:xfrm>
            <a:off x="-7578" y="22327"/>
            <a:ext cx="10922000" cy="5461000"/>
            <a:chOff x="0" y="0"/>
            <a:chExt cx="10922000" cy="5461000"/>
          </a:xfrm>
        </p:grpSpPr>
        <p:grpSp>
          <p:nvGrpSpPr>
            <p:cNvPr id="106" name="Google Shape;106;p3"/>
            <p:cNvGrpSpPr/>
            <p:nvPr/>
          </p:nvGrpSpPr>
          <p:grpSpPr>
            <a:xfrm>
              <a:off x="0" y="0"/>
              <a:ext cx="10922000" cy="5461000"/>
              <a:chOff x="0" y="0"/>
              <a:chExt cx="10922000" cy="5461000"/>
            </a:xfrm>
          </p:grpSpPr>
          <p:sp>
            <p:nvSpPr>
              <p:cNvPr id="107" name="Google Shape;107;p3"/>
              <p:cNvSpPr/>
              <p:nvPr/>
            </p:nvSpPr>
            <p:spPr>
              <a:xfrm>
                <a:off x="0" y="0"/>
                <a:ext cx="10922000" cy="54610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8" name="Google Shape;108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79877" y="4721629"/>
                <a:ext cx="734866" cy="73486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109" name="Google Shape;109;p3"/>
            <p:cNvSpPr txBox="1"/>
            <p:nvPr/>
          </p:nvSpPr>
          <p:spPr>
            <a:xfrm>
              <a:off x="76200" y="41769"/>
              <a:ext cx="106934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 dirty="0">
                  <a:solidFill>
                    <a:srgbClr val="EA1D2D"/>
                  </a:solidFill>
                  <a:latin typeface="Arial"/>
                  <a:ea typeface="Arial"/>
                  <a:cs typeface="Arial"/>
                  <a:sym typeface="Arial"/>
                </a:rPr>
                <a:t>Results</a:t>
              </a:r>
              <a:endParaRPr sz="3000" b="1" i="0" u="none" strike="noStrike" cap="none" dirty="0">
                <a:solidFill>
                  <a:srgbClr val="EA1D2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A88471-08A5-755E-4EE6-4F56CB23BB4B}"/>
              </a:ext>
            </a:extLst>
          </p:cNvPr>
          <p:cNvSpPr txBox="1"/>
          <p:nvPr/>
        </p:nvSpPr>
        <p:spPr>
          <a:xfrm>
            <a:off x="4301625" y="5193731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025C6D"/>
                </a:solidFill>
              </a:rPr>
              <a:t>Swart</a:t>
            </a:r>
            <a:r>
              <a:rPr lang="en-IT">
                <a:solidFill>
                  <a:srgbClr val="025C6D"/>
                </a:solidFill>
              </a:rPr>
              <a:t> </a:t>
            </a:r>
            <a:r>
              <a:rPr lang="en-IT" dirty="0">
                <a:solidFill>
                  <a:srgbClr val="025C6D"/>
                </a:solidFill>
              </a:rPr>
              <a:t>- 3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B9E5B-59C0-5E14-4E47-DFB50BB41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396" y="1260564"/>
            <a:ext cx="3245498" cy="24992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F20D54-F9F4-353A-7371-8F86AC20FA4B}"/>
              </a:ext>
            </a:extLst>
          </p:cNvPr>
          <p:cNvGrpSpPr/>
          <p:nvPr/>
        </p:nvGrpSpPr>
        <p:grpSpPr>
          <a:xfrm>
            <a:off x="5910560" y="2626370"/>
            <a:ext cx="3901803" cy="2689546"/>
            <a:chOff x="2978149" y="2144528"/>
            <a:chExt cx="5422900" cy="34055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8EAAB1-AA4B-3B6D-3CEA-21D061F5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7977" y="4505011"/>
              <a:ext cx="4794251" cy="10450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EF67AB-713B-3F4E-C421-A394BEEE1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5242"/>
            <a:stretch/>
          </p:blipFill>
          <p:spPr>
            <a:xfrm>
              <a:off x="2978149" y="2144528"/>
              <a:ext cx="5422900" cy="230149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F0203-CFE8-4BD4-70D4-5F5613E738AD}"/>
              </a:ext>
            </a:extLst>
          </p:cNvPr>
          <p:cNvGrpSpPr/>
          <p:nvPr/>
        </p:nvGrpSpPr>
        <p:grpSpPr>
          <a:xfrm>
            <a:off x="7188648" y="-8528"/>
            <a:ext cx="3549861" cy="2716702"/>
            <a:chOff x="744071" y="1297041"/>
            <a:chExt cx="7860233" cy="58022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1B45CC-F9C1-B2FB-F221-81F364465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71" y="1297041"/>
              <a:ext cx="7860233" cy="580225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690B37-EA8F-0FF8-88FB-CD19A06AD12E}"/>
                </a:ext>
              </a:extLst>
            </p:cNvPr>
            <p:cNvCxnSpPr/>
            <p:nvPr/>
          </p:nvCxnSpPr>
          <p:spPr>
            <a:xfrm flipH="1">
              <a:off x="2238446" y="1727631"/>
              <a:ext cx="12591" cy="4728533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CF465DD-CE2F-FED9-685A-CB8AB7A1DA4F}"/>
                </a:ext>
              </a:extLst>
            </p:cNvPr>
            <p:cNvCxnSpPr/>
            <p:nvPr/>
          </p:nvCxnSpPr>
          <p:spPr>
            <a:xfrm flipH="1">
              <a:off x="3956461" y="1727631"/>
              <a:ext cx="12591" cy="4728533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6CE866-8C50-9323-294E-BB60F0FB2A47}"/>
                </a:ext>
              </a:extLst>
            </p:cNvPr>
            <p:cNvSpPr txBox="1"/>
            <p:nvPr/>
          </p:nvSpPr>
          <p:spPr>
            <a:xfrm>
              <a:off x="4134657" y="5329824"/>
              <a:ext cx="2763128" cy="754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103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</a:t>
              </a:r>
              <a:r>
                <a:rPr lang="en-US" sz="110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= 8 km</a:t>
              </a: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61940F8E-2177-F13F-E205-00E2B4501E07}"/>
                </a:ext>
              </a:extLst>
            </p:cNvPr>
            <p:cNvSpPr/>
            <p:nvPr/>
          </p:nvSpPr>
          <p:spPr>
            <a:xfrm rot="6745072">
              <a:off x="2156158" y="1716463"/>
              <a:ext cx="341518" cy="546434"/>
            </a:xfrm>
            <a:prstGeom prst="arc">
              <a:avLst>
                <a:gd name="adj1" fmla="val 16400120"/>
                <a:gd name="adj2" fmla="val 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55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78AEB08-D4E1-C877-239C-8C8A0C6128C3}"/>
                </a:ext>
              </a:extLst>
            </p:cNvPr>
            <p:cNvSpPr/>
            <p:nvPr/>
          </p:nvSpPr>
          <p:spPr>
            <a:xfrm rot="6745072">
              <a:off x="3984433" y="5195112"/>
              <a:ext cx="341518" cy="546434"/>
            </a:xfrm>
            <a:prstGeom prst="arc">
              <a:avLst>
                <a:gd name="adj1" fmla="val 16400120"/>
                <a:gd name="adj2" fmla="val 152013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55"/>
            </a:p>
          </p:txBody>
        </p:sp>
      </p:grpSp>
      <p:sp>
        <p:nvSpPr>
          <p:cNvPr id="19" name="Google Shape;90;p1">
            <a:extLst>
              <a:ext uri="{FF2B5EF4-FFF2-40B4-BE49-F238E27FC236}">
                <a16:creationId xmlns:a16="http://schemas.microsoft.com/office/drawing/2014/main" id="{097BF943-B994-7049-6334-77796C1A3108}"/>
              </a:ext>
            </a:extLst>
          </p:cNvPr>
          <p:cNvSpPr txBox="1"/>
          <p:nvPr/>
        </p:nvSpPr>
        <p:spPr>
          <a:xfrm>
            <a:off x="1794016" y="583160"/>
            <a:ext cx="49180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MIZ SMS flows are active and almost completely driven by salinity gradients.  </a:t>
            </a:r>
            <a:endParaRPr sz="1800"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0;p1">
            <a:extLst>
              <a:ext uri="{FF2B5EF4-FFF2-40B4-BE49-F238E27FC236}">
                <a16:creationId xmlns:a16="http://schemas.microsoft.com/office/drawing/2014/main" id="{FD665640-27D9-46BD-42DC-7FDE60CB406A}"/>
              </a:ext>
            </a:extLst>
          </p:cNvPr>
          <p:cNvSpPr txBox="1"/>
          <p:nvPr/>
        </p:nvSpPr>
        <p:spPr>
          <a:xfrm>
            <a:off x="402228" y="3998189"/>
            <a:ext cx="553600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Storms drive deep turbulence from glider + microstructure observations that tap into C-rich deep waters. CO2 outgasses in the subpolar SO from Wave Glider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sz="1800"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90;p1">
            <a:extLst>
              <a:ext uri="{FF2B5EF4-FFF2-40B4-BE49-F238E27FC236}">
                <a16:creationId xmlns:a16="http://schemas.microsoft.com/office/drawing/2014/main" id="{7676BF3F-4425-B2AC-31D3-78EBEF4E3BE2}"/>
              </a:ext>
            </a:extLst>
          </p:cNvPr>
          <p:cNvSpPr txBox="1"/>
          <p:nvPr/>
        </p:nvSpPr>
        <p:spPr>
          <a:xfrm>
            <a:off x="522353" y="2041112"/>
            <a:ext cx="46488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Wavenumber spectra, </a:t>
            </a:r>
          </a:p>
          <a:p>
            <a:pPr lvl="0" algn="just">
              <a:buSzPts val="1800"/>
            </a:pPr>
            <a:r>
              <a:rPr lang="en-US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Giddy et al., 2021</a:t>
            </a:r>
            <a:endParaRPr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0;p1">
            <a:extLst>
              <a:ext uri="{FF2B5EF4-FFF2-40B4-BE49-F238E27FC236}">
                <a16:creationId xmlns:a16="http://schemas.microsoft.com/office/drawing/2014/main" id="{483C58C9-D36B-50EF-23F9-BA0C272389C1}"/>
              </a:ext>
            </a:extLst>
          </p:cNvPr>
          <p:cNvSpPr txBox="1"/>
          <p:nvPr/>
        </p:nvSpPr>
        <p:spPr>
          <a:xfrm>
            <a:off x="7863542" y="1823563"/>
            <a:ext cx="23823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gradients vs sampling scale, Swart et al., 2020</a:t>
            </a:r>
            <a:endParaRPr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0;p1">
            <a:extLst>
              <a:ext uri="{FF2B5EF4-FFF2-40B4-BE49-F238E27FC236}">
                <a16:creationId xmlns:a16="http://schemas.microsoft.com/office/drawing/2014/main" id="{C9E1E3EA-83B7-02CE-2258-AD7BF90A7B72}"/>
              </a:ext>
            </a:extLst>
          </p:cNvPr>
          <p:cNvSpPr txBox="1"/>
          <p:nvPr/>
        </p:nvSpPr>
        <p:spPr>
          <a:xfrm>
            <a:off x="9812363" y="2862180"/>
            <a:ext cx="20884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Log(E)</a:t>
            </a:r>
            <a:endParaRPr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0;p1">
            <a:extLst>
              <a:ext uri="{FF2B5EF4-FFF2-40B4-BE49-F238E27FC236}">
                <a16:creationId xmlns:a16="http://schemas.microsoft.com/office/drawing/2014/main" id="{184D503E-6098-1349-D9DB-85DAA97CBCD0}"/>
              </a:ext>
            </a:extLst>
          </p:cNvPr>
          <p:cNvSpPr txBox="1"/>
          <p:nvPr/>
        </p:nvSpPr>
        <p:spPr>
          <a:xfrm>
            <a:off x="9840036" y="3817275"/>
            <a:ext cx="20884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Salinity</a:t>
            </a:r>
            <a:endParaRPr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90;p1">
            <a:extLst>
              <a:ext uri="{FF2B5EF4-FFF2-40B4-BE49-F238E27FC236}">
                <a16:creationId xmlns:a16="http://schemas.microsoft.com/office/drawing/2014/main" id="{97C20085-80AF-70B8-B58E-9C9E379A6E32}"/>
              </a:ext>
            </a:extLst>
          </p:cNvPr>
          <p:cNvSpPr txBox="1"/>
          <p:nvPr/>
        </p:nvSpPr>
        <p:spPr>
          <a:xfrm>
            <a:off x="9694266" y="4694496"/>
            <a:ext cx="20884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pCO</a:t>
            </a:r>
            <a:r>
              <a:rPr lang="en-US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90;p1">
            <a:extLst>
              <a:ext uri="{FF2B5EF4-FFF2-40B4-BE49-F238E27FC236}">
                <a16:creationId xmlns:a16="http://schemas.microsoft.com/office/drawing/2014/main" id="{0DD50BAB-6B1C-4EF4-9BE0-C741A7869FFA}"/>
              </a:ext>
            </a:extLst>
          </p:cNvPr>
          <p:cNvSpPr txBox="1"/>
          <p:nvPr/>
        </p:nvSpPr>
        <p:spPr>
          <a:xfrm>
            <a:off x="7861461" y="5217360"/>
            <a:ext cx="20884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Nicholson et al., 2022</a:t>
            </a:r>
            <a:endParaRPr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>
            <a:off x="0" y="0"/>
            <a:ext cx="10922000" cy="5461000"/>
            <a:chOff x="0" y="0"/>
            <a:chExt cx="10922000" cy="5461000"/>
          </a:xfrm>
        </p:grpSpPr>
        <p:sp>
          <p:nvSpPr>
            <p:cNvPr id="115" name="Google Shape;115;p4"/>
            <p:cNvSpPr/>
            <p:nvPr/>
          </p:nvSpPr>
          <p:spPr>
            <a:xfrm>
              <a:off x="0" y="0"/>
              <a:ext cx="10922000" cy="5461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" name="Google Shape;116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9877" y="4721629"/>
              <a:ext cx="734866" cy="73486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17" name="Google Shape;117;p4"/>
          <p:cNvSpPr txBox="1"/>
          <p:nvPr/>
        </p:nvSpPr>
        <p:spPr>
          <a:xfrm>
            <a:off x="76200" y="41769"/>
            <a:ext cx="10693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EA1D2D"/>
                </a:solidFill>
                <a:latin typeface="Arial"/>
                <a:ea typeface="Arial"/>
                <a:cs typeface="Arial"/>
                <a:sym typeface="Arial"/>
              </a:rPr>
              <a:t>Discussion and conclusions</a:t>
            </a:r>
            <a:endParaRPr sz="3000" b="1" i="0" u="none" strike="noStrike" cap="none" dirty="0">
              <a:solidFill>
                <a:srgbClr val="EA1D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69694" y="-7393644"/>
            <a:ext cx="1652630" cy="16526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D5F61-9043-0993-5C25-229A8574E469}"/>
              </a:ext>
            </a:extLst>
          </p:cNvPr>
          <p:cNvSpPr txBox="1"/>
          <p:nvPr/>
        </p:nvSpPr>
        <p:spPr>
          <a:xfrm>
            <a:off x="4727466" y="5077023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025C6D"/>
                </a:solidFill>
              </a:rPr>
              <a:t>Swart</a:t>
            </a:r>
            <a:r>
              <a:rPr lang="en-IT">
                <a:solidFill>
                  <a:srgbClr val="025C6D"/>
                </a:solidFill>
              </a:rPr>
              <a:t> </a:t>
            </a:r>
            <a:r>
              <a:rPr lang="en-IT" dirty="0">
                <a:solidFill>
                  <a:srgbClr val="025C6D"/>
                </a:solidFill>
              </a:rPr>
              <a:t>- 4</a:t>
            </a:r>
          </a:p>
        </p:txBody>
      </p:sp>
      <p:sp>
        <p:nvSpPr>
          <p:cNvPr id="16" name="Google Shape;90;p1">
            <a:extLst>
              <a:ext uri="{FF2B5EF4-FFF2-40B4-BE49-F238E27FC236}">
                <a16:creationId xmlns:a16="http://schemas.microsoft.com/office/drawing/2014/main" id="{4FA2B8EB-319F-C129-3626-F3D6CCBCFF5C}"/>
              </a:ext>
            </a:extLst>
          </p:cNvPr>
          <p:cNvSpPr txBox="1"/>
          <p:nvPr/>
        </p:nvSpPr>
        <p:spPr>
          <a:xfrm>
            <a:off x="231485" y="792918"/>
            <a:ext cx="100862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Finescale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ocean energy drop off rapidly with sampling scale, require sub km scale observations </a:t>
            </a:r>
            <a:r>
              <a:rPr lang="en-US" sz="1800" b="1" i="0" u="none" strike="noStrike" cap="none" dirty="0">
                <a:solidFill>
                  <a:srgbClr val="00A7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0;p1">
            <a:extLst>
              <a:ext uri="{FF2B5EF4-FFF2-40B4-BE49-F238E27FC236}">
                <a16:creationId xmlns:a16="http://schemas.microsoft.com/office/drawing/2014/main" id="{89C79CCC-69B8-A6A9-1C0B-1D5E2C78D820}"/>
              </a:ext>
            </a:extLst>
          </p:cNvPr>
          <p:cNvSpPr txBox="1"/>
          <p:nvPr/>
        </p:nvSpPr>
        <p:spPr>
          <a:xfrm>
            <a:off x="231485" y="1273764"/>
            <a:ext cx="935603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Seasonal cycle in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flows in the MIZ driven by mesoscale freshwater gradients. Spectra steepen and narrow in variability from spring to late summer when freshwater gradients mix out and ML shoals.  </a:t>
            </a:r>
            <a:endParaRPr sz="1800"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0;p1">
            <a:extLst>
              <a:ext uri="{FF2B5EF4-FFF2-40B4-BE49-F238E27FC236}">
                <a16:creationId xmlns:a16="http://schemas.microsoft.com/office/drawing/2014/main" id="{609A9221-9606-D80E-329B-4216F5D380D2}"/>
              </a:ext>
            </a:extLst>
          </p:cNvPr>
          <p:cNvSpPr txBox="1"/>
          <p:nvPr/>
        </p:nvSpPr>
        <p:spPr>
          <a:xfrm>
            <a:off x="231485" y="2226780"/>
            <a:ext cx="953055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1800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to show strong coupling between </a:t>
            </a:r>
            <a:r>
              <a:rPr lang="en-US" sz="1800" dirty="0" err="1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filescale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ocean and rapidly evolving atmosphere leading to fluxes of heat and C</a:t>
            </a:r>
          </a:p>
          <a:p>
            <a:pPr lvl="0" algn="just">
              <a:buSzPts val="1800"/>
            </a:pPr>
            <a:endParaRPr lang="en-US" sz="1800" b="0" i="0" u="none" strike="noStrike" cap="none" dirty="0">
              <a:solidFill>
                <a:srgbClr val="025C6D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lvl="0" indent="-285750" algn="just">
              <a:buSzPts val="1800"/>
              <a:buFontTx/>
              <a:buChar char="-"/>
            </a:pP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flows are active under sea ice</a:t>
            </a:r>
          </a:p>
          <a:p>
            <a:pPr marL="285750" lvl="0" indent="-285750" algn="just">
              <a:buSzPts val="1800"/>
              <a:buFontTx/>
              <a:buChar char="-"/>
            </a:pPr>
            <a:endParaRPr lang="en-US" sz="1800" dirty="0">
              <a:solidFill>
                <a:srgbClr val="025C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800"/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accurate and seasonal coverage of combined ocean and atmospheric boundary layer observations at fine-scale + fluxes</a:t>
            </a:r>
          </a:p>
          <a:p>
            <a:pPr marL="285750" lvl="0" indent="-285750" algn="just">
              <a:buSzPts val="1800"/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</a:t>
            </a:r>
            <a:r>
              <a:rPr lang="en-US" sz="1800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Observing fine scale under sea ice </a:t>
            </a:r>
            <a:r>
              <a:rPr lang="en-US" sz="1800" dirty="0">
                <a:solidFill>
                  <a:srgbClr val="025C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&lt;technological constraints and field access&gt;</a:t>
            </a:r>
          </a:p>
          <a:p>
            <a:pPr marL="285750" lvl="0" indent="-285750" algn="just">
              <a:buSzPts val="1800"/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</a:t>
            </a:r>
            <a:r>
              <a:rPr lang="en-US" sz="1800" b="0" i="0" u="none" strike="noStrike" cap="none" dirty="0">
                <a:solidFill>
                  <a:srgbClr val="025C6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Lack of autumn-winter observations in the high latitudes</a:t>
            </a:r>
            <a:endParaRPr sz="1800" b="0" i="0" u="none" strike="noStrike" cap="none" dirty="0">
              <a:solidFill>
                <a:srgbClr val="025C6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563</Words>
  <Application>Microsoft Macintosh PowerPoint</Application>
  <PresentationFormat>Custom</PresentationFormat>
  <Paragraphs>43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Tosca Ballerini</dc:creator>
  <cp:lastModifiedBy>Sebastiaan Swart</cp:lastModifiedBy>
  <cp:revision>18</cp:revision>
  <dcterms:created xsi:type="dcterms:W3CDTF">2022-03-02T08:39:10Z</dcterms:created>
  <dcterms:modified xsi:type="dcterms:W3CDTF">2022-08-31T12:40:43Z</dcterms:modified>
</cp:coreProperties>
</file>