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61" r:id="rId4"/>
    <p:sldId id="258" r:id="rId5"/>
    <p:sldId id="259" r:id="rId6"/>
  </p:sldIdLst>
  <p:sldSz cx="10922000" cy="5461000"/>
  <p:notesSz cx="6858000" cy="9144000"/>
  <p:embeddedFontLst>
    <p:embeddedFont>
      <p:font typeface="Arial Black" panose="020B0604020202020204" pitchFamily="34" charset="0"/>
      <p:regular r:id="rId8"/>
      <p:bold r:id="rId9"/>
    </p:embeddedFont>
    <p:embeddedFont>
      <p:font typeface="Calibri" panose="020F0502020204030204" pitchFamily="34" charset="0"/>
      <p:regular r:id="rId10"/>
      <p:bold r:id="rId11"/>
      <p:italic r:id="rId12"/>
      <p:boldItalic r:id="rId13"/>
    </p:embeddedFont>
    <p:embeddedFont>
      <p:font typeface="Cambria Math" panose="02040503050406030204" pitchFamily="18"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p15:clr>
            <a:srgbClr val="A4A3A4"/>
          </p15:clr>
        </p15:guide>
        <p15:guide id="2" pos="34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wjEeKIAQ5lNFUiGmfSAyV3VwY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0565" autoAdjust="0"/>
  </p:normalViewPr>
  <p:slideViewPr>
    <p:cSldViewPr snapToGrid="0">
      <p:cViewPr varScale="1">
        <p:scale>
          <a:sx n="128" d="100"/>
          <a:sy n="128" d="100"/>
        </p:scale>
        <p:origin x="184" y="336"/>
      </p:cViewPr>
      <p:guideLst>
        <p:guide orient="horz" pos="1720"/>
        <p:guide pos="3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a:solidFill>
                  <a:schemeClr val="dk1"/>
                </a:solidFill>
                <a:latin typeface="Calibri"/>
                <a:ea typeface="Calibri"/>
                <a:cs typeface="Calibri"/>
                <a:sym typeface="Calibri"/>
              </a:rPr>
              <a:t>snapshot of the bloom, and water properties, extra slide</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Study region (and time?) Show domain. Resolution(s)</a:t>
            </a:r>
            <a:endParaRPr/>
          </a:p>
          <a:p>
            <a:pPr marL="0" lvl="0" indent="0" algn="l" rtl="0">
              <a:lnSpc>
                <a:spcPct val="100000"/>
              </a:lnSpc>
              <a:spcBef>
                <a:spcPts val="0"/>
              </a:spcBef>
              <a:spcAft>
                <a:spcPts val="0"/>
              </a:spcAft>
              <a:buSzPts val="1100"/>
              <a:buNone/>
            </a:pPr>
            <a:r>
              <a:rPr lang="en-US"/>
              <a:t>Backwards and forward advections, interpolation… </a:t>
            </a:r>
            <a:endParaRPr/>
          </a:p>
        </p:txBody>
      </p:sp>
      <p:sp>
        <p:nvSpPr>
          <p:cNvPr id="95" name="Google Shape;95;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Study region (and time?) Show domain. Resolution(s)</a:t>
            </a:r>
            <a:endParaRPr dirty="0"/>
          </a:p>
          <a:p>
            <a:pPr marL="0" lvl="0" indent="0" algn="l" rtl="0">
              <a:lnSpc>
                <a:spcPct val="100000"/>
              </a:lnSpc>
              <a:spcBef>
                <a:spcPts val="0"/>
              </a:spcBef>
              <a:spcAft>
                <a:spcPts val="0"/>
              </a:spcAft>
              <a:buSzPts val="1100"/>
              <a:buNone/>
            </a:pPr>
            <a:r>
              <a:rPr lang="en-US" dirty="0"/>
              <a:t>Backwards and forward advections, interpolation… </a:t>
            </a:r>
            <a:endParaRPr dirty="0"/>
          </a:p>
        </p:txBody>
      </p:sp>
      <p:sp>
        <p:nvSpPr>
          <p:cNvPr id="95" name="Google Shape;95;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858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Break </a:t>
            </a:r>
            <a:r>
              <a:rPr lang="en-US" dirty="0" err="1"/>
              <a:t>netCDF</a:t>
            </a:r>
            <a:r>
              <a:rPr lang="en-US" dirty="0"/>
              <a:t> files into monthly chunks</a:t>
            </a:r>
            <a:endParaRPr dirty="0"/>
          </a:p>
          <a:p>
            <a:pPr marL="0" lvl="0" indent="0" algn="l" rtl="0">
              <a:lnSpc>
                <a:spcPct val="100000"/>
              </a:lnSpc>
              <a:spcBef>
                <a:spcPts val="0"/>
              </a:spcBef>
              <a:spcAft>
                <a:spcPts val="0"/>
              </a:spcAft>
              <a:buSzPts val="1100"/>
              <a:buNone/>
            </a:pPr>
            <a:r>
              <a:rPr lang="en-US" dirty="0"/>
              <a:t>Use low res data</a:t>
            </a:r>
            <a:endParaRPr dirty="0"/>
          </a:p>
          <a:p>
            <a:pPr marL="0" lvl="0" indent="0" algn="l" rtl="0">
              <a:lnSpc>
                <a:spcPct val="100000"/>
              </a:lnSpc>
              <a:spcBef>
                <a:spcPts val="0"/>
              </a:spcBef>
              <a:spcAft>
                <a:spcPts val="0"/>
              </a:spcAft>
              <a:buSzPts val="1100"/>
              <a:buNone/>
            </a:pPr>
            <a:r>
              <a:rPr lang="en-US" dirty="0"/>
              <a:t>why did we choose a particular density surface? </a:t>
            </a:r>
            <a:endParaRPr dirty="0"/>
          </a:p>
        </p:txBody>
      </p:sp>
      <p:sp>
        <p:nvSpPr>
          <p:cNvPr id="106" name="Google Shape;106;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50" y="50"/>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dirty="0">
                  <a:solidFill>
                    <a:srgbClr val="EA1D2D"/>
                  </a:solidFill>
                  <a:latin typeface="Arial Black"/>
                  <a:ea typeface="Arial Black"/>
                  <a:cs typeface="Arial Black"/>
                  <a:sym typeface="Arial Black"/>
                </a:rPr>
                <a:t>Transport Pathways for Iron Supply to the Australian Antarctic Ridge Phytoplankton Bloom </a:t>
              </a:r>
              <a:endParaRPr sz="3000" b="1" i="0" u="none" strike="noStrike" cap="none" dirty="0">
                <a:solidFill>
                  <a:srgbClr val="EA1D2D"/>
                </a:solidFill>
                <a:latin typeface="Arial Black"/>
                <a:ea typeface="Arial Black"/>
                <a:cs typeface="Arial Black"/>
                <a:sym typeface="Arial Black"/>
              </a:endParaRPr>
            </a:p>
          </p:txBody>
        </p:sp>
        <p:sp>
          <p:nvSpPr>
            <p:cNvPr id="89" name="Google Shape;89;p1"/>
            <p:cNvSpPr txBox="1"/>
            <p:nvPr/>
          </p:nvSpPr>
          <p:spPr>
            <a:xfrm>
              <a:off x="76200" y="3734139"/>
              <a:ext cx="10769700" cy="1293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 </a:t>
              </a:r>
              <a:endParaRPr sz="1800" b="1" dirty="0">
                <a:solidFill>
                  <a:srgbClr val="025C6D"/>
                </a:solidFill>
              </a:endParaRPr>
            </a:p>
            <a:p>
              <a:pPr marL="457200" marR="0" lvl="0" indent="-323850" algn="just" rtl="0">
                <a:lnSpc>
                  <a:spcPct val="100000"/>
                </a:lnSpc>
                <a:spcBef>
                  <a:spcPts val="0"/>
                </a:spcBef>
                <a:spcAft>
                  <a:spcPts val="0"/>
                </a:spcAft>
                <a:buClr>
                  <a:srgbClr val="025C6D"/>
                </a:buClr>
                <a:buSzPts val="1500"/>
                <a:buChar char="-"/>
              </a:pPr>
              <a:r>
                <a:rPr lang="en-US" sz="1500" dirty="0">
                  <a:solidFill>
                    <a:srgbClr val="025C6D"/>
                  </a:solidFill>
                </a:rPr>
                <a:t>Gordon, A. L. </a:t>
              </a:r>
              <a:r>
                <a:rPr lang="en-US" sz="1500" i="1" dirty="0">
                  <a:solidFill>
                    <a:srgbClr val="025C6D"/>
                  </a:solidFill>
                </a:rPr>
                <a:t>et al.</a:t>
              </a:r>
              <a:r>
                <a:rPr lang="en-US" sz="1500" dirty="0">
                  <a:solidFill>
                    <a:srgbClr val="025C6D"/>
                  </a:solidFill>
                </a:rPr>
                <a:t> Western Ross Sea continental slope gravity currents. </a:t>
              </a:r>
              <a:r>
                <a:rPr lang="en-US" sz="1500" i="1" dirty="0">
                  <a:solidFill>
                    <a:srgbClr val="025C6D"/>
                  </a:solidFill>
                </a:rPr>
                <a:t>Deep Sea Research Part II: Topical Studies in Oceanography</a:t>
              </a:r>
              <a:r>
                <a:rPr lang="en-US" sz="1500" dirty="0">
                  <a:solidFill>
                    <a:srgbClr val="025C6D"/>
                  </a:solidFill>
                </a:rPr>
                <a:t> </a:t>
              </a:r>
              <a:r>
                <a:rPr lang="en-US" sz="1500" b="1" dirty="0">
                  <a:solidFill>
                    <a:srgbClr val="025C6D"/>
                  </a:solidFill>
                </a:rPr>
                <a:t>56</a:t>
              </a:r>
              <a:r>
                <a:rPr lang="en-US" sz="1500" dirty="0">
                  <a:solidFill>
                    <a:srgbClr val="025C6D"/>
                  </a:solidFill>
                </a:rPr>
                <a:t>, 796–817 (2009).</a:t>
              </a:r>
              <a:endParaRPr sz="1500" dirty="0">
                <a:solidFill>
                  <a:srgbClr val="025C6D"/>
                </a:solidFill>
              </a:endParaRPr>
            </a:p>
            <a:p>
              <a:pPr marL="457200" marR="50800" lvl="0" indent="-323850" algn="l" rtl="0">
                <a:lnSpc>
                  <a:spcPct val="100000"/>
                </a:lnSpc>
                <a:spcBef>
                  <a:spcPts val="0"/>
                </a:spcBef>
                <a:spcAft>
                  <a:spcPts val="0"/>
                </a:spcAft>
                <a:buClr>
                  <a:srgbClr val="025C6D"/>
                </a:buClr>
                <a:buSzPts val="1500"/>
                <a:buChar char="-"/>
              </a:pPr>
              <a:r>
                <a:rPr lang="en-US" sz="1500" dirty="0" err="1">
                  <a:solidFill>
                    <a:srgbClr val="025C6D"/>
                  </a:solidFill>
                </a:rPr>
                <a:t>Schine</a:t>
              </a:r>
              <a:r>
                <a:rPr lang="en-US" sz="1500" dirty="0">
                  <a:solidFill>
                    <a:srgbClr val="025C6D"/>
                  </a:solidFill>
                </a:rPr>
                <a:t>, C. M. S. </a:t>
              </a:r>
              <a:r>
                <a:rPr lang="en-US" sz="1500" i="1" dirty="0">
                  <a:solidFill>
                    <a:srgbClr val="025C6D"/>
                  </a:solidFill>
                </a:rPr>
                <a:t>et al.</a:t>
              </a:r>
              <a:r>
                <a:rPr lang="en-US" sz="1500" dirty="0">
                  <a:solidFill>
                    <a:srgbClr val="025C6D"/>
                  </a:solidFill>
                </a:rPr>
                <a:t> Massive Southern Ocean phytoplankton bloom fed by iron of possible hydrothermal origin. </a:t>
              </a:r>
              <a:r>
                <a:rPr lang="en-US" sz="1500" i="1" dirty="0">
                  <a:solidFill>
                    <a:srgbClr val="025C6D"/>
                  </a:solidFill>
                </a:rPr>
                <a:t>Nat </a:t>
              </a:r>
              <a:r>
                <a:rPr lang="en-US" sz="1500" i="1" dirty="0" err="1">
                  <a:solidFill>
                    <a:srgbClr val="025C6D"/>
                  </a:solidFill>
                </a:rPr>
                <a:t>Commun</a:t>
              </a:r>
              <a:r>
                <a:rPr lang="en-US" sz="1500" dirty="0">
                  <a:solidFill>
                    <a:srgbClr val="025C6D"/>
                  </a:solidFill>
                </a:rPr>
                <a:t> </a:t>
              </a:r>
              <a:r>
                <a:rPr lang="en-US" sz="1500" b="1" dirty="0">
                  <a:solidFill>
                    <a:srgbClr val="025C6D"/>
                  </a:solidFill>
                </a:rPr>
                <a:t>12</a:t>
              </a:r>
              <a:r>
                <a:rPr lang="en-US" sz="1500" dirty="0">
                  <a:solidFill>
                    <a:srgbClr val="025C6D"/>
                  </a:solidFill>
                </a:rPr>
                <a:t>, 1211 (2021).</a:t>
              </a:r>
              <a:endParaRPr sz="1500" b="0" i="0" u="none" strike="noStrike" cap="none" dirty="0">
                <a:solidFill>
                  <a:srgbClr val="025C6D"/>
                </a:solidFill>
                <a:latin typeface="Arial"/>
                <a:ea typeface="Arial"/>
                <a:cs typeface="Arial"/>
                <a:sym typeface="Arial"/>
              </a:endParaRPr>
            </a:p>
          </p:txBody>
        </p:sp>
        <p:sp>
          <p:nvSpPr>
            <p:cNvPr id="90" name="Google Shape;90;p1"/>
            <p:cNvSpPr txBox="1"/>
            <p:nvPr/>
          </p:nvSpPr>
          <p:spPr>
            <a:xfrm>
              <a:off x="114300" y="1697456"/>
              <a:ext cx="1069350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dirty="0">
                  <a:solidFill>
                    <a:srgbClr val="00A7D9"/>
                  </a:solidFill>
                  <a:latin typeface="Arial"/>
                  <a:ea typeface="Arial"/>
                  <a:cs typeface="Arial"/>
                  <a:sym typeface="Arial"/>
                </a:rPr>
                <a:t>Abbreviated abstract: </a:t>
              </a:r>
              <a:r>
                <a:rPr lang="en-US" sz="1800" dirty="0">
                  <a:solidFill>
                    <a:schemeClr val="dk1"/>
                  </a:solidFill>
                </a:rPr>
                <a:t>Observations indicate that the productivity of the Australian Antarctic Ridge (AAR) phytoplankton is limited by the availability of dissolved iron (</a:t>
              </a:r>
              <a:r>
                <a:rPr lang="en-US" sz="1800" dirty="0" err="1">
                  <a:solidFill>
                    <a:schemeClr val="dk1"/>
                  </a:solidFill>
                </a:rPr>
                <a:t>DFe</a:t>
              </a:r>
              <a:r>
                <a:rPr lang="en-US" sz="1800" dirty="0">
                  <a:solidFill>
                    <a:schemeClr val="dk1"/>
                  </a:solidFill>
                </a:rPr>
                <a:t>). Therefore, to reveal the origin of this </a:t>
              </a:r>
              <a:r>
                <a:rPr lang="en-US" sz="1800" dirty="0" err="1">
                  <a:solidFill>
                    <a:schemeClr val="dk1"/>
                  </a:solidFill>
                </a:rPr>
                <a:t>DFe</a:t>
              </a:r>
              <a:r>
                <a:rPr lang="en-US" sz="1800" dirty="0">
                  <a:solidFill>
                    <a:schemeClr val="dk1"/>
                  </a:solidFill>
                </a:rPr>
                <a:t> is crucial to understand the dynamics of the bloom and how it will behave under a changing climate. Based on measurements of salinity, oxygen, and temperature of waters within the bloom, we hypothesize that these iron-rich waters might be coming from the shelf of the Ross Sea and then topography traps the water on the area near the AAR.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
          <p:nvSpPr>
            <p:cNvPr id="91" name="Google Shape;91;p1"/>
            <p:cNvSpPr txBox="1"/>
            <p:nvPr/>
          </p:nvSpPr>
          <p:spPr>
            <a:xfrm>
              <a:off x="221077" y="1051166"/>
              <a:ext cx="9958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1" dirty="0">
                  <a:solidFill>
                    <a:srgbClr val="025C6D"/>
                  </a:solidFill>
                  <a:latin typeface="Calibri"/>
                  <a:ea typeface="Calibri"/>
                  <a:cs typeface="Calibri"/>
                  <a:sym typeface="Calibri"/>
                </a:rPr>
                <a:t>Vanegas Ledesma, Amanda; Thomas, Leif </a:t>
              </a:r>
              <a:endParaRPr dirty="0"/>
            </a:p>
            <a:p>
              <a:pPr marL="0" marR="0" lvl="0" indent="0" algn="l" rtl="0">
                <a:lnSpc>
                  <a:spcPct val="100000"/>
                </a:lnSpc>
                <a:spcBef>
                  <a:spcPts val="0"/>
                </a:spcBef>
                <a:spcAft>
                  <a:spcPts val="0"/>
                </a:spcAft>
                <a:buClr>
                  <a:srgbClr val="000000"/>
                </a:buClr>
                <a:buSzPts val="2200"/>
                <a:buFont typeface="Arial"/>
                <a:buNone/>
              </a:pPr>
              <a:endParaRPr sz="1400" b="0" i="0" u="none" strike="noStrike" cap="none" dirty="0">
                <a:solidFill>
                  <a:srgbClr val="000000"/>
                </a:solidFill>
                <a:latin typeface="Arial"/>
                <a:ea typeface="Arial"/>
                <a:cs typeface="Arial"/>
                <a:sym typeface="Arial"/>
              </a:endParaRPr>
            </a:p>
          </p:txBody>
        </p:sp>
      </p:grpSp>
      <p:sp>
        <p:nvSpPr>
          <p:cNvPr id="92" name="Google Shape;92;p1"/>
          <p:cNvSpPr txBox="1"/>
          <p:nvPr/>
        </p:nvSpPr>
        <p:spPr>
          <a:xfrm>
            <a:off x="4727480" y="5077025"/>
            <a:ext cx="2294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solidFill>
                  <a:srgbClr val="025C6D"/>
                </a:solidFill>
              </a:rPr>
              <a:t>Vanegas Ledesma</a:t>
            </a:r>
            <a:r>
              <a:rPr lang="en-US" sz="1400" b="0" i="0" u="none" strike="noStrike" cap="none">
                <a:solidFill>
                  <a:srgbClr val="025C6D"/>
                </a:solidFill>
                <a:latin typeface="Arial"/>
                <a:ea typeface="Arial"/>
                <a:cs typeface="Arial"/>
                <a:sym typeface="Arial"/>
              </a:rPr>
              <a:t> - 1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grpSp>
        <p:nvGrpSpPr>
          <p:cNvPr id="97" name="Google Shape;97;p2"/>
          <p:cNvGrpSpPr/>
          <p:nvPr/>
        </p:nvGrpSpPr>
        <p:grpSpPr>
          <a:xfrm>
            <a:off x="0" y="0"/>
            <a:ext cx="10922100" cy="5460900"/>
            <a:chOff x="0" y="0"/>
            <a:chExt cx="10922100" cy="5460900"/>
          </a:xfrm>
        </p:grpSpPr>
        <p:grpSp>
          <p:nvGrpSpPr>
            <p:cNvPr id="98" name="Google Shape;98;p2"/>
            <p:cNvGrpSpPr/>
            <p:nvPr/>
          </p:nvGrpSpPr>
          <p:grpSpPr>
            <a:xfrm>
              <a:off x="0" y="0"/>
              <a:ext cx="10922100" cy="5460900"/>
              <a:chOff x="0" y="0"/>
              <a:chExt cx="10922100" cy="5460900"/>
            </a:xfrm>
          </p:grpSpPr>
          <p:sp>
            <p:nvSpPr>
              <p:cNvPr id="99" name="Google Shape;99;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1" name="Google Shape;101;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Data and Methods</a:t>
              </a:r>
              <a:endParaRPr sz="3000" b="1" i="0" u="none" strike="noStrike" cap="none" dirty="0">
                <a:solidFill>
                  <a:srgbClr val="EA1D2D"/>
                </a:solidFill>
                <a:latin typeface="Arial"/>
                <a:ea typeface="Arial"/>
                <a:cs typeface="Arial"/>
                <a:sym typeface="Arial"/>
              </a:endParaRPr>
            </a:p>
          </p:txBody>
        </p:sp>
      </p:grpSp>
      <p:sp>
        <p:nvSpPr>
          <p:cNvPr id="102" name="Google Shape;102;p2"/>
          <p:cNvSpPr txBox="1"/>
          <p:nvPr/>
        </p:nvSpPr>
        <p:spPr>
          <a:xfrm>
            <a:off x="4727478" y="5077025"/>
            <a:ext cx="1952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solidFill>
                  <a:srgbClr val="025C6D"/>
                </a:solidFill>
              </a:rPr>
              <a:t>Vanegas Ledesma</a:t>
            </a:r>
            <a:r>
              <a:rPr lang="en-US" sz="1400" b="0" i="0" u="none" strike="noStrike" cap="none" dirty="0">
                <a:solidFill>
                  <a:srgbClr val="025C6D"/>
                </a:solidFill>
                <a:latin typeface="Arial"/>
                <a:ea typeface="Arial"/>
                <a:cs typeface="Arial"/>
                <a:sym typeface="Arial"/>
              </a:rPr>
              <a:t> - 3</a:t>
            </a:r>
            <a:endParaRPr dirty="0"/>
          </a:p>
        </p:txBody>
      </p:sp>
      <p:sp>
        <p:nvSpPr>
          <p:cNvPr id="103" name="Google Shape;103;p2"/>
          <p:cNvSpPr txBox="1"/>
          <p:nvPr/>
        </p:nvSpPr>
        <p:spPr>
          <a:xfrm>
            <a:off x="114300" y="977653"/>
            <a:ext cx="10693500" cy="34162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dirty="0">
                <a:solidFill>
                  <a:srgbClr val="025C6D"/>
                </a:solidFill>
              </a:rPr>
              <a:t>Data from Southern Ocean State Estimate: A. </a:t>
            </a:r>
            <a:r>
              <a:rPr lang="en-US" sz="1800" dirty="0" err="1">
                <a:solidFill>
                  <a:srgbClr val="025C6D"/>
                </a:solidFill>
              </a:rPr>
              <a:t>Verdy</a:t>
            </a:r>
            <a:r>
              <a:rPr lang="en-US" sz="1800" dirty="0">
                <a:solidFill>
                  <a:srgbClr val="025C6D"/>
                </a:solidFill>
              </a:rPr>
              <a:t> and M. </a:t>
            </a:r>
            <a:r>
              <a:rPr lang="en-US" sz="1800" dirty="0" err="1">
                <a:solidFill>
                  <a:srgbClr val="025C6D"/>
                </a:solidFill>
              </a:rPr>
              <a:t>Mazloff</a:t>
            </a:r>
            <a:r>
              <a:rPr lang="en-US" sz="1800" dirty="0">
                <a:solidFill>
                  <a:srgbClr val="025C6D"/>
                </a:solidFill>
              </a:rPr>
              <a:t>, 2017: " A data assimilating model for estimating Southern Ocean biogeochemistry." </a:t>
            </a:r>
            <a:r>
              <a:rPr lang="en-US" sz="1800" i="1" dirty="0">
                <a:solidFill>
                  <a:srgbClr val="025C6D"/>
                </a:solidFill>
              </a:rPr>
              <a:t>J. </a:t>
            </a:r>
            <a:r>
              <a:rPr lang="en-US" sz="1800" i="1" dirty="0" err="1">
                <a:solidFill>
                  <a:srgbClr val="025C6D"/>
                </a:solidFill>
              </a:rPr>
              <a:t>Geophys</a:t>
            </a:r>
            <a:r>
              <a:rPr lang="en-US" sz="1800" i="1" dirty="0">
                <a:solidFill>
                  <a:srgbClr val="025C6D"/>
                </a:solidFill>
              </a:rPr>
              <a:t>. Res. Oceans.</a:t>
            </a:r>
            <a:r>
              <a:rPr lang="en-US" sz="1800" dirty="0">
                <a:solidFill>
                  <a:srgbClr val="025C6D"/>
                </a:solidFill>
              </a:rPr>
              <a:t>, </a:t>
            </a:r>
            <a:r>
              <a:rPr lang="en-US" sz="1800" b="1" dirty="0">
                <a:solidFill>
                  <a:srgbClr val="025C6D"/>
                </a:solidFill>
              </a:rPr>
              <a:t> 122</a:t>
            </a:r>
            <a:r>
              <a:rPr lang="en-US" sz="1800" dirty="0">
                <a:solidFill>
                  <a:srgbClr val="025C6D"/>
                </a:solidFill>
              </a:rPr>
              <a:t>, doi:10.1002/2016JC012650. The region of study encompasses the Southern Ocean between 140E and 130W, and south of 50S. Data is available at 1/6 of a degree of horizontal resolution and 30 days averages of temporal resolution. A higher resolution model output has horizontal resolution of 1/12 of a degree and temporal resolution of 5 days. </a:t>
            </a:r>
            <a:endParaRPr sz="1800" dirty="0">
              <a:solidFill>
                <a:srgbClr val="025C6D"/>
              </a:solidFill>
            </a:endParaRPr>
          </a:p>
          <a:p>
            <a:pPr marL="0" marR="0" lvl="0" indent="0" algn="just" rtl="0">
              <a:lnSpc>
                <a:spcPct val="100000"/>
              </a:lnSpc>
              <a:spcBef>
                <a:spcPts val="0"/>
              </a:spcBef>
              <a:spcAft>
                <a:spcPts val="0"/>
              </a:spcAft>
              <a:buNone/>
            </a:pPr>
            <a:endParaRPr sz="1800" dirty="0">
              <a:solidFill>
                <a:srgbClr val="025C6D"/>
              </a:solidFill>
            </a:endParaRPr>
          </a:p>
          <a:p>
            <a:pPr marL="0" marR="0" lvl="0" indent="0" algn="just" rtl="0">
              <a:lnSpc>
                <a:spcPct val="100000"/>
              </a:lnSpc>
              <a:spcBef>
                <a:spcPts val="0"/>
              </a:spcBef>
              <a:spcAft>
                <a:spcPts val="0"/>
              </a:spcAft>
              <a:buNone/>
            </a:pPr>
            <a:r>
              <a:rPr lang="en-US" sz="1800" b="1" dirty="0">
                <a:solidFill>
                  <a:srgbClr val="025C6D"/>
                </a:solidFill>
              </a:rPr>
              <a:t>Methods: </a:t>
            </a:r>
            <a:r>
              <a:rPr lang="en-US" sz="1800" dirty="0">
                <a:solidFill>
                  <a:srgbClr val="025C6D"/>
                </a:solidFill>
              </a:rPr>
              <a:t>A </a:t>
            </a:r>
            <a:r>
              <a:rPr lang="en-US" sz="1800" dirty="0" err="1">
                <a:solidFill>
                  <a:srgbClr val="025C6D"/>
                </a:solidFill>
              </a:rPr>
              <a:t>Lagrangian</a:t>
            </a:r>
            <a:r>
              <a:rPr lang="en-US" sz="1800" dirty="0">
                <a:solidFill>
                  <a:srgbClr val="025C6D"/>
                </a:solidFill>
              </a:rPr>
              <a:t> Tracking Analysis was made with Ocean Parcels (</a:t>
            </a:r>
            <a:r>
              <a:rPr lang="en-US" sz="1800" b="1" dirty="0">
                <a:solidFill>
                  <a:srgbClr val="025C6D"/>
                </a:solidFill>
              </a:rPr>
              <a:t>The Parcels v2.0 </a:t>
            </a:r>
            <a:r>
              <a:rPr lang="en-US" sz="1800" b="1" dirty="0" err="1">
                <a:solidFill>
                  <a:srgbClr val="025C6D"/>
                </a:solidFill>
              </a:rPr>
              <a:t>Lagrangian</a:t>
            </a:r>
            <a:r>
              <a:rPr lang="en-US" sz="1800" b="1" dirty="0">
                <a:solidFill>
                  <a:srgbClr val="025C6D"/>
                </a:solidFill>
              </a:rPr>
              <a:t> framework: new field interpolation schemes. </a:t>
            </a:r>
            <a:r>
              <a:rPr lang="en-US" sz="1800" dirty="0" err="1">
                <a:solidFill>
                  <a:srgbClr val="025C6D"/>
                </a:solidFill>
              </a:rPr>
              <a:t>Delandmeter</a:t>
            </a:r>
            <a:r>
              <a:rPr lang="en-US" sz="1800" dirty="0">
                <a:solidFill>
                  <a:srgbClr val="025C6D"/>
                </a:solidFill>
              </a:rPr>
              <a:t>, P and E van Sebille (2019), </a:t>
            </a:r>
            <a:r>
              <a:rPr lang="en-US" sz="1800" i="1" dirty="0">
                <a:solidFill>
                  <a:srgbClr val="025C6D"/>
                </a:solidFill>
              </a:rPr>
              <a:t>Geoscientific Model Development</a:t>
            </a:r>
            <a:r>
              <a:rPr lang="en-US" sz="1800" dirty="0">
                <a:solidFill>
                  <a:srgbClr val="025C6D"/>
                </a:solidFill>
              </a:rPr>
              <a:t>, </a:t>
            </a:r>
            <a:r>
              <a:rPr lang="en-US" sz="1800" i="1" dirty="0">
                <a:solidFill>
                  <a:srgbClr val="025C6D"/>
                </a:solidFill>
              </a:rPr>
              <a:t>12</a:t>
            </a:r>
            <a:r>
              <a:rPr lang="en-US" sz="1800" dirty="0">
                <a:solidFill>
                  <a:srgbClr val="025C6D"/>
                </a:solidFill>
              </a:rPr>
              <a:t>, 3571–3584). To better understand the dynamics of the region, we seed particles in areas of interest and perform forward and backwards advection over different time scales. </a:t>
            </a:r>
            <a:endParaRPr sz="1800" dirty="0">
              <a:solidFill>
                <a:srgbClr val="025C6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grpSp>
        <p:nvGrpSpPr>
          <p:cNvPr id="97" name="Google Shape;97;p2"/>
          <p:cNvGrpSpPr/>
          <p:nvPr/>
        </p:nvGrpSpPr>
        <p:grpSpPr>
          <a:xfrm>
            <a:off x="-100" y="100"/>
            <a:ext cx="10922100" cy="5460900"/>
            <a:chOff x="0" y="0"/>
            <a:chExt cx="10922100" cy="5460900"/>
          </a:xfrm>
        </p:grpSpPr>
        <p:grpSp>
          <p:nvGrpSpPr>
            <p:cNvPr id="98" name="Google Shape;98;p2"/>
            <p:cNvGrpSpPr/>
            <p:nvPr/>
          </p:nvGrpSpPr>
          <p:grpSpPr>
            <a:xfrm>
              <a:off x="0" y="0"/>
              <a:ext cx="10922100" cy="5460900"/>
              <a:chOff x="0" y="0"/>
              <a:chExt cx="10922100" cy="5460900"/>
            </a:xfrm>
          </p:grpSpPr>
          <p:sp>
            <p:nvSpPr>
              <p:cNvPr id="99" name="Google Shape;99;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1" name="Google Shape;101;p2"/>
            <p:cNvSpPr txBox="1"/>
            <p:nvPr/>
          </p:nvSpPr>
          <p:spPr>
            <a:xfrm>
              <a:off x="76200" y="41769"/>
              <a:ext cx="10693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Observations: Waters within the AAR Bloom are fresher, colder, and more oxygenated than outside the bloom  </a:t>
              </a:r>
              <a:endParaRPr sz="3000" b="1" i="0" u="none" strike="noStrike" cap="none" dirty="0">
                <a:solidFill>
                  <a:srgbClr val="EA1D2D"/>
                </a:solidFill>
                <a:latin typeface="Arial"/>
                <a:ea typeface="Arial"/>
                <a:cs typeface="Arial"/>
                <a:sym typeface="Arial"/>
              </a:endParaRPr>
            </a:p>
          </p:txBody>
        </p:sp>
      </p:grpSp>
      <p:sp>
        <p:nvSpPr>
          <p:cNvPr id="102" name="Google Shape;102;p2"/>
          <p:cNvSpPr txBox="1"/>
          <p:nvPr/>
        </p:nvSpPr>
        <p:spPr>
          <a:xfrm>
            <a:off x="736847" y="3850585"/>
            <a:ext cx="2725029"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dirty="0">
                <a:solidFill>
                  <a:srgbClr val="025C6D"/>
                </a:solidFill>
              </a:rPr>
              <a:t>From </a:t>
            </a:r>
            <a:r>
              <a:rPr lang="en-US" sz="1200" dirty="0" err="1">
                <a:solidFill>
                  <a:srgbClr val="025C6D"/>
                </a:solidFill>
              </a:rPr>
              <a:t>Schine</a:t>
            </a:r>
            <a:r>
              <a:rPr lang="en-US" sz="1200" dirty="0">
                <a:solidFill>
                  <a:srgbClr val="025C6D"/>
                </a:solidFill>
              </a:rPr>
              <a:t> et al. (2021)</a:t>
            </a:r>
            <a:endParaRPr sz="1200" dirty="0"/>
          </a:p>
        </p:txBody>
      </p:sp>
      <p:pic>
        <p:nvPicPr>
          <p:cNvPr id="5" name="Picture 4">
            <a:extLst>
              <a:ext uri="{FF2B5EF4-FFF2-40B4-BE49-F238E27FC236}">
                <a16:creationId xmlns:a16="http://schemas.microsoft.com/office/drawing/2014/main" id="{BE4DA24D-6B89-7B68-8D3C-C25A4CBE3844}"/>
              </a:ext>
            </a:extLst>
          </p:cNvPr>
          <p:cNvPicPr>
            <a:picLocks noChangeAspect="1"/>
          </p:cNvPicPr>
          <p:nvPr/>
        </p:nvPicPr>
        <p:blipFill>
          <a:blip r:embed="rId4"/>
          <a:stretch>
            <a:fillRect/>
          </a:stretch>
        </p:blipFill>
        <p:spPr>
          <a:xfrm>
            <a:off x="137621" y="1202041"/>
            <a:ext cx="3560161" cy="2648544"/>
          </a:xfrm>
          <a:prstGeom prst="rect">
            <a:avLst/>
          </a:prstGeom>
        </p:spPr>
      </p:pic>
      <p:grpSp>
        <p:nvGrpSpPr>
          <p:cNvPr id="25" name="Group 24">
            <a:extLst>
              <a:ext uri="{FF2B5EF4-FFF2-40B4-BE49-F238E27FC236}">
                <a16:creationId xmlns:a16="http://schemas.microsoft.com/office/drawing/2014/main" id="{349280B7-F854-34F4-73A4-2292641AFF30}"/>
              </a:ext>
            </a:extLst>
          </p:cNvPr>
          <p:cNvGrpSpPr/>
          <p:nvPr/>
        </p:nvGrpSpPr>
        <p:grpSpPr>
          <a:xfrm>
            <a:off x="3828701" y="1131920"/>
            <a:ext cx="6917473" cy="2176818"/>
            <a:chOff x="434655" y="948122"/>
            <a:chExt cx="10221827" cy="3564656"/>
          </a:xfrm>
        </p:grpSpPr>
        <p:pic>
          <p:nvPicPr>
            <p:cNvPr id="3" name="Picture 2">
              <a:extLst>
                <a:ext uri="{FF2B5EF4-FFF2-40B4-BE49-F238E27FC236}">
                  <a16:creationId xmlns:a16="http://schemas.microsoft.com/office/drawing/2014/main" id="{29FC10B1-820B-86AA-920B-D782B94DB140}"/>
                </a:ext>
              </a:extLst>
            </p:cNvPr>
            <p:cNvPicPr>
              <a:picLocks noChangeAspect="1"/>
            </p:cNvPicPr>
            <p:nvPr/>
          </p:nvPicPr>
          <p:blipFill>
            <a:blip r:embed="rId5"/>
            <a:stretch>
              <a:fillRect/>
            </a:stretch>
          </p:blipFill>
          <p:spPr>
            <a:xfrm>
              <a:off x="434655" y="948122"/>
              <a:ext cx="10221827" cy="3564656"/>
            </a:xfrm>
            <a:prstGeom prst="rect">
              <a:avLst/>
            </a:prstGeom>
          </p:spPr>
        </p:pic>
        <p:cxnSp>
          <p:nvCxnSpPr>
            <p:cNvPr id="7" name="Straight Connector 6">
              <a:extLst>
                <a:ext uri="{FF2B5EF4-FFF2-40B4-BE49-F238E27FC236}">
                  <a16:creationId xmlns:a16="http://schemas.microsoft.com/office/drawing/2014/main" id="{40DD34D3-70CA-A862-BF46-F7D0966FF8CB}"/>
                </a:ext>
              </a:extLst>
            </p:cNvPr>
            <p:cNvCxnSpPr/>
            <p:nvPr/>
          </p:nvCxnSpPr>
          <p:spPr>
            <a:xfrm>
              <a:off x="895927" y="3435927"/>
              <a:ext cx="1570182" cy="0"/>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1E44A08-18E4-8038-41E7-EE555F6BAE58}"/>
                </a:ext>
              </a:extLst>
            </p:cNvPr>
            <p:cNvCxnSpPr>
              <a:cxnSpLocks/>
            </p:cNvCxnSpPr>
            <p:nvPr/>
          </p:nvCxnSpPr>
          <p:spPr>
            <a:xfrm flipV="1">
              <a:off x="8169563" y="3435927"/>
              <a:ext cx="743528" cy="4618"/>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703409A-348D-BF4C-CA1C-0B609588835B}"/>
                </a:ext>
              </a:extLst>
            </p:cNvPr>
            <p:cNvCxnSpPr>
              <a:cxnSpLocks/>
            </p:cNvCxnSpPr>
            <p:nvPr/>
          </p:nvCxnSpPr>
          <p:spPr>
            <a:xfrm flipV="1">
              <a:off x="5772727" y="3435927"/>
              <a:ext cx="1745673" cy="18472"/>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71E2916-77F6-6557-1CC6-667FECA631FB}"/>
                </a:ext>
              </a:extLst>
            </p:cNvPr>
            <p:cNvCxnSpPr>
              <a:cxnSpLocks/>
            </p:cNvCxnSpPr>
            <p:nvPr/>
          </p:nvCxnSpPr>
          <p:spPr>
            <a:xfrm>
              <a:off x="3329709" y="3435927"/>
              <a:ext cx="826655" cy="0"/>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CFFD25F-98B1-9B8B-46A3-40CA06598018}"/>
                </a:ext>
              </a:extLst>
            </p:cNvPr>
            <p:cNvCxnSpPr>
              <a:cxnSpLocks/>
            </p:cNvCxnSpPr>
            <p:nvPr/>
          </p:nvCxnSpPr>
          <p:spPr>
            <a:xfrm>
              <a:off x="2392218" y="3435927"/>
              <a:ext cx="0" cy="674255"/>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6A6EF61-DB27-15BA-F87D-B71007798E3E}"/>
                </a:ext>
              </a:extLst>
            </p:cNvPr>
            <p:cNvCxnSpPr>
              <a:cxnSpLocks/>
            </p:cNvCxnSpPr>
            <p:nvPr/>
          </p:nvCxnSpPr>
          <p:spPr>
            <a:xfrm>
              <a:off x="4156364" y="3435927"/>
              <a:ext cx="0" cy="674255"/>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CE94FFA-A86E-D78C-0C1D-0AC79A83C2C4}"/>
                </a:ext>
              </a:extLst>
            </p:cNvPr>
            <p:cNvCxnSpPr>
              <a:cxnSpLocks/>
            </p:cNvCxnSpPr>
            <p:nvPr/>
          </p:nvCxnSpPr>
          <p:spPr>
            <a:xfrm>
              <a:off x="7518400" y="3412836"/>
              <a:ext cx="0" cy="697346"/>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E33AED0-041E-FB06-E4D5-B82B073EF162}"/>
                </a:ext>
              </a:extLst>
            </p:cNvPr>
            <p:cNvCxnSpPr>
              <a:cxnSpLocks/>
            </p:cNvCxnSpPr>
            <p:nvPr/>
          </p:nvCxnSpPr>
          <p:spPr>
            <a:xfrm>
              <a:off x="8876146" y="3412836"/>
              <a:ext cx="0" cy="697346"/>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6" name="Google Shape;103;p2">
                <a:extLst>
                  <a:ext uri="{FF2B5EF4-FFF2-40B4-BE49-F238E27FC236}">
                    <a16:creationId xmlns:a16="http://schemas.microsoft.com/office/drawing/2014/main" id="{838605B6-753D-92E8-FD93-A015205F1101}"/>
                  </a:ext>
                </a:extLst>
              </p:cNvPr>
              <p:cNvSpPr txBox="1"/>
              <p:nvPr/>
            </p:nvSpPr>
            <p:spPr>
              <a:xfrm>
                <a:off x="4015037" y="3715214"/>
                <a:ext cx="6917472" cy="1227732"/>
              </a:xfrm>
              <a:prstGeom prst="rect">
                <a:avLst/>
              </a:prstGeom>
              <a:noFill/>
              <a:ln>
                <a:noFill/>
              </a:ln>
            </p:spPr>
            <p:txBody>
              <a:bodyPr spcFirstLastPara="1" wrap="square" lIns="91425" tIns="45700" rIns="91425" bIns="45700" anchor="t" anchorCtr="0">
                <a:spAutoFit/>
              </a:bodyPr>
              <a:lstStyle/>
              <a:p>
                <a:pPr lvl="0" algn="just"/>
                <a:r>
                  <a:rPr lang="en-US" sz="1800" dirty="0">
                    <a:solidFill>
                      <a:srgbClr val="025C6D"/>
                    </a:solidFill>
                  </a:rPr>
                  <a:t>The properties of the waters within the bloom resemble those of the Modified Circumpolar Deep Water (MCDW). This motivates our analysis of the transport of water properties along the </a:t>
                </a:r>
                <a14:m>
                  <m:oMath xmlns:m="http://schemas.openxmlformats.org/officeDocument/2006/math">
                    <m:sSub>
                      <m:sSubPr>
                        <m:ctrlPr>
                          <a:rPr lang="en-US" sz="1800" i="1" smtClean="0">
                            <a:solidFill>
                              <a:srgbClr val="025C6D"/>
                            </a:solidFill>
                            <a:latin typeface="Cambria Math" panose="02040503050406030204" pitchFamily="18" charset="0"/>
                          </a:rPr>
                        </m:ctrlPr>
                      </m:sSubPr>
                      <m:e>
                        <m:r>
                          <m:rPr>
                            <m:nor/>
                          </m:rPr>
                          <a:rPr lang="el-GR" sz="1800" dirty="0">
                            <a:solidFill>
                              <a:srgbClr val="025C6D"/>
                            </a:solidFill>
                          </a:rPr>
                          <m:t>σ</m:t>
                        </m:r>
                      </m:e>
                      <m:sub>
                        <m:r>
                          <m:rPr>
                            <m:nor/>
                          </m:rPr>
                          <a:rPr lang="el-GR" sz="1800" dirty="0">
                            <a:solidFill>
                              <a:srgbClr val="025C6D"/>
                            </a:solidFill>
                          </a:rPr>
                          <m:t>θ</m:t>
                        </m:r>
                      </m:sub>
                    </m:sSub>
                    <m:r>
                      <a:rPr lang="en-US" sz="1800" b="0" i="1" smtClean="0">
                        <a:solidFill>
                          <a:srgbClr val="025C6D"/>
                        </a:solidFill>
                        <a:latin typeface="Cambria Math" panose="02040503050406030204" pitchFamily="18" charset="0"/>
                      </a:rPr>
                      <m:t>=27.7 </m:t>
                    </m:r>
                  </m:oMath>
                </a14:m>
                <a:r>
                  <a:rPr lang="en-US" sz="1800" dirty="0" err="1">
                    <a:solidFill>
                      <a:srgbClr val="025C6D"/>
                    </a:solidFill>
                  </a:rPr>
                  <a:t>isopycnal</a:t>
                </a:r>
                <a:r>
                  <a:rPr lang="en-US" sz="1800" dirty="0">
                    <a:solidFill>
                      <a:srgbClr val="025C6D"/>
                    </a:solidFill>
                  </a:rPr>
                  <a:t>. </a:t>
                </a:r>
                <a:endParaRPr sz="1800" dirty="0">
                  <a:solidFill>
                    <a:srgbClr val="025C6D"/>
                  </a:solidFill>
                </a:endParaRPr>
              </a:p>
            </p:txBody>
          </p:sp>
        </mc:Choice>
        <mc:Fallback xmlns="">
          <p:sp>
            <p:nvSpPr>
              <p:cNvPr id="36" name="Google Shape;103;p2">
                <a:extLst>
                  <a:ext uri="{FF2B5EF4-FFF2-40B4-BE49-F238E27FC236}">
                    <a16:creationId xmlns:a16="http://schemas.microsoft.com/office/drawing/2014/main" id="{838605B6-753D-92E8-FD93-A015205F1101}"/>
                  </a:ext>
                </a:extLst>
              </p:cNvPr>
              <p:cNvSpPr txBox="1">
                <a:spLocks noRot="1" noChangeAspect="1" noMove="1" noResize="1" noEditPoints="1" noAdjustHandles="1" noChangeArrowheads="1" noChangeShapeType="1" noTextEdit="1"/>
              </p:cNvSpPr>
              <p:nvPr/>
            </p:nvSpPr>
            <p:spPr>
              <a:xfrm>
                <a:off x="4015037" y="3715214"/>
                <a:ext cx="6917472" cy="1227732"/>
              </a:xfrm>
              <a:prstGeom prst="rect">
                <a:avLst/>
              </a:prstGeom>
              <a:blipFill>
                <a:blip r:embed="rId6"/>
                <a:stretch>
                  <a:fillRect l="-794" t="-2475" r="-794" b="-6931"/>
                </a:stretch>
              </a:blipFill>
              <a:ln>
                <a:noFill/>
              </a:ln>
            </p:spPr>
            <p:txBody>
              <a:bodyPr/>
              <a:lstStyle/>
              <a:p>
                <a:r>
                  <a:rPr lang="en-US">
                    <a:noFill/>
                  </a:rPr>
                  <a:t> </a:t>
                </a:r>
              </a:p>
            </p:txBody>
          </p:sp>
        </mc:Fallback>
      </mc:AlternateContent>
      <p:sp>
        <p:nvSpPr>
          <p:cNvPr id="37" name="Google Shape;102;p2">
            <a:extLst>
              <a:ext uri="{FF2B5EF4-FFF2-40B4-BE49-F238E27FC236}">
                <a16:creationId xmlns:a16="http://schemas.microsoft.com/office/drawing/2014/main" id="{080A023B-9C31-C95D-FEDB-02AF42547266}"/>
              </a:ext>
            </a:extLst>
          </p:cNvPr>
          <p:cNvSpPr txBox="1"/>
          <p:nvPr/>
        </p:nvSpPr>
        <p:spPr>
          <a:xfrm>
            <a:off x="4879878" y="5229425"/>
            <a:ext cx="1952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solidFill>
                  <a:srgbClr val="025C6D"/>
                </a:solidFill>
              </a:rPr>
              <a:t>Vanegas Ledesma</a:t>
            </a:r>
            <a:r>
              <a:rPr lang="en-US" sz="1400" b="0" i="0" u="none" strike="noStrike" cap="none" dirty="0">
                <a:solidFill>
                  <a:srgbClr val="025C6D"/>
                </a:solidFill>
                <a:latin typeface="Arial"/>
                <a:ea typeface="Arial"/>
                <a:cs typeface="Arial"/>
                <a:sym typeface="Arial"/>
              </a:rPr>
              <a:t> - 2</a:t>
            </a:r>
            <a:endParaRPr dirty="0"/>
          </a:p>
        </p:txBody>
      </p:sp>
      <p:sp>
        <p:nvSpPr>
          <p:cNvPr id="43" name="Google Shape;102;p2">
            <a:extLst>
              <a:ext uri="{FF2B5EF4-FFF2-40B4-BE49-F238E27FC236}">
                <a16:creationId xmlns:a16="http://schemas.microsoft.com/office/drawing/2014/main" id="{B19B69E3-2056-F841-F333-21C81A161041}"/>
              </a:ext>
            </a:extLst>
          </p:cNvPr>
          <p:cNvSpPr txBox="1"/>
          <p:nvPr/>
        </p:nvSpPr>
        <p:spPr>
          <a:xfrm>
            <a:off x="8109058" y="3303765"/>
            <a:ext cx="2725029"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dirty="0">
                <a:solidFill>
                  <a:srgbClr val="025C6D"/>
                </a:solidFill>
              </a:rPr>
              <a:t>From </a:t>
            </a:r>
            <a:r>
              <a:rPr lang="en-US" sz="1200" dirty="0" err="1">
                <a:solidFill>
                  <a:srgbClr val="025C6D"/>
                </a:solidFill>
              </a:rPr>
              <a:t>Schine</a:t>
            </a:r>
            <a:r>
              <a:rPr lang="en-US" sz="1200" dirty="0">
                <a:solidFill>
                  <a:srgbClr val="025C6D"/>
                </a:solidFill>
              </a:rPr>
              <a:t> et al. (2021)</a:t>
            </a:r>
            <a:endParaRPr sz="1200" dirty="0"/>
          </a:p>
        </p:txBody>
      </p:sp>
    </p:spTree>
    <p:extLst>
      <p:ext uri="{BB962C8B-B14F-4D97-AF65-F5344CB8AC3E}">
        <p14:creationId xmlns:p14="http://schemas.microsoft.com/office/powerpoint/2010/main" val="103188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3"/>
          <p:cNvGrpSpPr/>
          <p:nvPr/>
        </p:nvGrpSpPr>
        <p:grpSpPr>
          <a:xfrm>
            <a:off x="0" y="0"/>
            <a:ext cx="10922000" cy="5461000"/>
            <a:chOff x="0" y="0"/>
            <a:chExt cx="10922000" cy="5461000"/>
          </a:xfrm>
        </p:grpSpPr>
        <p:grpSp>
          <p:nvGrpSpPr>
            <p:cNvPr id="109" name="Google Shape;109;p3"/>
            <p:cNvGrpSpPr/>
            <p:nvPr/>
          </p:nvGrpSpPr>
          <p:grpSpPr>
            <a:xfrm>
              <a:off x="0" y="0"/>
              <a:ext cx="10922000" cy="5461000"/>
              <a:chOff x="0" y="0"/>
              <a:chExt cx="10922000" cy="5461000"/>
            </a:xfrm>
          </p:grpSpPr>
          <p:sp>
            <p:nvSpPr>
              <p:cNvPr id="110" name="Google Shape;110;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2" name="Google Shape;112;p3"/>
            <p:cNvSpPr txBox="1"/>
            <p:nvPr/>
          </p:nvSpPr>
          <p:spPr>
            <a:xfrm>
              <a:off x="76199" y="41769"/>
              <a:ext cx="10838543"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Results: Analysis shows that potential multiple tracers are transported along the 27.7 </a:t>
              </a:r>
              <a:r>
                <a:rPr lang="en-US" sz="3000" b="1" i="0" u="none" strike="noStrike" cap="none" dirty="0" err="1">
                  <a:solidFill>
                    <a:srgbClr val="EA1D2D"/>
                  </a:solidFill>
                  <a:latin typeface="Arial"/>
                  <a:ea typeface="Arial"/>
                  <a:cs typeface="Arial"/>
                  <a:sym typeface="Arial"/>
                </a:rPr>
                <a:t>isopycnal</a:t>
              </a:r>
              <a:endParaRPr sz="3000" b="1" i="0" u="none" strike="noStrike" cap="none" dirty="0">
                <a:solidFill>
                  <a:srgbClr val="EA1D2D"/>
                </a:solidFill>
                <a:latin typeface="Arial"/>
                <a:ea typeface="Arial"/>
                <a:cs typeface="Arial"/>
                <a:sym typeface="Arial"/>
              </a:endParaRPr>
            </a:p>
          </p:txBody>
        </p:sp>
      </p:grpSp>
      <p:sp>
        <p:nvSpPr>
          <p:cNvPr id="113" name="Google Shape;113;p3"/>
          <p:cNvSpPr txBox="1"/>
          <p:nvPr/>
        </p:nvSpPr>
        <p:spPr>
          <a:xfrm>
            <a:off x="4727479" y="5077025"/>
            <a:ext cx="2061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solidFill>
                  <a:srgbClr val="025C6D"/>
                </a:solidFill>
              </a:rPr>
              <a:t>Vanegas Ledesma</a:t>
            </a:r>
            <a:r>
              <a:rPr lang="en-US" sz="1400" b="0" i="0" u="none" strike="noStrike" cap="none" dirty="0">
                <a:solidFill>
                  <a:srgbClr val="025C6D"/>
                </a:solidFill>
                <a:latin typeface="Arial"/>
                <a:ea typeface="Arial"/>
                <a:cs typeface="Arial"/>
                <a:sym typeface="Arial"/>
              </a:rPr>
              <a:t> - 4</a:t>
            </a:r>
            <a:endParaRPr dirty="0"/>
          </a:p>
        </p:txBody>
      </p:sp>
      <p:pic>
        <p:nvPicPr>
          <p:cNvPr id="114" name="Google Shape;114;p3"/>
          <p:cNvPicPr preferRelativeResize="0"/>
          <p:nvPr/>
        </p:nvPicPr>
        <p:blipFill>
          <a:blip r:embed="rId4">
            <a:alphaModFix/>
          </a:blip>
          <a:stretch>
            <a:fillRect/>
          </a:stretch>
        </p:blipFill>
        <p:spPr>
          <a:xfrm>
            <a:off x="76199" y="1014746"/>
            <a:ext cx="6333745" cy="1373198"/>
          </a:xfrm>
          <a:prstGeom prst="rect">
            <a:avLst/>
          </a:prstGeom>
          <a:noFill/>
          <a:ln>
            <a:noFill/>
          </a:ln>
        </p:spPr>
      </p:pic>
      <mc:AlternateContent xmlns:mc="http://schemas.openxmlformats.org/markup-compatibility/2006" xmlns:a14="http://schemas.microsoft.com/office/drawing/2010/main">
        <mc:Choice Requires="a14">
          <p:sp>
            <p:nvSpPr>
              <p:cNvPr id="115" name="Google Shape;115;p3"/>
              <p:cNvSpPr txBox="1"/>
              <p:nvPr/>
            </p:nvSpPr>
            <p:spPr>
              <a:xfrm>
                <a:off x="6486142" y="1014746"/>
                <a:ext cx="3471279" cy="3813065"/>
              </a:xfrm>
              <a:prstGeom prst="rect">
                <a:avLst/>
              </a:prstGeom>
              <a:noFill/>
              <a:ln>
                <a:noFill/>
              </a:ln>
            </p:spPr>
            <p:txBody>
              <a:bodyPr spcFirstLastPara="1" wrap="square" lIns="91425" tIns="91425" rIns="91425" bIns="91425" anchor="t" anchorCtr="0">
                <a:spAutoFit/>
              </a:bodyPr>
              <a:lstStyle/>
              <a:p>
                <a:pPr marL="457200" lvl="0" indent="-342900" algn="just" rtl="0">
                  <a:spcBef>
                    <a:spcPts val="0"/>
                  </a:spcBef>
                  <a:spcAft>
                    <a:spcPts val="0"/>
                  </a:spcAft>
                  <a:buClr>
                    <a:srgbClr val="025C6D"/>
                  </a:buClr>
                  <a:buSzPts val="1800"/>
                  <a:buChar char="●"/>
                </a:pPr>
                <a:r>
                  <a:rPr lang="en-US" sz="1800" dirty="0">
                    <a:solidFill>
                      <a:srgbClr val="025C6D"/>
                    </a:solidFill>
                  </a:rPr>
                  <a:t>By analyzing the </a:t>
                </a:r>
                <a14:m>
                  <m:oMath xmlns:m="http://schemas.openxmlformats.org/officeDocument/2006/math">
                    <m:sSub>
                      <m:sSubPr>
                        <m:ctrlPr>
                          <a:rPr lang="en-US" sz="1800" i="1" smtClean="0">
                            <a:solidFill>
                              <a:srgbClr val="025C6D"/>
                            </a:solidFill>
                            <a:latin typeface="Cambria Math" panose="02040503050406030204" pitchFamily="18" charset="0"/>
                          </a:rPr>
                        </m:ctrlPr>
                      </m:sSubPr>
                      <m:e>
                        <m:r>
                          <m:rPr>
                            <m:nor/>
                          </m:rPr>
                          <a:rPr lang="el-GR" sz="1800" dirty="0">
                            <a:solidFill>
                              <a:srgbClr val="025C6D"/>
                            </a:solidFill>
                          </a:rPr>
                          <m:t>σ</m:t>
                        </m:r>
                      </m:e>
                      <m:sub>
                        <m:r>
                          <m:rPr>
                            <m:nor/>
                          </m:rPr>
                          <a:rPr lang="el-GR" sz="1800" dirty="0">
                            <a:solidFill>
                              <a:srgbClr val="025C6D"/>
                            </a:solidFill>
                          </a:rPr>
                          <m:t>θ</m:t>
                        </m:r>
                      </m:sub>
                    </m:sSub>
                    <m:r>
                      <a:rPr lang="en-US" sz="1800" b="0" i="1" smtClean="0">
                        <a:solidFill>
                          <a:srgbClr val="025C6D"/>
                        </a:solidFill>
                        <a:latin typeface="Cambria Math" panose="02040503050406030204" pitchFamily="18" charset="0"/>
                      </a:rPr>
                      <m:t>=27.7</m:t>
                    </m:r>
                  </m:oMath>
                </a14:m>
                <a:r>
                  <a:rPr lang="en-US" sz="1800" dirty="0">
                    <a:solidFill>
                      <a:srgbClr val="025C6D"/>
                    </a:solidFill>
                  </a:rPr>
                  <a:t> </a:t>
                </a:r>
                <a:r>
                  <a:rPr lang="en-US" sz="1800" dirty="0" err="1">
                    <a:solidFill>
                      <a:srgbClr val="025C6D"/>
                    </a:solidFill>
                  </a:rPr>
                  <a:t>isopycnal</a:t>
                </a:r>
                <a:r>
                  <a:rPr lang="en-US" sz="1800" dirty="0">
                    <a:solidFill>
                      <a:srgbClr val="025C6D"/>
                    </a:solidFill>
                  </a:rPr>
                  <a:t>, we can observe a pathway of potential temperature and potential vorticity that travels West-East through the lower branch of the Eastern Ross Sea Gyre.</a:t>
                </a:r>
              </a:p>
              <a:p>
                <a:pPr marL="457200" lvl="0" indent="-342900" algn="just" rtl="0">
                  <a:spcBef>
                    <a:spcPts val="0"/>
                  </a:spcBef>
                  <a:spcAft>
                    <a:spcPts val="0"/>
                  </a:spcAft>
                  <a:buClr>
                    <a:srgbClr val="025C6D"/>
                  </a:buClr>
                  <a:buSzPts val="1800"/>
                  <a:buChar char="●"/>
                </a:pPr>
                <a:r>
                  <a:rPr lang="en-US" sz="1800" dirty="0" err="1">
                    <a:solidFill>
                      <a:srgbClr val="025C6D"/>
                    </a:solidFill>
                  </a:rPr>
                  <a:t>Lagrangian</a:t>
                </a:r>
                <a:r>
                  <a:rPr lang="en-US" sz="1800" dirty="0">
                    <a:solidFill>
                      <a:srgbClr val="025C6D"/>
                    </a:solidFill>
                  </a:rPr>
                  <a:t> particle release experiment shows that particles seeded along the gyre are directed towards the Ross Sea Shelf. </a:t>
                </a:r>
                <a:endParaRPr sz="1800" dirty="0">
                  <a:solidFill>
                    <a:srgbClr val="025C6D"/>
                  </a:solidFill>
                </a:endParaRPr>
              </a:p>
            </p:txBody>
          </p:sp>
        </mc:Choice>
        <mc:Fallback xmlns="">
          <p:sp>
            <p:nvSpPr>
              <p:cNvPr id="115" name="Google Shape;115;p3"/>
              <p:cNvSpPr txBox="1">
                <a:spLocks noRot="1" noChangeAspect="1" noMove="1" noResize="1" noEditPoints="1" noAdjustHandles="1" noChangeArrowheads="1" noChangeShapeType="1" noTextEdit="1"/>
              </p:cNvSpPr>
              <p:nvPr/>
            </p:nvSpPr>
            <p:spPr>
              <a:xfrm>
                <a:off x="6486142" y="1014746"/>
                <a:ext cx="3471279" cy="3813065"/>
              </a:xfrm>
              <a:prstGeom prst="rect">
                <a:avLst/>
              </a:prstGeom>
              <a:blipFill>
                <a:blip r:embed="rId5"/>
                <a:stretch>
                  <a:fillRect r="-1406" b="-479"/>
                </a:stretch>
              </a:blipFill>
              <a:ln>
                <a:noFill/>
              </a:ln>
            </p:spPr>
            <p:txBody>
              <a:bodyPr/>
              <a:lstStyle/>
              <a:p>
                <a:r>
                  <a:rPr lang="en-US">
                    <a:noFill/>
                  </a:rPr>
                  <a:t> </a:t>
                </a:r>
              </a:p>
            </p:txBody>
          </p:sp>
        </mc:Fallback>
      </mc:AlternateContent>
      <p:pic>
        <p:nvPicPr>
          <p:cNvPr id="116" name="Google Shape;116;p3"/>
          <p:cNvPicPr preferRelativeResize="0"/>
          <p:nvPr/>
        </p:nvPicPr>
        <p:blipFill>
          <a:blip r:embed="rId6">
            <a:alphaModFix/>
          </a:blip>
          <a:stretch>
            <a:fillRect/>
          </a:stretch>
        </p:blipFill>
        <p:spPr>
          <a:xfrm>
            <a:off x="76199" y="2316879"/>
            <a:ext cx="6333745" cy="1429593"/>
          </a:xfrm>
          <a:prstGeom prst="rect">
            <a:avLst/>
          </a:prstGeom>
          <a:noFill/>
          <a:ln>
            <a:noFill/>
          </a:ln>
        </p:spPr>
      </p:pic>
      <p:pic>
        <p:nvPicPr>
          <p:cNvPr id="5" name="Picture 4" descr="A picture containing text">
            <a:extLst>
              <a:ext uri="{FF2B5EF4-FFF2-40B4-BE49-F238E27FC236}">
                <a16:creationId xmlns:a16="http://schemas.microsoft.com/office/drawing/2014/main" id="{363D24ED-9D6B-3E93-FDE2-3B1D912FC05B}"/>
              </a:ext>
            </a:extLst>
          </p:cNvPr>
          <p:cNvPicPr>
            <a:picLocks noChangeAspect="1"/>
          </p:cNvPicPr>
          <p:nvPr/>
        </p:nvPicPr>
        <p:blipFill>
          <a:blip r:embed="rId7"/>
          <a:stretch>
            <a:fillRect/>
          </a:stretch>
        </p:blipFill>
        <p:spPr>
          <a:xfrm>
            <a:off x="1" y="3691895"/>
            <a:ext cx="6053328" cy="15284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4"/>
          <p:cNvGrpSpPr/>
          <p:nvPr/>
        </p:nvGrpSpPr>
        <p:grpSpPr>
          <a:xfrm>
            <a:off x="0" y="0"/>
            <a:ext cx="10922000" cy="5461000"/>
            <a:chOff x="0" y="0"/>
            <a:chExt cx="10922000" cy="5461000"/>
          </a:xfrm>
        </p:grpSpPr>
        <p:sp>
          <p:nvSpPr>
            <p:cNvPr id="122" name="Google Shape;122;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24" name="Google Shape;124;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Discussion and conclusions</a:t>
            </a:r>
            <a:endParaRPr sz="3000" b="1" i="0" u="none" strike="noStrike" cap="none">
              <a:solidFill>
                <a:srgbClr val="EA1D2D"/>
              </a:solidFill>
              <a:latin typeface="Arial"/>
              <a:ea typeface="Arial"/>
              <a:cs typeface="Arial"/>
              <a:sym typeface="Arial"/>
            </a:endParaRPr>
          </a:p>
        </p:txBody>
      </p:sp>
      <p:pic>
        <p:nvPicPr>
          <p:cNvPr id="125" name="Google Shape;125;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126" name="Google Shape;126;p4"/>
          <p:cNvSpPr txBox="1"/>
          <p:nvPr/>
        </p:nvSpPr>
        <p:spPr>
          <a:xfrm>
            <a:off x="4727479" y="5077025"/>
            <a:ext cx="2118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solidFill>
                  <a:srgbClr val="025C6D"/>
                </a:solidFill>
              </a:rPr>
              <a:t>Vanegas Ledesma </a:t>
            </a:r>
            <a:r>
              <a:rPr lang="en-US" sz="1400" b="0" i="0" u="none" strike="noStrike" cap="none" dirty="0">
                <a:solidFill>
                  <a:srgbClr val="025C6D"/>
                </a:solidFill>
                <a:latin typeface="Arial"/>
                <a:ea typeface="Arial"/>
                <a:cs typeface="Arial"/>
                <a:sym typeface="Arial"/>
              </a:rPr>
              <a:t>- 5</a:t>
            </a:r>
            <a:endParaRPr dirty="0"/>
          </a:p>
        </p:txBody>
      </p:sp>
      <p:sp>
        <p:nvSpPr>
          <p:cNvPr id="127" name="Google Shape;127;p4"/>
          <p:cNvSpPr txBox="1"/>
          <p:nvPr/>
        </p:nvSpPr>
        <p:spPr>
          <a:xfrm>
            <a:off x="0" y="549924"/>
            <a:ext cx="10693500" cy="4524275"/>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100000"/>
              </a:lnSpc>
              <a:spcBef>
                <a:spcPts val="0"/>
              </a:spcBef>
              <a:spcAft>
                <a:spcPts val="0"/>
              </a:spcAft>
              <a:buSzPts val="1800"/>
              <a:buFont typeface="Arial"/>
              <a:buChar char="-"/>
            </a:pPr>
            <a:r>
              <a:rPr lang="en-US" sz="1800" dirty="0">
                <a:solidFill>
                  <a:srgbClr val="025C6D"/>
                </a:solidFill>
              </a:rPr>
              <a:t>Our preliminary results suggest a pathway of MCDW that follows the lower branch of the Eastern Ross Sea Gyre from West to East. This water mass passes through the Ross Sea continental shelf, where it would mix with iron-rich sediments before being advected to the location of the bloom.</a:t>
            </a:r>
          </a:p>
          <a:p>
            <a:pPr marL="457200" marR="0" lvl="0" indent="-342900" algn="just" rtl="0">
              <a:lnSpc>
                <a:spcPct val="100000"/>
              </a:lnSpc>
              <a:spcBef>
                <a:spcPts val="0"/>
              </a:spcBef>
              <a:spcAft>
                <a:spcPts val="0"/>
              </a:spcAft>
              <a:buSzPts val="1800"/>
              <a:buFont typeface="Arial"/>
              <a:buChar char="-"/>
            </a:pPr>
            <a:r>
              <a:rPr lang="en-US" sz="1800" dirty="0">
                <a:solidFill>
                  <a:srgbClr val="025C6D"/>
                </a:solidFill>
              </a:rPr>
              <a:t>Work by Rickard et al. (2010) shows the presence of a western Ross Sea Gyre, that circulates remarkably close to the AAR Bloom. A gyre in this region would suggest that water recirculates the area, allowing for persistent and localized areas of enhanced iron. </a:t>
            </a:r>
          </a:p>
          <a:p>
            <a:pPr marL="457200" marR="0" lvl="0" indent="-342900" algn="just" rtl="0">
              <a:lnSpc>
                <a:spcPct val="100000"/>
              </a:lnSpc>
              <a:spcBef>
                <a:spcPts val="0"/>
              </a:spcBef>
              <a:spcAft>
                <a:spcPts val="0"/>
              </a:spcAft>
              <a:buSzPts val="1800"/>
              <a:buFont typeface="Arial"/>
              <a:buChar char="-"/>
            </a:pPr>
            <a:r>
              <a:rPr lang="en-US" sz="1800" dirty="0" err="1">
                <a:solidFill>
                  <a:srgbClr val="025C6D"/>
                </a:solidFill>
              </a:rPr>
              <a:t>Padman</a:t>
            </a:r>
            <a:r>
              <a:rPr lang="en-US" sz="1800" dirty="0">
                <a:solidFill>
                  <a:srgbClr val="025C6D"/>
                </a:solidFill>
              </a:rPr>
              <a:t> et al. (2008) reveals that tides of the northwestern Ross Sea can have a significant impact on mixing over the continental slope. They found that tidal currents often exceeded 1 m/s and that tidal advection can carry water parcels ~20km across slope. </a:t>
            </a:r>
          </a:p>
          <a:p>
            <a:pPr marL="457200" marR="0" lvl="0" indent="-342900" algn="just" rtl="0">
              <a:lnSpc>
                <a:spcPct val="100000"/>
              </a:lnSpc>
              <a:spcBef>
                <a:spcPts val="0"/>
              </a:spcBef>
              <a:spcAft>
                <a:spcPts val="0"/>
              </a:spcAft>
              <a:buSzPts val="1800"/>
              <a:buFont typeface="Arial"/>
              <a:buChar char="-"/>
            </a:pPr>
            <a:r>
              <a:rPr lang="en-US" sz="1800" dirty="0">
                <a:solidFill>
                  <a:srgbClr val="025C6D"/>
                </a:solidFill>
              </a:rPr>
              <a:t>Once iron-rich waters are advected from the continental shelf to the area of the AAR bloom, upwelling mechanisms are responsible of bringing these waters to the euphotic zone. Sokolov and Rintoul (2007) suggested that when fronts of the Antarctic Circumpolar Current generate upwelling when interacting with bathymetry. </a:t>
            </a:r>
          </a:p>
          <a:p>
            <a:pPr marL="457200" marR="0" lvl="0" indent="-342900" algn="just" rtl="0">
              <a:lnSpc>
                <a:spcPct val="100000"/>
              </a:lnSpc>
              <a:spcBef>
                <a:spcPts val="0"/>
              </a:spcBef>
              <a:spcAft>
                <a:spcPts val="0"/>
              </a:spcAft>
              <a:buSzPts val="1800"/>
              <a:buFont typeface="Arial"/>
              <a:buChar char="-"/>
            </a:pPr>
            <a:r>
              <a:rPr lang="en-US" sz="1800" dirty="0">
                <a:solidFill>
                  <a:srgbClr val="025C6D"/>
                </a:solidFill>
              </a:rPr>
              <a:t>In future work we will build on these results to study the mechanisms responsible for mixing and upwelling of water masses related to the AAR bloom. </a:t>
            </a:r>
            <a:endParaRPr sz="1800" dirty="0">
              <a:solidFill>
                <a:srgbClr val="00A7D9"/>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1724</TotalTime>
  <Words>822</Words>
  <Application>Microsoft Macintosh PowerPoint</Application>
  <PresentationFormat>Custom</PresentationFormat>
  <Paragraphs>36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Cambria Math</vt:lpstr>
      <vt:lpstr>Arial Black</vt:lpstr>
      <vt:lpstr>Arial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Tosca Ballerini</cp:lastModifiedBy>
  <cp:revision>3</cp:revision>
  <dcterms:created xsi:type="dcterms:W3CDTF">2022-03-02T08:39:10Z</dcterms:created>
  <dcterms:modified xsi:type="dcterms:W3CDTF">2022-09-01T08:30:00Z</dcterms:modified>
</cp:coreProperties>
</file>