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6"/>
  </p:notesMasterIdLst>
  <p:sldIdLst>
    <p:sldId id="256" r:id="rId2"/>
    <p:sldId id="257" r:id="rId3"/>
    <p:sldId id="258" r:id="rId4"/>
    <p:sldId id="259" r:id="rId5"/>
  </p:sldIdLst>
  <p:sldSz cx="10922000" cy="5461000"/>
  <p:notesSz cx="6858000" cy="9144000"/>
  <p:embeddedFontLst>
    <p:embeddedFont>
      <p:font typeface="Arial Black" panose="020B0A04020102020204" pitchFamily="34" charset="0"/>
      <p:regular r:id="rId7"/>
      <p:bold r:id="rId8"/>
    </p:embeddedFont>
    <p:embeddedFont>
      <p:font typeface="Calibri" panose="020F0502020204030204" pitchFamily="34" charset="0"/>
      <p:regular r:id="rId9"/>
      <p:bold r:id="rId10"/>
      <p:italic r:id="rId11"/>
      <p:boldItalic r:id="rId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20" userDrawn="1">
          <p15:clr>
            <a:srgbClr val="A4A3A4"/>
          </p15:clr>
        </p15:guide>
        <p15:guide id="2" pos="3440" userDrawn="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3" roundtripDataSignature="AMtx7mhxrZMzR2OP793kDwPvle/XKwySz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28"/>
  </p:normalViewPr>
  <p:slideViewPr>
    <p:cSldViewPr snapToGrid="0" showGuides="1">
      <p:cViewPr varScale="1">
        <p:scale>
          <a:sx n="82" d="100"/>
          <a:sy n="82" d="100"/>
        </p:scale>
        <p:origin x="108" y="960"/>
      </p:cViewPr>
      <p:guideLst>
        <p:guide orient="horz" pos="1720"/>
        <p:guide pos="34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a:spLocks noGrp="1" noRot="1" noChangeAspect="1"/>
          </p:cNvSpPr>
          <p:nvPr>
            <p:ph type="sldImg" idx="2"/>
          </p:nvPr>
        </p:nvSpPr>
        <p:spPr>
          <a:xfrm>
            <a:off x="-5621338" y="93663"/>
            <a:ext cx="18100676" cy="90503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1100"/>
              <a:buNone/>
            </a:pPr>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4" name="Google Shape;94;p2: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3" name="Google Shape;103;p3: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2" name="Google Shape;112;p4:notes"/>
          <p:cNvSpPr>
            <a:spLocks noGrp="1" noRot="1" noChangeAspect="1"/>
          </p:cNvSpPr>
          <p:nvPr>
            <p:ph type="sldImg" idx="2"/>
          </p:nvPr>
        </p:nvSpPr>
        <p:spPr>
          <a:xfrm>
            <a:off x="0" y="685800"/>
            <a:ext cx="6858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7"/>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7"/>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14" name="Google Shape;14;p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728524" y="-1523896"/>
            <a:ext cx="3464954" cy="94202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6679611" y="1427193"/>
            <a:ext cx="4627945" cy="235505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901237" y="-859602"/>
            <a:ext cx="4627945" cy="69286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8"/>
          <p:cNvSpPr txBox="1">
            <a:spLocks noGrp="1"/>
          </p:cNvSpPr>
          <p:nvPr>
            <p:ph type="ctrTitle"/>
          </p:nvPr>
        </p:nvSpPr>
        <p:spPr>
          <a:xfrm>
            <a:off x="1365250" y="893734"/>
            <a:ext cx="8191500" cy="19012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8"/>
          <p:cNvSpPr txBox="1">
            <a:spLocks noGrp="1"/>
          </p:cNvSpPr>
          <p:nvPr>
            <p:ph type="subTitle" idx="1"/>
          </p:nvPr>
        </p:nvSpPr>
        <p:spPr>
          <a:xfrm>
            <a:off x="1365250" y="2868290"/>
            <a:ext cx="8191500" cy="1318477"/>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96"/>
              </a:spcBef>
              <a:spcAft>
                <a:spcPts val="0"/>
              </a:spcAft>
              <a:buClr>
                <a:schemeClr val="dk1"/>
              </a:buClr>
              <a:buSzPts val="1911"/>
              <a:buNone/>
              <a:defRPr sz="1911"/>
            </a:lvl1pPr>
            <a:lvl2pPr lvl="1" algn="ctr">
              <a:lnSpc>
                <a:spcPct val="90000"/>
              </a:lnSpc>
              <a:spcBef>
                <a:spcPts val="398"/>
              </a:spcBef>
              <a:spcAft>
                <a:spcPts val="0"/>
              </a:spcAft>
              <a:buClr>
                <a:schemeClr val="dk1"/>
              </a:buClr>
              <a:buSzPts val="1593"/>
              <a:buNone/>
              <a:defRPr sz="1593"/>
            </a:lvl2pPr>
            <a:lvl3pPr lvl="2" algn="ctr">
              <a:lnSpc>
                <a:spcPct val="90000"/>
              </a:lnSpc>
              <a:spcBef>
                <a:spcPts val="398"/>
              </a:spcBef>
              <a:spcAft>
                <a:spcPts val="0"/>
              </a:spcAft>
              <a:buClr>
                <a:schemeClr val="dk1"/>
              </a:buClr>
              <a:buSzPts val="1433"/>
              <a:buNone/>
              <a:defRPr sz="1433"/>
            </a:lvl3pPr>
            <a:lvl4pPr lvl="3" algn="ctr">
              <a:lnSpc>
                <a:spcPct val="90000"/>
              </a:lnSpc>
              <a:spcBef>
                <a:spcPts val="398"/>
              </a:spcBef>
              <a:spcAft>
                <a:spcPts val="0"/>
              </a:spcAft>
              <a:buClr>
                <a:schemeClr val="dk1"/>
              </a:buClr>
              <a:buSzPts val="1274"/>
              <a:buNone/>
              <a:defRPr sz="1274"/>
            </a:lvl4pPr>
            <a:lvl5pPr lvl="4" algn="ctr">
              <a:lnSpc>
                <a:spcPct val="90000"/>
              </a:lnSpc>
              <a:spcBef>
                <a:spcPts val="398"/>
              </a:spcBef>
              <a:spcAft>
                <a:spcPts val="0"/>
              </a:spcAft>
              <a:buClr>
                <a:schemeClr val="dk1"/>
              </a:buClr>
              <a:buSzPts val="1274"/>
              <a:buNone/>
              <a:defRPr sz="1274"/>
            </a:lvl5pPr>
            <a:lvl6pPr lvl="5" algn="ctr">
              <a:lnSpc>
                <a:spcPct val="90000"/>
              </a:lnSpc>
              <a:spcBef>
                <a:spcPts val="398"/>
              </a:spcBef>
              <a:spcAft>
                <a:spcPts val="0"/>
              </a:spcAft>
              <a:buClr>
                <a:schemeClr val="dk1"/>
              </a:buClr>
              <a:buSzPts val="1274"/>
              <a:buNone/>
              <a:defRPr sz="1274"/>
            </a:lvl6pPr>
            <a:lvl7pPr lvl="6" algn="ctr">
              <a:lnSpc>
                <a:spcPct val="90000"/>
              </a:lnSpc>
              <a:spcBef>
                <a:spcPts val="398"/>
              </a:spcBef>
              <a:spcAft>
                <a:spcPts val="0"/>
              </a:spcAft>
              <a:buClr>
                <a:schemeClr val="dk1"/>
              </a:buClr>
              <a:buSzPts val="1274"/>
              <a:buNone/>
              <a:defRPr sz="1274"/>
            </a:lvl7pPr>
            <a:lvl8pPr lvl="7" algn="ctr">
              <a:lnSpc>
                <a:spcPct val="90000"/>
              </a:lnSpc>
              <a:spcBef>
                <a:spcPts val="398"/>
              </a:spcBef>
              <a:spcAft>
                <a:spcPts val="0"/>
              </a:spcAft>
              <a:buClr>
                <a:schemeClr val="dk1"/>
              </a:buClr>
              <a:buSzPts val="1274"/>
              <a:buNone/>
              <a:defRPr sz="1274"/>
            </a:lvl8pPr>
            <a:lvl9pPr lvl="8" algn="ctr">
              <a:lnSpc>
                <a:spcPct val="90000"/>
              </a:lnSpc>
              <a:spcBef>
                <a:spcPts val="398"/>
              </a:spcBef>
              <a:spcAft>
                <a:spcPts val="0"/>
              </a:spcAft>
              <a:buClr>
                <a:schemeClr val="dk1"/>
              </a:buClr>
              <a:buSzPts val="1274"/>
              <a:buNone/>
              <a:defRPr sz="1274"/>
            </a:lvl9pPr>
          </a:lstStyle>
          <a:p>
            <a:endParaRPr/>
          </a:p>
        </p:txBody>
      </p:sp>
      <p:sp>
        <p:nvSpPr>
          <p:cNvPr id="20" name="Google Shape;20;p8"/>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745199" y="1361458"/>
            <a:ext cx="9420225" cy="227162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778"/>
              <a:buFont typeface="Calibri"/>
              <a:buNone/>
              <a:defRPr sz="477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745199" y="3654573"/>
            <a:ext cx="9420225" cy="119459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rgbClr val="888888"/>
              </a:buClr>
              <a:buSzPts val="1911"/>
              <a:buNone/>
              <a:defRPr sz="1911">
                <a:solidFill>
                  <a:srgbClr val="888888"/>
                </a:solidFill>
              </a:defRPr>
            </a:lvl1pPr>
            <a:lvl2pPr marL="914400" lvl="1" indent="-228600" algn="l">
              <a:lnSpc>
                <a:spcPct val="90000"/>
              </a:lnSpc>
              <a:spcBef>
                <a:spcPts val="398"/>
              </a:spcBef>
              <a:spcAft>
                <a:spcPts val="0"/>
              </a:spcAft>
              <a:buClr>
                <a:srgbClr val="888888"/>
              </a:buClr>
              <a:buSzPts val="1593"/>
              <a:buNone/>
              <a:defRPr sz="1593">
                <a:solidFill>
                  <a:srgbClr val="888888"/>
                </a:solidFill>
              </a:defRPr>
            </a:lvl2pPr>
            <a:lvl3pPr marL="1371600" lvl="2" indent="-228600" algn="l">
              <a:lnSpc>
                <a:spcPct val="90000"/>
              </a:lnSpc>
              <a:spcBef>
                <a:spcPts val="398"/>
              </a:spcBef>
              <a:spcAft>
                <a:spcPts val="0"/>
              </a:spcAft>
              <a:buClr>
                <a:srgbClr val="888888"/>
              </a:buClr>
              <a:buSzPts val="1433"/>
              <a:buNone/>
              <a:defRPr sz="1433">
                <a:solidFill>
                  <a:srgbClr val="888888"/>
                </a:solidFill>
              </a:defRPr>
            </a:lvl3pPr>
            <a:lvl4pPr marL="1828800" lvl="3" indent="-228600" algn="l">
              <a:lnSpc>
                <a:spcPct val="90000"/>
              </a:lnSpc>
              <a:spcBef>
                <a:spcPts val="398"/>
              </a:spcBef>
              <a:spcAft>
                <a:spcPts val="0"/>
              </a:spcAft>
              <a:buClr>
                <a:srgbClr val="888888"/>
              </a:buClr>
              <a:buSzPts val="1274"/>
              <a:buNone/>
              <a:defRPr sz="1274">
                <a:solidFill>
                  <a:srgbClr val="888888"/>
                </a:solidFill>
              </a:defRPr>
            </a:lvl4pPr>
            <a:lvl5pPr marL="2286000" lvl="4" indent="-228600" algn="l">
              <a:lnSpc>
                <a:spcPct val="90000"/>
              </a:lnSpc>
              <a:spcBef>
                <a:spcPts val="398"/>
              </a:spcBef>
              <a:spcAft>
                <a:spcPts val="0"/>
              </a:spcAft>
              <a:buClr>
                <a:srgbClr val="888888"/>
              </a:buClr>
              <a:buSzPts val="1274"/>
              <a:buNone/>
              <a:defRPr sz="1274">
                <a:solidFill>
                  <a:srgbClr val="888888"/>
                </a:solidFill>
              </a:defRPr>
            </a:lvl5pPr>
            <a:lvl6pPr marL="2743200" lvl="5" indent="-228600" algn="l">
              <a:lnSpc>
                <a:spcPct val="90000"/>
              </a:lnSpc>
              <a:spcBef>
                <a:spcPts val="398"/>
              </a:spcBef>
              <a:spcAft>
                <a:spcPts val="0"/>
              </a:spcAft>
              <a:buClr>
                <a:srgbClr val="888888"/>
              </a:buClr>
              <a:buSzPts val="1274"/>
              <a:buNone/>
              <a:defRPr sz="1274">
                <a:solidFill>
                  <a:srgbClr val="888888"/>
                </a:solidFill>
              </a:defRPr>
            </a:lvl6pPr>
            <a:lvl7pPr marL="3200400" lvl="6" indent="-228600" algn="l">
              <a:lnSpc>
                <a:spcPct val="90000"/>
              </a:lnSpc>
              <a:spcBef>
                <a:spcPts val="398"/>
              </a:spcBef>
              <a:spcAft>
                <a:spcPts val="0"/>
              </a:spcAft>
              <a:buClr>
                <a:srgbClr val="888888"/>
              </a:buClr>
              <a:buSzPts val="1274"/>
              <a:buNone/>
              <a:defRPr sz="1274">
                <a:solidFill>
                  <a:srgbClr val="888888"/>
                </a:solidFill>
              </a:defRPr>
            </a:lvl7pPr>
            <a:lvl8pPr marL="3657600" lvl="7" indent="-228600" algn="l">
              <a:lnSpc>
                <a:spcPct val="90000"/>
              </a:lnSpc>
              <a:spcBef>
                <a:spcPts val="398"/>
              </a:spcBef>
              <a:spcAft>
                <a:spcPts val="0"/>
              </a:spcAft>
              <a:buClr>
                <a:srgbClr val="888888"/>
              </a:buClr>
              <a:buSzPts val="1274"/>
              <a:buNone/>
              <a:defRPr sz="1274">
                <a:solidFill>
                  <a:srgbClr val="888888"/>
                </a:solidFill>
              </a:defRPr>
            </a:lvl8pPr>
            <a:lvl9pPr marL="4114800" lvl="8" indent="-228600" algn="l">
              <a:lnSpc>
                <a:spcPct val="90000"/>
              </a:lnSpc>
              <a:spcBef>
                <a:spcPts val="398"/>
              </a:spcBef>
              <a:spcAft>
                <a:spcPts val="0"/>
              </a:spcAft>
              <a:buClr>
                <a:srgbClr val="888888"/>
              </a:buClr>
              <a:buSzPts val="1274"/>
              <a:buNone/>
              <a:defRPr sz="1274">
                <a:solidFill>
                  <a:srgbClr val="888888"/>
                </a:solidFill>
              </a:defRPr>
            </a:lvl9pPr>
          </a:lstStyle>
          <a:p>
            <a:endParaRPr/>
          </a:p>
        </p:txBody>
      </p:sp>
      <p:sp>
        <p:nvSpPr>
          <p:cNvPr id="26" name="Google Shape;26;p9"/>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750888"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5529263" y="1453739"/>
            <a:ext cx="4641850" cy="346495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752310"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752310" y="1338704"/>
            <a:ext cx="4620518"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39" name="Google Shape;39;p11"/>
          <p:cNvSpPr txBox="1">
            <a:spLocks noGrp="1"/>
          </p:cNvSpPr>
          <p:nvPr>
            <p:ph type="body" idx="2"/>
          </p:nvPr>
        </p:nvSpPr>
        <p:spPr>
          <a:xfrm>
            <a:off x="752310" y="1994782"/>
            <a:ext cx="4620518"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5529262" y="1338704"/>
            <a:ext cx="4643273" cy="65607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96"/>
              </a:spcBef>
              <a:spcAft>
                <a:spcPts val="0"/>
              </a:spcAft>
              <a:buClr>
                <a:schemeClr val="dk1"/>
              </a:buClr>
              <a:buSzPts val="1911"/>
              <a:buNone/>
              <a:defRPr sz="1911" b="1"/>
            </a:lvl1pPr>
            <a:lvl2pPr marL="914400" lvl="1" indent="-228600" algn="l">
              <a:lnSpc>
                <a:spcPct val="90000"/>
              </a:lnSpc>
              <a:spcBef>
                <a:spcPts val="398"/>
              </a:spcBef>
              <a:spcAft>
                <a:spcPts val="0"/>
              </a:spcAft>
              <a:buClr>
                <a:schemeClr val="dk1"/>
              </a:buClr>
              <a:buSzPts val="1593"/>
              <a:buNone/>
              <a:defRPr sz="1593" b="1"/>
            </a:lvl2pPr>
            <a:lvl3pPr marL="1371600" lvl="2" indent="-228600" algn="l">
              <a:lnSpc>
                <a:spcPct val="90000"/>
              </a:lnSpc>
              <a:spcBef>
                <a:spcPts val="398"/>
              </a:spcBef>
              <a:spcAft>
                <a:spcPts val="0"/>
              </a:spcAft>
              <a:buClr>
                <a:schemeClr val="dk1"/>
              </a:buClr>
              <a:buSzPts val="1433"/>
              <a:buNone/>
              <a:defRPr sz="1433" b="1"/>
            </a:lvl3pPr>
            <a:lvl4pPr marL="1828800" lvl="3" indent="-228600" algn="l">
              <a:lnSpc>
                <a:spcPct val="90000"/>
              </a:lnSpc>
              <a:spcBef>
                <a:spcPts val="398"/>
              </a:spcBef>
              <a:spcAft>
                <a:spcPts val="0"/>
              </a:spcAft>
              <a:buClr>
                <a:schemeClr val="dk1"/>
              </a:buClr>
              <a:buSzPts val="1274"/>
              <a:buNone/>
              <a:defRPr sz="1274" b="1"/>
            </a:lvl4pPr>
            <a:lvl5pPr marL="2286000" lvl="4" indent="-228600" algn="l">
              <a:lnSpc>
                <a:spcPct val="90000"/>
              </a:lnSpc>
              <a:spcBef>
                <a:spcPts val="398"/>
              </a:spcBef>
              <a:spcAft>
                <a:spcPts val="0"/>
              </a:spcAft>
              <a:buClr>
                <a:schemeClr val="dk1"/>
              </a:buClr>
              <a:buSzPts val="1274"/>
              <a:buNone/>
              <a:defRPr sz="1274" b="1"/>
            </a:lvl5pPr>
            <a:lvl6pPr marL="2743200" lvl="5" indent="-228600" algn="l">
              <a:lnSpc>
                <a:spcPct val="90000"/>
              </a:lnSpc>
              <a:spcBef>
                <a:spcPts val="398"/>
              </a:spcBef>
              <a:spcAft>
                <a:spcPts val="0"/>
              </a:spcAft>
              <a:buClr>
                <a:schemeClr val="dk1"/>
              </a:buClr>
              <a:buSzPts val="1274"/>
              <a:buNone/>
              <a:defRPr sz="1274" b="1"/>
            </a:lvl6pPr>
            <a:lvl7pPr marL="3200400" lvl="6" indent="-228600" algn="l">
              <a:lnSpc>
                <a:spcPct val="90000"/>
              </a:lnSpc>
              <a:spcBef>
                <a:spcPts val="398"/>
              </a:spcBef>
              <a:spcAft>
                <a:spcPts val="0"/>
              </a:spcAft>
              <a:buClr>
                <a:schemeClr val="dk1"/>
              </a:buClr>
              <a:buSzPts val="1274"/>
              <a:buNone/>
              <a:defRPr sz="1274" b="1"/>
            </a:lvl7pPr>
            <a:lvl8pPr marL="3657600" lvl="7" indent="-228600" algn="l">
              <a:lnSpc>
                <a:spcPct val="90000"/>
              </a:lnSpc>
              <a:spcBef>
                <a:spcPts val="398"/>
              </a:spcBef>
              <a:spcAft>
                <a:spcPts val="0"/>
              </a:spcAft>
              <a:buClr>
                <a:schemeClr val="dk1"/>
              </a:buClr>
              <a:buSzPts val="1274"/>
              <a:buNone/>
              <a:defRPr sz="1274" b="1"/>
            </a:lvl8pPr>
            <a:lvl9pPr marL="4114800" lvl="8" indent="-228600" algn="l">
              <a:lnSpc>
                <a:spcPct val="90000"/>
              </a:lnSpc>
              <a:spcBef>
                <a:spcPts val="398"/>
              </a:spcBef>
              <a:spcAft>
                <a:spcPts val="0"/>
              </a:spcAft>
              <a:buClr>
                <a:schemeClr val="dk1"/>
              </a:buClr>
              <a:buSzPts val="1274"/>
              <a:buNone/>
              <a:defRPr sz="1274" b="1"/>
            </a:lvl9pPr>
          </a:lstStyle>
          <a:p>
            <a:endParaRPr/>
          </a:p>
        </p:txBody>
      </p:sp>
      <p:sp>
        <p:nvSpPr>
          <p:cNvPr id="41" name="Google Shape;41;p11"/>
          <p:cNvSpPr txBox="1">
            <a:spLocks noGrp="1"/>
          </p:cNvSpPr>
          <p:nvPr>
            <p:ph type="body" idx="4"/>
          </p:nvPr>
        </p:nvSpPr>
        <p:spPr>
          <a:xfrm>
            <a:off x="5529262" y="1994782"/>
            <a:ext cx="4643273" cy="293402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96"/>
              </a:spcBef>
              <a:spcAft>
                <a:spcPts val="0"/>
              </a:spcAft>
              <a:buClr>
                <a:schemeClr val="dk1"/>
              </a:buClr>
              <a:buSzPts val="1800"/>
              <a:buChar char="•"/>
              <a:defRPr/>
            </a:lvl1pPr>
            <a:lvl2pPr marL="914400" lvl="1" indent="-342900" algn="l">
              <a:lnSpc>
                <a:spcPct val="90000"/>
              </a:lnSpc>
              <a:spcBef>
                <a:spcPts val="398"/>
              </a:spcBef>
              <a:spcAft>
                <a:spcPts val="0"/>
              </a:spcAft>
              <a:buClr>
                <a:schemeClr val="dk1"/>
              </a:buClr>
              <a:buSzPts val="1800"/>
              <a:buChar char="•"/>
              <a:defRPr/>
            </a:lvl2pPr>
            <a:lvl3pPr marL="1371600" lvl="2" indent="-342900" algn="l">
              <a:lnSpc>
                <a:spcPct val="90000"/>
              </a:lnSpc>
              <a:spcBef>
                <a:spcPts val="398"/>
              </a:spcBef>
              <a:spcAft>
                <a:spcPts val="0"/>
              </a:spcAft>
              <a:buClr>
                <a:schemeClr val="dk1"/>
              </a:buClr>
              <a:buSzPts val="1800"/>
              <a:buChar char="•"/>
              <a:defRPr/>
            </a:lvl3pPr>
            <a:lvl4pPr marL="1828800" lvl="3" indent="-342900" algn="l">
              <a:lnSpc>
                <a:spcPct val="90000"/>
              </a:lnSpc>
              <a:spcBef>
                <a:spcPts val="398"/>
              </a:spcBef>
              <a:spcAft>
                <a:spcPts val="0"/>
              </a:spcAft>
              <a:buClr>
                <a:schemeClr val="dk1"/>
              </a:buClr>
              <a:buSzPts val="1800"/>
              <a:buChar char="•"/>
              <a:defRPr/>
            </a:lvl4pPr>
            <a:lvl5pPr marL="2286000" lvl="4" indent="-342900" algn="l">
              <a:lnSpc>
                <a:spcPct val="90000"/>
              </a:lnSpc>
              <a:spcBef>
                <a:spcPts val="398"/>
              </a:spcBef>
              <a:spcAft>
                <a:spcPts val="0"/>
              </a:spcAft>
              <a:buClr>
                <a:schemeClr val="dk1"/>
              </a:buClr>
              <a:buSzPts val="1800"/>
              <a:buChar char="•"/>
              <a:defRPr/>
            </a:lvl5pPr>
            <a:lvl6pPr marL="2743200" lvl="5" indent="-342900" algn="l">
              <a:lnSpc>
                <a:spcPct val="90000"/>
              </a:lnSpc>
              <a:spcBef>
                <a:spcPts val="398"/>
              </a:spcBef>
              <a:spcAft>
                <a:spcPts val="0"/>
              </a:spcAft>
              <a:buClr>
                <a:schemeClr val="dk1"/>
              </a:buClr>
              <a:buSzPts val="1800"/>
              <a:buChar char="•"/>
              <a:defRPr/>
            </a:lvl6pPr>
            <a:lvl7pPr marL="3200400" lvl="6" indent="-342900" algn="l">
              <a:lnSpc>
                <a:spcPct val="90000"/>
              </a:lnSpc>
              <a:spcBef>
                <a:spcPts val="398"/>
              </a:spcBef>
              <a:spcAft>
                <a:spcPts val="0"/>
              </a:spcAft>
              <a:buClr>
                <a:schemeClr val="dk1"/>
              </a:buClr>
              <a:buSzPts val="1800"/>
              <a:buChar char="•"/>
              <a:defRPr/>
            </a:lvl7pPr>
            <a:lvl8pPr marL="3657600" lvl="7" indent="-342900" algn="l">
              <a:lnSpc>
                <a:spcPct val="90000"/>
              </a:lnSpc>
              <a:spcBef>
                <a:spcPts val="398"/>
              </a:spcBef>
              <a:spcAft>
                <a:spcPts val="0"/>
              </a:spcAft>
              <a:buClr>
                <a:schemeClr val="dk1"/>
              </a:buClr>
              <a:buSzPts val="1800"/>
              <a:buChar char="•"/>
              <a:defRPr/>
            </a:lvl8pPr>
            <a:lvl9pPr marL="4114800" lvl="8" indent="-342900" algn="l">
              <a:lnSpc>
                <a:spcPct val="90000"/>
              </a:lnSpc>
              <a:spcBef>
                <a:spcPts val="398"/>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3"/>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3"/>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3"/>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4643272" y="786283"/>
            <a:ext cx="5529263" cy="3880850"/>
          </a:xfrm>
          <a:prstGeom prst="rect">
            <a:avLst/>
          </a:prstGeom>
          <a:noFill/>
          <a:ln>
            <a:noFill/>
          </a:ln>
        </p:spPr>
        <p:txBody>
          <a:bodyPr spcFirstLastPara="1" wrap="square" lIns="91425" tIns="45700" rIns="91425" bIns="45700" anchor="t" anchorCtr="0">
            <a:normAutofit/>
          </a:bodyPr>
          <a:lstStyle>
            <a:lvl1pPr marL="457200" lvl="0" indent="-390398" algn="l">
              <a:lnSpc>
                <a:spcPct val="90000"/>
              </a:lnSpc>
              <a:spcBef>
                <a:spcPts val="796"/>
              </a:spcBef>
              <a:spcAft>
                <a:spcPts val="0"/>
              </a:spcAft>
              <a:buClr>
                <a:schemeClr val="dk1"/>
              </a:buClr>
              <a:buSzPts val="2548"/>
              <a:buChar char="•"/>
              <a:defRPr sz="2548"/>
            </a:lvl1pPr>
            <a:lvl2pPr marL="914400" lvl="1" indent="-370205" algn="l">
              <a:lnSpc>
                <a:spcPct val="90000"/>
              </a:lnSpc>
              <a:spcBef>
                <a:spcPts val="398"/>
              </a:spcBef>
              <a:spcAft>
                <a:spcPts val="0"/>
              </a:spcAft>
              <a:buClr>
                <a:schemeClr val="dk1"/>
              </a:buClr>
              <a:buSzPts val="2230"/>
              <a:buChar char="•"/>
              <a:defRPr sz="2230"/>
            </a:lvl2pPr>
            <a:lvl3pPr marL="1371600" lvl="2" indent="-349948" algn="l">
              <a:lnSpc>
                <a:spcPct val="90000"/>
              </a:lnSpc>
              <a:spcBef>
                <a:spcPts val="398"/>
              </a:spcBef>
              <a:spcAft>
                <a:spcPts val="0"/>
              </a:spcAft>
              <a:buClr>
                <a:schemeClr val="dk1"/>
              </a:buClr>
              <a:buSzPts val="1911"/>
              <a:buChar char="•"/>
              <a:defRPr sz="1911"/>
            </a:lvl3pPr>
            <a:lvl4pPr marL="1828800" lvl="3" indent="-329755" algn="l">
              <a:lnSpc>
                <a:spcPct val="90000"/>
              </a:lnSpc>
              <a:spcBef>
                <a:spcPts val="398"/>
              </a:spcBef>
              <a:spcAft>
                <a:spcPts val="0"/>
              </a:spcAft>
              <a:buClr>
                <a:schemeClr val="dk1"/>
              </a:buClr>
              <a:buSzPts val="1593"/>
              <a:buChar char="•"/>
              <a:defRPr sz="1593"/>
            </a:lvl4pPr>
            <a:lvl5pPr marL="2286000" lvl="4" indent="-329755" algn="l">
              <a:lnSpc>
                <a:spcPct val="90000"/>
              </a:lnSpc>
              <a:spcBef>
                <a:spcPts val="398"/>
              </a:spcBef>
              <a:spcAft>
                <a:spcPts val="0"/>
              </a:spcAft>
              <a:buClr>
                <a:schemeClr val="dk1"/>
              </a:buClr>
              <a:buSzPts val="1593"/>
              <a:buChar char="•"/>
              <a:defRPr sz="1593"/>
            </a:lvl5pPr>
            <a:lvl6pPr marL="2743200" lvl="5" indent="-329755" algn="l">
              <a:lnSpc>
                <a:spcPct val="90000"/>
              </a:lnSpc>
              <a:spcBef>
                <a:spcPts val="398"/>
              </a:spcBef>
              <a:spcAft>
                <a:spcPts val="0"/>
              </a:spcAft>
              <a:buClr>
                <a:schemeClr val="dk1"/>
              </a:buClr>
              <a:buSzPts val="1593"/>
              <a:buChar char="•"/>
              <a:defRPr sz="1593"/>
            </a:lvl6pPr>
            <a:lvl7pPr marL="3200400" lvl="6" indent="-329755" algn="l">
              <a:lnSpc>
                <a:spcPct val="90000"/>
              </a:lnSpc>
              <a:spcBef>
                <a:spcPts val="398"/>
              </a:spcBef>
              <a:spcAft>
                <a:spcPts val="0"/>
              </a:spcAft>
              <a:buClr>
                <a:schemeClr val="dk1"/>
              </a:buClr>
              <a:buSzPts val="1593"/>
              <a:buChar char="•"/>
              <a:defRPr sz="1593"/>
            </a:lvl7pPr>
            <a:lvl8pPr marL="3657600" lvl="7" indent="-329755" algn="l">
              <a:lnSpc>
                <a:spcPct val="90000"/>
              </a:lnSpc>
              <a:spcBef>
                <a:spcPts val="398"/>
              </a:spcBef>
              <a:spcAft>
                <a:spcPts val="0"/>
              </a:spcAft>
              <a:buClr>
                <a:schemeClr val="dk1"/>
              </a:buClr>
              <a:buSzPts val="1593"/>
              <a:buChar char="•"/>
              <a:defRPr sz="1593"/>
            </a:lvl8pPr>
            <a:lvl9pPr marL="4114800" lvl="8" indent="-329755" algn="l">
              <a:lnSpc>
                <a:spcPct val="90000"/>
              </a:lnSpc>
              <a:spcBef>
                <a:spcPts val="398"/>
              </a:spcBef>
              <a:spcAft>
                <a:spcPts val="0"/>
              </a:spcAft>
              <a:buClr>
                <a:schemeClr val="dk1"/>
              </a:buClr>
              <a:buSzPts val="1593"/>
              <a:buChar char="•"/>
              <a:defRPr sz="1593"/>
            </a:lvl9pPr>
          </a:lstStyle>
          <a:p>
            <a:endParaRPr/>
          </a:p>
        </p:txBody>
      </p:sp>
      <p:sp>
        <p:nvSpPr>
          <p:cNvPr id="57" name="Google Shape;57;p14"/>
          <p:cNvSpPr txBox="1">
            <a:spLocks noGrp="1"/>
          </p:cNvSpPr>
          <p:nvPr>
            <p:ph type="body" idx="2"/>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58" name="Google Shape;58;p14"/>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752311" y="364067"/>
            <a:ext cx="3522629" cy="127423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548"/>
              <a:buFont typeface="Calibri"/>
              <a:buNone/>
              <a:defRPr sz="254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5"/>
          <p:cNvSpPr>
            <a:spLocks noGrp="1"/>
          </p:cNvSpPr>
          <p:nvPr>
            <p:ph type="pic" idx="2"/>
          </p:nvPr>
        </p:nvSpPr>
        <p:spPr>
          <a:xfrm>
            <a:off x="4643272" y="786283"/>
            <a:ext cx="5529263" cy="3880850"/>
          </a:xfrm>
          <a:prstGeom prst="rect">
            <a:avLst/>
          </a:prstGeom>
          <a:noFill/>
          <a:ln>
            <a:noFill/>
          </a:ln>
        </p:spPr>
      </p:sp>
      <p:sp>
        <p:nvSpPr>
          <p:cNvPr id="64" name="Google Shape;64;p15"/>
          <p:cNvSpPr txBox="1">
            <a:spLocks noGrp="1"/>
          </p:cNvSpPr>
          <p:nvPr>
            <p:ph type="body" idx="1"/>
          </p:nvPr>
        </p:nvSpPr>
        <p:spPr>
          <a:xfrm>
            <a:off x="752311" y="1638300"/>
            <a:ext cx="3522629" cy="3035153"/>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96"/>
              </a:spcBef>
              <a:spcAft>
                <a:spcPts val="0"/>
              </a:spcAft>
              <a:buClr>
                <a:schemeClr val="dk1"/>
              </a:buClr>
              <a:buSzPts val="1274"/>
              <a:buNone/>
              <a:defRPr sz="1274"/>
            </a:lvl1pPr>
            <a:lvl2pPr marL="914400" lvl="1" indent="-228600" algn="l">
              <a:lnSpc>
                <a:spcPct val="90000"/>
              </a:lnSpc>
              <a:spcBef>
                <a:spcPts val="398"/>
              </a:spcBef>
              <a:spcAft>
                <a:spcPts val="0"/>
              </a:spcAft>
              <a:buClr>
                <a:schemeClr val="dk1"/>
              </a:buClr>
              <a:buSzPts val="1115"/>
              <a:buNone/>
              <a:defRPr sz="1115"/>
            </a:lvl2pPr>
            <a:lvl3pPr marL="1371600" lvl="2" indent="-228600" algn="l">
              <a:lnSpc>
                <a:spcPct val="90000"/>
              </a:lnSpc>
              <a:spcBef>
                <a:spcPts val="398"/>
              </a:spcBef>
              <a:spcAft>
                <a:spcPts val="0"/>
              </a:spcAft>
              <a:buClr>
                <a:schemeClr val="dk1"/>
              </a:buClr>
              <a:buSzPts val="956"/>
              <a:buNone/>
              <a:defRPr sz="956"/>
            </a:lvl3pPr>
            <a:lvl4pPr marL="1828800" lvl="3" indent="-228600" algn="l">
              <a:lnSpc>
                <a:spcPct val="90000"/>
              </a:lnSpc>
              <a:spcBef>
                <a:spcPts val="398"/>
              </a:spcBef>
              <a:spcAft>
                <a:spcPts val="0"/>
              </a:spcAft>
              <a:buClr>
                <a:schemeClr val="dk1"/>
              </a:buClr>
              <a:buSzPts val="796"/>
              <a:buNone/>
              <a:defRPr sz="796"/>
            </a:lvl4pPr>
            <a:lvl5pPr marL="2286000" lvl="4" indent="-228600" algn="l">
              <a:lnSpc>
                <a:spcPct val="90000"/>
              </a:lnSpc>
              <a:spcBef>
                <a:spcPts val="398"/>
              </a:spcBef>
              <a:spcAft>
                <a:spcPts val="0"/>
              </a:spcAft>
              <a:buClr>
                <a:schemeClr val="dk1"/>
              </a:buClr>
              <a:buSzPts val="796"/>
              <a:buNone/>
              <a:defRPr sz="796"/>
            </a:lvl5pPr>
            <a:lvl6pPr marL="2743200" lvl="5" indent="-228600" algn="l">
              <a:lnSpc>
                <a:spcPct val="90000"/>
              </a:lnSpc>
              <a:spcBef>
                <a:spcPts val="398"/>
              </a:spcBef>
              <a:spcAft>
                <a:spcPts val="0"/>
              </a:spcAft>
              <a:buClr>
                <a:schemeClr val="dk1"/>
              </a:buClr>
              <a:buSzPts val="796"/>
              <a:buNone/>
              <a:defRPr sz="796"/>
            </a:lvl6pPr>
            <a:lvl7pPr marL="3200400" lvl="6" indent="-228600" algn="l">
              <a:lnSpc>
                <a:spcPct val="90000"/>
              </a:lnSpc>
              <a:spcBef>
                <a:spcPts val="398"/>
              </a:spcBef>
              <a:spcAft>
                <a:spcPts val="0"/>
              </a:spcAft>
              <a:buClr>
                <a:schemeClr val="dk1"/>
              </a:buClr>
              <a:buSzPts val="796"/>
              <a:buNone/>
              <a:defRPr sz="796"/>
            </a:lvl7pPr>
            <a:lvl8pPr marL="3657600" lvl="7" indent="-228600" algn="l">
              <a:lnSpc>
                <a:spcPct val="90000"/>
              </a:lnSpc>
              <a:spcBef>
                <a:spcPts val="398"/>
              </a:spcBef>
              <a:spcAft>
                <a:spcPts val="0"/>
              </a:spcAft>
              <a:buClr>
                <a:schemeClr val="dk1"/>
              </a:buClr>
              <a:buSzPts val="796"/>
              <a:buNone/>
              <a:defRPr sz="796"/>
            </a:lvl8pPr>
            <a:lvl9pPr marL="4114800" lvl="8" indent="-228600" algn="l">
              <a:lnSpc>
                <a:spcPct val="90000"/>
              </a:lnSpc>
              <a:spcBef>
                <a:spcPts val="398"/>
              </a:spcBef>
              <a:spcAft>
                <a:spcPts val="0"/>
              </a:spcAft>
              <a:buClr>
                <a:schemeClr val="dk1"/>
              </a:buClr>
              <a:buSzPts val="796"/>
              <a:buNone/>
              <a:defRPr sz="796"/>
            </a:lvl9pPr>
          </a:lstStyle>
          <a:p>
            <a:endParaRPr/>
          </a:p>
        </p:txBody>
      </p:sp>
      <p:sp>
        <p:nvSpPr>
          <p:cNvPr id="65" name="Google Shape;65;p15"/>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750888" y="290748"/>
            <a:ext cx="9420225" cy="1055541"/>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504"/>
              <a:buFont typeface="Calibri"/>
              <a:buNone/>
              <a:defRPr sz="3504"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6"/>
          <p:cNvSpPr txBox="1">
            <a:spLocks noGrp="1"/>
          </p:cNvSpPr>
          <p:nvPr>
            <p:ph type="body" idx="1"/>
          </p:nvPr>
        </p:nvSpPr>
        <p:spPr>
          <a:xfrm>
            <a:off x="750888" y="1453739"/>
            <a:ext cx="9420225" cy="3464954"/>
          </a:xfrm>
          <a:prstGeom prst="rect">
            <a:avLst/>
          </a:prstGeom>
          <a:noFill/>
          <a:ln>
            <a:noFill/>
          </a:ln>
        </p:spPr>
        <p:txBody>
          <a:bodyPr spcFirstLastPara="1" wrap="square" lIns="91425" tIns="45700" rIns="91425" bIns="45700" anchor="t" anchorCtr="0">
            <a:normAutofit/>
          </a:bodyPr>
          <a:lstStyle>
            <a:lvl1pPr marL="457200" marR="0" lvl="0" indent="-370205" algn="l" rtl="0">
              <a:lnSpc>
                <a:spcPct val="90000"/>
              </a:lnSpc>
              <a:spcBef>
                <a:spcPts val="796"/>
              </a:spcBef>
              <a:spcAft>
                <a:spcPts val="0"/>
              </a:spcAft>
              <a:buClr>
                <a:schemeClr val="dk1"/>
              </a:buClr>
              <a:buSzPts val="2230"/>
              <a:buFont typeface="Arial"/>
              <a:buChar char="•"/>
              <a:defRPr sz="2230" b="0" i="0" u="none" strike="noStrike" cap="none">
                <a:solidFill>
                  <a:schemeClr val="dk1"/>
                </a:solidFill>
                <a:latin typeface="Calibri"/>
                <a:ea typeface="Calibri"/>
                <a:cs typeface="Calibri"/>
                <a:sym typeface="Calibri"/>
              </a:defRPr>
            </a:lvl1pPr>
            <a:lvl2pPr marL="914400" marR="0" lvl="1" indent="-349948" algn="l" rtl="0">
              <a:lnSpc>
                <a:spcPct val="90000"/>
              </a:lnSpc>
              <a:spcBef>
                <a:spcPts val="398"/>
              </a:spcBef>
              <a:spcAft>
                <a:spcPts val="0"/>
              </a:spcAft>
              <a:buClr>
                <a:schemeClr val="dk1"/>
              </a:buClr>
              <a:buSzPts val="1911"/>
              <a:buFont typeface="Arial"/>
              <a:buChar char="•"/>
              <a:defRPr sz="1911" b="0" i="0" u="none" strike="noStrike" cap="none">
                <a:solidFill>
                  <a:schemeClr val="dk1"/>
                </a:solidFill>
                <a:latin typeface="Calibri"/>
                <a:ea typeface="Calibri"/>
                <a:cs typeface="Calibri"/>
                <a:sym typeface="Calibri"/>
              </a:defRPr>
            </a:lvl2pPr>
            <a:lvl3pPr marL="1371600" marR="0" lvl="2" indent="-329755" algn="l" rtl="0">
              <a:lnSpc>
                <a:spcPct val="90000"/>
              </a:lnSpc>
              <a:spcBef>
                <a:spcPts val="398"/>
              </a:spcBef>
              <a:spcAft>
                <a:spcPts val="0"/>
              </a:spcAft>
              <a:buClr>
                <a:schemeClr val="dk1"/>
              </a:buClr>
              <a:buSzPts val="1593"/>
              <a:buFont typeface="Arial"/>
              <a:buChar char="•"/>
              <a:defRPr sz="1593" b="0" i="0" u="none" strike="noStrike" cap="none">
                <a:solidFill>
                  <a:schemeClr val="dk1"/>
                </a:solidFill>
                <a:latin typeface="Calibri"/>
                <a:ea typeface="Calibri"/>
                <a:cs typeface="Calibri"/>
                <a:sym typeface="Calibri"/>
              </a:defRPr>
            </a:lvl3pPr>
            <a:lvl4pPr marL="1828800" marR="0" lvl="3"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4pPr>
            <a:lvl5pPr marL="2286000" marR="0" lvl="4"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5pPr>
            <a:lvl6pPr marL="2743200" marR="0" lvl="5"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6pPr>
            <a:lvl7pPr marL="3200400" marR="0" lvl="6"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7pPr>
            <a:lvl8pPr marL="3657600" marR="0" lvl="7"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8pPr>
            <a:lvl9pPr marL="4114800" marR="0" lvl="8" indent="-319595" algn="l" rtl="0">
              <a:lnSpc>
                <a:spcPct val="90000"/>
              </a:lnSpc>
              <a:spcBef>
                <a:spcPts val="398"/>
              </a:spcBef>
              <a:spcAft>
                <a:spcPts val="0"/>
              </a:spcAft>
              <a:buClr>
                <a:schemeClr val="dk1"/>
              </a:buClr>
              <a:buSzPts val="1433"/>
              <a:buFont typeface="Arial"/>
              <a:buChar char="•"/>
              <a:defRPr sz="1433"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750888" y="5061538"/>
            <a:ext cx="2457450" cy="29074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3617913" y="5061538"/>
            <a:ext cx="3686175" cy="29074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956"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7713663" y="5061538"/>
            <a:ext cx="2457450" cy="29074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56"/>
              <a:buFont typeface="Arial"/>
              <a:buNone/>
              <a:defRPr sz="956"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grpSp>
        <p:nvGrpSpPr>
          <p:cNvPr id="84" name="Google Shape;84;p1"/>
          <p:cNvGrpSpPr/>
          <p:nvPr/>
        </p:nvGrpSpPr>
        <p:grpSpPr>
          <a:xfrm>
            <a:off x="0" y="76200"/>
            <a:ext cx="10922100" cy="5460900"/>
            <a:chOff x="0" y="0"/>
            <a:chExt cx="10922100" cy="5460900"/>
          </a:xfrm>
        </p:grpSpPr>
        <p:grpSp>
          <p:nvGrpSpPr>
            <p:cNvPr id="85" name="Google Shape;85;p1"/>
            <p:cNvGrpSpPr/>
            <p:nvPr/>
          </p:nvGrpSpPr>
          <p:grpSpPr>
            <a:xfrm>
              <a:off x="0" y="0"/>
              <a:ext cx="10922100" cy="5460900"/>
              <a:chOff x="0" y="0"/>
              <a:chExt cx="10922100" cy="5460900"/>
            </a:xfrm>
          </p:grpSpPr>
          <p:sp>
            <p:nvSpPr>
              <p:cNvPr id="86" name="Google Shape;86;p1"/>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7" name="Google Shape;87;p1"/>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88" name="Google Shape;88;p1"/>
            <p:cNvSpPr txBox="1"/>
            <p:nvPr/>
          </p:nvSpPr>
          <p:spPr>
            <a:xfrm>
              <a:off x="76200" y="41769"/>
              <a:ext cx="106935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Black"/>
                  <a:ea typeface="Arial Black"/>
                  <a:cs typeface="Arial Black"/>
                  <a:sym typeface="Arial Black"/>
                </a:rPr>
                <a:t>Retrieving </a:t>
              </a:r>
              <a:r>
                <a:rPr lang="en-US" sz="3000" b="1" i="0" u="none" strike="noStrike" cap="none" dirty="0" err="1">
                  <a:solidFill>
                    <a:srgbClr val="EA1D2D"/>
                  </a:solidFill>
                  <a:latin typeface="Arial Black"/>
                  <a:ea typeface="Arial Black"/>
                  <a:cs typeface="Arial Black"/>
                  <a:sym typeface="Arial Black"/>
                </a:rPr>
                <a:t>submesoscale</a:t>
              </a:r>
              <a:r>
                <a:rPr lang="en-US" sz="3000" b="1" i="0" u="none" strike="noStrike" cap="none" dirty="0">
                  <a:solidFill>
                    <a:srgbClr val="EA1D2D"/>
                  </a:solidFill>
                  <a:latin typeface="Arial Black"/>
                  <a:ea typeface="Arial Black"/>
                  <a:cs typeface="Arial Black"/>
                  <a:sym typeface="Arial Black"/>
                </a:rPr>
                <a:t> SSH variations form SWOT altimetry</a:t>
              </a:r>
              <a:endParaRPr sz="3000" b="1" i="0" u="none" strike="noStrike" cap="none" dirty="0">
                <a:solidFill>
                  <a:srgbClr val="EA1D2D"/>
                </a:solidFill>
                <a:latin typeface="Arial Black"/>
                <a:ea typeface="Arial Black"/>
                <a:cs typeface="Arial Black"/>
                <a:sym typeface="Arial Black"/>
              </a:endParaRPr>
            </a:p>
          </p:txBody>
        </p:sp>
        <p:sp>
          <p:nvSpPr>
            <p:cNvPr id="89" name="Google Shape;89;p1"/>
            <p:cNvSpPr txBox="1"/>
            <p:nvPr/>
          </p:nvSpPr>
          <p:spPr>
            <a:xfrm>
              <a:off x="16839" y="3526086"/>
              <a:ext cx="10769700" cy="1754286"/>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dirty="0">
                  <a:solidFill>
                    <a:srgbClr val="00A7D9"/>
                  </a:solidFill>
                  <a:latin typeface="Arial"/>
                  <a:ea typeface="Arial"/>
                  <a:cs typeface="Arial"/>
                  <a:sym typeface="Arial"/>
                </a:rPr>
                <a:t>Related publications: </a:t>
              </a:r>
              <a:endParaRPr sz="1800" b="1" i="0" u="none" strike="noStrike" cap="none" dirty="0">
                <a:solidFill>
                  <a:srgbClr val="025C6D"/>
                </a:solidFill>
                <a:latin typeface="Arial"/>
                <a:ea typeface="Arial"/>
                <a:cs typeface="Arial"/>
                <a:sym typeface="Arial"/>
              </a:endParaRPr>
            </a:p>
            <a:p>
              <a:pPr marL="342900" lvl="0" indent="-342900" algn="just">
                <a:buClr>
                  <a:srgbClr val="025C6D"/>
                </a:buClr>
                <a:buSzPts val="1800"/>
                <a:buFont typeface="Arial"/>
                <a:buChar char="-"/>
              </a:pPr>
              <a:r>
                <a:rPr lang="en-US" sz="1800" dirty="0">
                  <a:solidFill>
                    <a:srgbClr val="025C6D"/>
                  </a:solidFill>
                  <a:latin typeface="Arial" panose="020B0604020202020204" pitchFamily="34" charset="0"/>
                  <a:cs typeface="Arial" panose="020B0604020202020204" pitchFamily="34" charset="0"/>
                </a:rPr>
                <a:t>Yaremchuk, M., Sparse approximation of the precision matrices for wide-swath altimeters, 2022: </a:t>
              </a:r>
              <a:r>
                <a:rPr lang="en-US" sz="1800" i="1" dirty="0">
                  <a:solidFill>
                    <a:srgbClr val="025C6D"/>
                  </a:solidFill>
                  <a:latin typeface="Arial" panose="020B0604020202020204" pitchFamily="34" charset="0"/>
                  <a:cs typeface="Arial" panose="020B0604020202020204" pitchFamily="34" charset="0"/>
                </a:rPr>
                <a:t>Remote Sensing</a:t>
              </a:r>
              <a:r>
                <a:rPr lang="en-US" sz="1800" dirty="0">
                  <a:solidFill>
                    <a:srgbClr val="025C6D"/>
                  </a:solidFill>
                  <a:latin typeface="Arial" panose="020B0604020202020204" pitchFamily="34" charset="0"/>
                  <a:cs typeface="Arial" panose="020B0604020202020204" pitchFamily="34" charset="0"/>
                </a:rPr>
                <a:t>, </a:t>
              </a:r>
              <a:r>
                <a:rPr lang="en-US" sz="1800" b="1" dirty="0">
                  <a:solidFill>
                    <a:srgbClr val="025C6D"/>
                  </a:solidFill>
                  <a:latin typeface="Arial" panose="020B0604020202020204" pitchFamily="34" charset="0"/>
                  <a:cs typeface="Arial" panose="020B0604020202020204" pitchFamily="34" charset="0"/>
                </a:rPr>
                <a:t>14</a:t>
              </a:r>
              <a:r>
                <a:rPr lang="en-US" sz="1800" dirty="0">
                  <a:solidFill>
                    <a:srgbClr val="025C6D"/>
                  </a:solidFill>
                  <a:latin typeface="Arial" panose="020B0604020202020204" pitchFamily="34" charset="0"/>
                  <a:cs typeface="Arial" panose="020B0604020202020204" pitchFamily="34" charset="0"/>
                </a:rPr>
                <a:t>, 2827.</a:t>
              </a:r>
            </a:p>
            <a:p>
              <a:pPr marL="342900" lvl="0" indent="-342900" algn="just">
                <a:buClr>
                  <a:srgbClr val="025C6D"/>
                </a:buClr>
                <a:buSzPts val="1800"/>
                <a:buFont typeface="Arial"/>
                <a:buChar char="-"/>
              </a:pPr>
              <a:r>
                <a:rPr lang="en-US" sz="1800" b="0" i="0" u="none" strike="noStrike" cap="none" dirty="0">
                  <a:solidFill>
                    <a:srgbClr val="025C6D"/>
                  </a:solidFill>
                  <a:latin typeface="Arial" panose="020B0604020202020204" pitchFamily="34" charset="0"/>
                  <a:ea typeface="Arial"/>
                  <a:cs typeface="Arial" panose="020B0604020202020204" pitchFamily="34" charset="0"/>
                  <a:sym typeface="Arial"/>
                </a:rPr>
                <a:t>Yaremchuk </a:t>
              </a:r>
              <a:r>
                <a:rPr lang="en-US" sz="1800" b="0" i="0" u="none" strike="noStrike" cap="none" dirty="0" err="1">
                  <a:solidFill>
                    <a:srgbClr val="025C6D"/>
                  </a:solidFill>
                  <a:latin typeface="Arial" panose="020B0604020202020204" pitchFamily="34" charset="0"/>
                  <a:ea typeface="Arial"/>
                  <a:cs typeface="Arial" panose="020B0604020202020204" pitchFamily="34" charset="0"/>
                  <a:sym typeface="Arial"/>
                </a:rPr>
                <a:t>e</a:t>
              </a:r>
              <a:r>
                <a:rPr lang="en-US" sz="1800" dirty="0" err="1">
                  <a:solidFill>
                    <a:srgbClr val="025C6D"/>
                  </a:solidFill>
                  <a:latin typeface="Arial" panose="020B0604020202020204" pitchFamily="34" charset="0"/>
                  <a:cs typeface="Arial" panose="020B0604020202020204" pitchFamily="34" charset="0"/>
                </a:rPr>
                <a:t>tal</a:t>
              </a:r>
              <a:r>
                <a:rPr lang="en-US" sz="1800" dirty="0">
                  <a:solidFill>
                    <a:srgbClr val="025C6D"/>
                  </a:solidFill>
                  <a:latin typeface="Arial" panose="020B0604020202020204" pitchFamily="34" charset="0"/>
                  <a:cs typeface="Arial" panose="020B0604020202020204" pitchFamily="34" charset="0"/>
                </a:rPr>
                <a:t>, Facilitating inversion of the error covariance models for wide-swath altimeters, 2020:</a:t>
              </a:r>
            </a:p>
            <a:p>
              <a:pPr marL="342900" indent="-342900" algn="just">
                <a:buClr>
                  <a:srgbClr val="025C6D"/>
                </a:buClr>
                <a:buSzPts val="1800"/>
                <a:buFont typeface="Arial"/>
                <a:buChar char="-"/>
              </a:pPr>
              <a:r>
                <a:rPr lang="en-US" sz="1800" i="1" dirty="0">
                  <a:solidFill>
                    <a:srgbClr val="025C6D"/>
                  </a:solidFill>
                  <a:latin typeface="Arial" panose="020B0604020202020204" pitchFamily="34" charset="0"/>
                  <a:cs typeface="Arial" panose="020B0604020202020204" pitchFamily="34" charset="0"/>
                </a:rPr>
                <a:t>Remote Sensing</a:t>
              </a:r>
              <a:r>
                <a:rPr lang="en-US" sz="1800" dirty="0">
                  <a:solidFill>
                    <a:srgbClr val="025C6D"/>
                  </a:solidFill>
                  <a:latin typeface="Arial" panose="020B0604020202020204" pitchFamily="34" charset="0"/>
                  <a:cs typeface="Arial" panose="020B0604020202020204" pitchFamily="34" charset="0"/>
                </a:rPr>
                <a:t>, </a:t>
              </a:r>
              <a:r>
                <a:rPr lang="en-US" sz="1800" b="1" dirty="0">
                  <a:solidFill>
                    <a:srgbClr val="025C6D"/>
                  </a:solidFill>
                  <a:latin typeface="Arial" panose="020B0604020202020204" pitchFamily="34" charset="0"/>
                  <a:cs typeface="Arial" panose="020B0604020202020204" pitchFamily="34" charset="0"/>
                </a:rPr>
                <a:t>12</a:t>
              </a:r>
              <a:r>
                <a:rPr lang="en-US" sz="1800" dirty="0">
                  <a:solidFill>
                    <a:srgbClr val="025C6D"/>
                  </a:solidFill>
                  <a:latin typeface="Arial" panose="020B0604020202020204" pitchFamily="34" charset="0"/>
                  <a:cs typeface="Arial" panose="020B0604020202020204" pitchFamily="34" charset="0"/>
                </a:rPr>
                <a:t>, 1823.</a:t>
              </a:r>
            </a:p>
            <a:p>
              <a:pPr marL="342900" lvl="0" indent="-342900" algn="just">
                <a:buClr>
                  <a:srgbClr val="025C6D"/>
                </a:buClr>
                <a:buSzPts val="1800"/>
                <a:buFont typeface="Arial"/>
                <a:buChar char="-"/>
              </a:pPr>
              <a:endParaRPr sz="1800" b="0" i="0" u="none" strike="noStrike" cap="none" dirty="0">
                <a:solidFill>
                  <a:srgbClr val="025C6D"/>
                </a:solidFill>
                <a:latin typeface="Arial"/>
                <a:ea typeface="Arial"/>
                <a:cs typeface="Arial"/>
                <a:sym typeface="Arial"/>
              </a:endParaRPr>
            </a:p>
          </p:txBody>
        </p:sp>
        <p:sp>
          <p:nvSpPr>
            <p:cNvPr id="90" name="Google Shape;90;p1"/>
            <p:cNvSpPr txBox="1"/>
            <p:nvPr/>
          </p:nvSpPr>
          <p:spPr>
            <a:xfrm>
              <a:off x="93039" y="1452755"/>
              <a:ext cx="10693500" cy="2031285"/>
            </a:xfrm>
            <a:prstGeom prst="rect">
              <a:avLst/>
            </a:prstGeom>
            <a:noFill/>
            <a:ln>
              <a:noFill/>
            </a:ln>
          </p:spPr>
          <p:txBody>
            <a:bodyPr spcFirstLastPara="1" wrap="square" lIns="91425" tIns="45700" rIns="91425" bIns="45700" anchor="t" anchorCtr="0">
              <a:spAutoFit/>
            </a:bodyPr>
            <a:lstStyle/>
            <a:p>
              <a:pPr algn="just"/>
              <a:r>
                <a:rPr lang="en-US" sz="1800" b="1" i="0" u="none" strike="noStrike" cap="none" dirty="0">
                  <a:solidFill>
                    <a:srgbClr val="00A7D9"/>
                  </a:solidFill>
                  <a:latin typeface="Arial"/>
                  <a:ea typeface="Arial"/>
                  <a:cs typeface="Arial"/>
                  <a:sym typeface="Arial"/>
                </a:rPr>
                <a:t>Abbreviated abstract: </a:t>
              </a:r>
              <a:r>
                <a:rPr lang="en-US" sz="1800" dirty="0"/>
                <a:t>The upcoming swath altimetry data are contaminated by spatially correlated errors that challenge their accurate processing by the operational data assimilation systems, especially at </a:t>
              </a:r>
              <a:r>
                <a:rPr lang="en-US" sz="1800" dirty="0" err="1"/>
                <a:t>submesoscale</a:t>
              </a:r>
              <a:r>
                <a:rPr lang="en-US" sz="1800" dirty="0"/>
                <a:t>. It is shown that the SWOT precision matrix and its symmetric square root admit sparse approximations with an accuracy of a few per cent. Observational system simulation </a:t>
              </a:r>
              <a:r>
                <a:rPr lang="en-US" sz="1800" dirty="0" err="1"/>
                <a:t>experi-ments</a:t>
              </a:r>
              <a:r>
                <a:rPr lang="en-US" sz="1800" dirty="0"/>
                <a:t> demonstrate that such approximation comes at the expense of a relatively minor reduction in the assimilation accuracy, and, therefore, could be useful for retrieving </a:t>
              </a:r>
              <a:r>
                <a:rPr lang="en-US" sz="1800" dirty="0" err="1"/>
                <a:t>submesoscale</a:t>
              </a:r>
              <a:r>
                <a:rPr lang="en-US" sz="1800" dirty="0"/>
                <a:t> variability of the ocean surface in the operational centers.</a:t>
              </a:r>
              <a:r>
                <a:rPr lang="en-US" sz="1800" dirty="0">
                  <a:solidFill>
                    <a:srgbClr val="025C6D"/>
                  </a:solidFill>
                  <a:latin typeface="Arial" panose="020B0604020202020204" pitchFamily="34" charset="0"/>
                  <a:cs typeface="Arial" panose="020B0604020202020204" pitchFamily="34" charset="0"/>
                </a:rPr>
                <a:t> </a:t>
              </a:r>
              <a:r>
                <a:rPr lang="en-US" sz="1800" b="1" i="0" u="none" strike="noStrike" cap="none" dirty="0">
                  <a:solidFill>
                    <a:srgbClr val="00A7D9"/>
                  </a:solidFill>
                  <a:latin typeface="Arial"/>
                  <a:ea typeface="Arial"/>
                  <a:cs typeface="Arial"/>
                  <a:sym typeface="Arial"/>
                </a:rPr>
                <a:t> </a:t>
              </a:r>
              <a:endParaRPr sz="1800" b="0" i="0" u="none" strike="noStrike" cap="none" dirty="0">
                <a:solidFill>
                  <a:srgbClr val="025C6D"/>
                </a:solidFill>
                <a:latin typeface="Arial"/>
                <a:ea typeface="Arial"/>
                <a:cs typeface="Arial"/>
                <a:sym typeface="Arial"/>
              </a:endParaRPr>
            </a:p>
          </p:txBody>
        </p:sp>
        <p:sp>
          <p:nvSpPr>
            <p:cNvPr id="91" name="Google Shape;91;p1"/>
            <p:cNvSpPr txBox="1"/>
            <p:nvPr/>
          </p:nvSpPr>
          <p:spPr>
            <a:xfrm>
              <a:off x="76200" y="1039660"/>
              <a:ext cx="9958800"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en-US" sz="2200" i="1" dirty="0">
                  <a:solidFill>
                    <a:srgbClr val="025C6D"/>
                  </a:solidFill>
                  <a:latin typeface="Calibri"/>
                  <a:ea typeface="Calibri"/>
                  <a:cs typeface="Calibri"/>
                  <a:sym typeface="Calibri"/>
                </a:rPr>
                <a:t>Max Yaremchuk, US Naval Research Laboratory</a:t>
              </a:r>
            </a:p>
          </p:txBody>
        </p:sp>
      </p:grpSp>
      <p:sp>
        <p:nvSpPr>
          <p:cNvPr id="2" name="TextBox 1">
            <a:extLst>
              <a:ext uri="{FF2B5EF4-FFF2-40B4-BE49-F238E27FC236}">
                <a16:creationId xmlns:a16="http://schemas.microsoft.com/office/drawing/2014/main" id="{144EF2FE-9A51-E1A8-A0A6-A6D001616938}"/>
              </a:ext>
            </a:extLst>
          </p:cNvPr>
          <p:cNvSpPr txBox="1"/>
          <p:nvPr/>
        </p:nvSpPr>
        <p:spPr>
          <a:xfrm>
            <a:off x="4727466" y="5077023"/>
            <a:ext cx="1348446" cy="307777"/>
          </a:xfrm>
          <a:prstGeom prst="rect">
            <a:avLst/>
          </a:prstGeom>
          <a:noFill/>
        </p:spPr>
        <p:txBody>
          <a:bodyPr wrap="none" rtlCol="0">
            <a:spAutoFit/>
          </a:bodyPr>
          <a:lstStyle/>
          <a:p>
            <a:r>
              <a:rPr lang="en-US" dirty="0">
                <a:solidFill>
                  <a:srgbClr val="025C6D"/>
                </a:solidFill>
              </a:rPr>
              <a:t>Yaremchuk</a:t>
            </a:r>
            <a:r>
              <a:rPr lang="en-IT" dirty="0">
                <a:solidFill>
                  <a:srgbClr val="025C6D"/>
                </a:solidFill>
              </a:rPr>
              <a:t> - 1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5"/>
        <p:cNvGrpSpPr/>
        <p:nvPr/>
      </p:nvGrpSpPr>
      <p:grpSpPr>
        <a:xfrm>
          <a:off x="0" y="0"/>
          <a:ext cx="0" cy="0"/>
          <a:chOff x="0" y="0"/>
          <a:chExt cx="0" cy="0"/>
        </a:xfrm>
      </p:grpSpPr>
      <p:grpSp>
        <p:nvGrpSpPr>
          <p:cNvPr id="96" name="Google Shape;96;p2"/>
          <p:cNvGrpSpPr/>
          <p:nvPr/>
        </p:nvGrpSpPr>
        <p:grpSpPr>
          <a:xfrm>
            <a:off x="-7357" y="-76100"/>
            <a:ext cx="10922100" cy="5460900"/>
            <a:chOff x="0" y="0"/>
            <a:chExt cx="10922100" cy="5460900"/>
          </a:xfrm>
        </p:grpSpPr>
        <p:grpSp>
          <p:nvGrpSpPr>
            <p:cNvPr id="97" name="Google Shape;97;p2"/>
            <p:cNvGrpSpPr/>
            <p:nvPr/>
          </p:nvGrpSpPr>
          <p:grpSpPr>
            <a:xfrm>
              <a:off x="0" y="0"/>
              <a:ext cx="10922100" cy="5460900"/>
              <a:chOff x="0" y="0"/>
              <a:chExt cx="10922100" cy="5460900"/>
            </a:xfrm>
          </p:grpSpPr>
          <p:sp>
            <p:nvSpPr>
              <p:cNvPr id="98" name="Google Shape;98;p2"/>
              <p:cNvSpPr/>
              <p:nvPr/>
            </p:nvSpPr>
            <p:spPr>
              <a:xfrm>
                <a:off x="0" y="0"/>
                <a:ext cx="10922100" cy="54609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99" name="Google Shape;99;p2"/>
              <p:cNvPicPr preferRelativeResize="0"/>
              <p:nvPr/>
            </p:nvPicPr>
            <p:blipFill rotWithShape="1">
              <a:blip r:embed="rId3">
                <a:alphaModFix/>
              </a:blip>
              <a:srcRect/>
              <a:stretch/>
            </p:blipFill>
            <p:spPr>
              <a:xfrm>
                <a:off x="10358173" y="4894285"/>
                <a:ext cx="556569" cy="562209"/>
              </a:xfrm>
              <a:prstGeom prst="rect">
                <a:avLst/>
              </a:prstGeom>
              <a:noFill/>
              <a:ln w="9525" cap="flat" cmpd="sng">
                <a:solidFill>
                  <a:schemeClr val="dk1"/>
                </a:solidFill>
                <a:prstDash val="solid"/>
                <a:round/>
                <a:headEnd type="none" w="sm" len="sm"/>
                <a:tailEnd type="none" w="sm" len="sm"/>
              </a:ln>
            </p:spPr>
          </p:pic>
        </p:grpSp>
        <p:sp>
          <p:nvSpPr>
            <p:cNvPr id="100" name="Google Shape;100;p2"/>
            <p:cNvSpPr txBox="1"/>
            <p:nvPr/>
          </p:nvSpPr>
          <p:spPr>
            <a:xfrm>
              <a:off x="76200" y="41769"/>
              <a:ext cx="106935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Data and methods</a:t>
              </a:r>
              <a:endParaRPr sz="3000" b="1" i="0" u="none" strike="noStrike" cap="none" dirty="0">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5686FFA1-C1AF-CBC2-454A-244820E606A1}"/>
              </a:ext>
            </a:extLst>
          </p:cNvPr>
          <p:cNvSpPr txBox="1"/>
          <p:nvPr/>
        </p:nvSpPr>
        <p:spPr>
          <a:xfrm>
            <a:off x="4727466" y="5077023"/>
            <a:ext cx="1348446" cy="307777"/>
          </a:xfrm>
          <a:prstGeom prst="rect">
            <a:avLst/>
          </a:prstGeom>
          <a:noFill/>
        </p:spPr>
        <p:txBody>
          <a:bodyPr wrap="none" rtlCol="0">
            <a:spAutoFit/>
          </a:bodyPr>
          <a:lstStyle/>
          <a:p>
            <a:r>
              <a:rPr lang="en-US" dirty="0">
                <a:solidFill>
                  <a:srgbClr val="025C6D"/>
                </a:solidFill>
              </a:rPr>
              <a:t>Yaremchuk</a:t>
            </a:r>
            <a:r>
              <a:rPr lang="en-IT" dirty="0">
                <a:solidFill>
                  <a:srgbClr val="025C6D"/>
                </a:solidFill>
              </a:rPr>
              <a:t> - 2</a:t>
            </a:r>
          </a:p>
        </p:txBody>
      </p:sp>
      <p:sp>
        <p:nvSpPr>
          <p:cNvPr id="3" name="Google Shape;90;p1">
            <a:extLst>
              <a:ext uri="{FF2B5EF4-FFF2-40B4-BE49-F238E27FC236}">
                <a16:creationId xmlns:a16="http://schemas.microsoft.com/office/drawing/2014/main" id="{81DD0E66-1628-4915-B6AE-AE34FEC17473}"/>
              </a:ext>
            </a:extLst>
          </p:cNvPr>
          <p:cNvSpPr txBox="1"/>
          <p:nvPr/>
        </p:nvSpPr>
        <p:spPr>
          <a:xfrm>
            <a:off x="452562" y="2284713"/>
            <a:ext cx="10165085" cy="2862282"/>
          </a:xfrm>
          <a:prstGeom prst="rect">
            <a:avLst/>
          </a:prstGeom>
          <a:noFill/>
          <a:ln>
            <a:noFill/>
          </a:ln>
        </p:spPr>
        <p:txBody>
          <a:bodyPr spcFirstLastPara="1" wrap="square" lIns="91425" tIns="45700" rIns="91425" bIns="45700" anchor="t" anchorCtr="0">
            <a:spAutoFit/>
          </a:bodyPr>
          <a:lstStyle/>
          <a:p>
            <a:pPr lvl="0" algn="just">
              <a:buSzPts val="1800"/>
            </a:pPr>
            <a:r>
              <a:rPr lang="en-US" sz="1800" dirty="0">
                <a:solidFill>
                  <a:schemeClr val="tx1"/>
                </a:solidFill>
                <a:latin typeface="Arial" panose="020B0604020202020204" pitchFamily="34" charset="0"/>
                <a:cs typeface="Arial" panose="020B0604020202020204" pitchFamily="34" charset="0"/>
              </a:rPr>
              <a:t>      Analysis of the JPL model of the SWOT error covariance have shown  that the respective precision matrix and its symmetric square root admit a block-diagonal approximation with an accuracy of a few per cent if wet/dry atmosphere errors are neglected. </a:t>
            </a:r>
          </a:p>
          <a:p>
            <a:pPr lvl="0" algn="just">
              <a:buSzPts val="1800"/>
            </a:pP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     To assess the impact of such approximation, a set of observation </a:t>
            </a:r>
            <a:r>
              <a:rPr lang="en-US" sz="1800" dirty="0">
                <a:solidFill>
                  <a:schemeClr val="tx1"/>
                </a:solidFill>
                <a:latin typeface="Arial" panose="020B0604020202020204" pitchFamily="34" charset="0"/>
                <a:cs typeface="Arial" panose="020B0604020202020204" pitchFamily="34" charset="0"/>
              </a:rPr>
              <a:t>s</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ystem simulation experiments were conducted. The experiments were aimed at retrieval of a simu</a:t>
            </a:r>
            <a:r>
              <a:rPr lang="en-US" sz="1800" dirty="0">
                <a:solidFill>
                  <a:schemeClr val="tx1"/>
                </a:solidFill>
                <a:latin typeface="Arial" panose="020B0604020202020204" pitchFamily="34" charset="0"/>
                <a:cs typeface="Arial" panose="020B0604020202020204" pitchFamily="34" charset="0"/>
              </a:rPr>
              <a:t>l</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ated sub-mesoscale field (left panel) from a large ensemble of simulated SWOT observations of that field. </a:t>
            </a:r>
            <a:r>
              <a:rPr lang="en-US" sz="1800" dirty="0">
                <a:solidFill>
                  <a:schemeClr val="tx1"/>
                </a:solidFill>
                <a:latin typeface="Arial" panose="020B0604020202020204" pitchFamily="34" charset="0"/>
                <a:cs typeface="Arial" panose="020B0604020202020204" pitchFamily="34" charset="0"/>
              </a:rPr>
              <a:t>A standard</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 2d variational data assimilation algorithm based on </a:t>
            </a:r>
            <a:r>
              <a:rPr lang="en-US" sz="1800" dirty="0">
                <a:solidFill>
                  <a:schemeClr val="tx1"/>
                </a:solidFill>
                <a:latin typeface="Arial" panose="020B0604020202020204" pitchFamily="34" charset="0"/>
                <a:cs typeface="Arial" panose="020B0604020202020204" pitchFamily="34" charset="0"/>
              </a:rPr>
              <a:t>the JPL model of the observational errors and on the Gaussian </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statistics of the background errors was used. The background errors were assumed </a:t>
            </a:r>
            <a:r>
              <a:rPr lang="en-US" sz="1800" dirty="0">
                <a:solidFill>
                  <a:schemeClr val="tx1"/>
                </a:solidFill>
                <a:latin typeface="Arial" panose="020B0604020202020204" pitchFamily="34" charset="0"/>
                <a:cs typeface="Arial" panose="020B0604020202020204" pitchFamily="34" charset="0"/>
              </a:rPr>
              <a:t>to have isotropic distribution with the decorrelation scale of 3 km, SWOT spatial sampling was set to 2 km.</a:t>
            </a:r>
            <a:endParaRPr sz="1800" b="0" i="0" u="none" strike="noStrike" cap="none" dirty="0">
              <a:solidFill>
                <a:schemeClr val="tx1"/>
              </a:solidFill>
              <a:latin typeface="Arial"/>
              <a:ea typeface="Arial"/>
              <a:cs typeface="Arial"/>
              <a:sym typeface="Arial"/>
            </a:endParaRPr>
          </a:p>
        </p:txBody>
      </p:sp>
      <p:grpSp>
        <p:nvGrpSpPr>
          <p:cNvPr id="6" name="Group 5">
            <a:extLst>
              <a:ext uri="{FF2B5EF4-FFF2-40B4-BE49-F238E27FC236}">
                <a16:creationId xmlns:a16="http://schemas.microsoft.com/office/drawing/2014/main" id="{3F281FDE-33F7-4806-AD42-1F9FD8C34E44}"/>
              </a:ext>
            </a:extLst>
          </p:cNvPr>
          <p:cNvGrpSpPr/>
          <p:nvPr/>
        </p:nvGrpSpPr>
        <p:grpSpPr>
          <a:xfrm>
            <a:off x="46055" y="531040"/>
            <a:ext cx="10868688" cy="1677590"/>
            <a:chOff x="46055" y="531040"/>
            <a:chExt cx="10868688" cy="1677590"/>
          </a:xfrm>
        </p:grpSpPr>
        <p:pic>
          <p:nvPicPr>
            <p:cNvPr id="5" name="Picture 4">
              <a:extLst>
                <a:ext uri="{FF2B5EF4-FFF2-40B4-BE49-F238E27FC236}">
                  <a16:creationId xmlns:a16="http://schemas.microsoft.com/office/drawing/2014/main" id="{288E9C92-A11E-4EDA-82E3-FAC1CD0608E0}"/>
                </a:ext>
              </a:extLst>
            </p:cNvPr>
            <p:cNvPicPr>
              <a:picLocks noChangeAspect="1"/>
            </p:cNvPicPr>
            <p:nvPr/>
          </p:nvPicPr>
          <p:blipFill rotWithShape="1">
            <a:blip r:embed="rId4"/>
            <a:srcRect l="2009" t="878" r="6675" b="69892"/>
            <a:stretch/>
          </p:blipFill>
          <p:spPr>
            <a:xfrm>
              <a:off x="46055" y="531040"/>
              <a:ext cx="5390103" cy="1656647"/>
            </a:xfrm>
            <a:prstGeom prst="rect">
              <a:avLst/>
            </a:prstGeom>
          </p:spPr>
        </p:pic>
        <p:pic>
          <p:nvPicPr>
            <p:cNvPr id="11" name="Picture 10">
              <a:extLst>
                <a:ext uri="{FF2B5EF4-FFF2-40B4-BE49-F238E27FC236}">
                  <a16:creationId xmlns:a16="http://schemas.microsoft.com/office/drawing/2014/main" id="{671AFF24-F68E-4383-B0D2-536052814A6C}"/>
                </a:ext>
              </a:extLst>
            </p:cNvPr>
            <p:cNvPicPr>
              <a:picLocks noChangeAspect="1"/>
            </p:cNvPicPr>
            <p:nvPr/>
          </p:nvPicPr>
          <p:blipFill rotWithShape="1">
            <a:blip r:embed="rId4"/>
            <a:srcRect l="4923" t="69561" r="1121" b="1270"/>
            <a:stretch/>
          </p:blipFill>
          <p:spPr>
            <a:xfrm>
              <a:off x="5359559" y="552659"/>
              <a:ext cx="5555184" cy="1655971"/>
            </a:xfrm>
            <a:prstGeom prst="rect">
              <a:avLst/>
            </a:prstGeom>
          </p:spPr>
        </p:pic>
      </p:grpSp>
      <p:sp>
        <p:nvSpPr>
          <p:cNvPr id="7" name="Rectangle 6">
            <a:extLst>
              <a:ext uri="{FF2B5EF4-FFF2-40B4-BE49-F238E27FC236}">
                <a16:creationId xmlns:a16="http://schemas.microsoft.com/office/drawing/2014/main" id="{9BF72FC5-3ACA-4C42-99E7-C00BB82337C0}"/>
              </a:ext>
            </a:extLst>
          </p:cNvPr>
          <p:cNvSpPr/>
          <p:nvPr/>
        </p:nvSpPr>
        <p:spPr>
          <a:xfrm>
            <a:off x="4493265" y="297196"/>
            <a:ext cx="992579" cy="307777"/>
          </a:xfrm>
          <a:prstGeom prst="rect">
            <a:avLst/>
          </a:prstGeom>
        </p:spPr>
        <p:txBody>
          <a:bodyPr wrap="none">
            <a:spAutoFit/>
          </a:bodyPr>
          <a:lstStyle/>
          <a:p>
            <a:r>
              <a:rPr lang="en-US" b="1" dirty="0">
                <a:solidFill>
                  <a:schemeClr val="tx1"/>
                </a:solidFill>
                <a:latin typeface="Arial" panose="020B0604020202020204" pitchFamily="34" charset="0"/>
                <a:cs typeface="Arial" panose="020B0604020202020204" pitchFamily="34" charset="0"/>
              </a:rPr>
              <a:t>True SSH</a:t>
            </a:r>
            <a:endParaRPr lang="en-US" b="1" dirty="0">
              <a:solidFill>
                <a:schemeClr val="tx1"/>
              </a:solidFill>
            </a:endParaRPr>
          </a:p>
        </p:txBody>
      </p:sp>
      <p:sp>
        <p:nvSpPr>
          <p:cNvPr id="8" name="Rectangle 7">
            <a:extLst>
              <a:ext uri="{FF2B5EF4-FFF2-40B4-BE49-F238E27FC236}">
                <a16:creationId xmlns:a16="http://schemas.microsoft.com/office/drawing/2014/main" id="{8EF99C6F-DB00-431F-A65E-02A6E8EB4BAE}"/>
              </a:ext>
            </a:extLst>
          </p:cNvPr>
          <p:cNvSpPr/>
          <p:nvPr/>
        </p:nvSpPr>
        <p:spPr>
          <a:xfrm>
            <a:off x="8761050" y="302564"/>
            <a:ext cx="1856598" cy="307777"/>
          </a:xfrm>
          <a:prstGeom prst="rect">
            <a:avLst/>
          </a:prstGeom>
        </p:spPr>
        <p:txBody>
          <a:bodyPr wrap="none">
            <a:spAutoFit/>
          </a:bodyPr>
          <a:lstStyle/>
          <a:p>
            <a:r>
              <a:rPr lang="en-US" b="1" dirty="0">
                <a:solidFill>
                  <a:schemeClr val="tx1"/>
                </a:solidFill>
                <a:latin typeface="Arial" panose="020B0604020202020204" pitchFamily="34" charset="0"/>
                <a:cs typeface="Arial" panose="020B0604020202020204" pitchFamily="34" charset="0"/>
              </a:rPr>
              <a:t>Observed by SWOT</a:t>
            </a:r>
            <a:endParaRPr lang="en-US"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3"/>
          <p:cNvGrpSpPr/>
          <p:nvPr/>
        </p:nvGrpSpPr>
        <p:grpSpPr>
          <a:xfrm>
            <a:off x="0" y="-76200"/>
            <a:ext cx="10922000" cy="5461000"/>
            <a:chOff x="0" y="0"/>
            <a:chExt cx="10922000" cy="5461000"/>
          </a:xfrm>
        </p:grpSpPr>
        <p:grpSp>
          <p:nvGrpSpPr>
            <p:cNvPr id="106" name="Google Shape;106;p3"/>
            <p:cNvGrpSpPr/>
            <p:nvPr/>
          </p:nvGrpSpPr>
          <p:grpSpPr>
            <a:xfrm>
              <a:off x="0" y="0"/>
              <a:ext cx="10922000" cy="5461000"/>
              <a:chOff x="0" y="0"/>
              <a:chExt cx="10922000" cy="5461000"/>
            </a:xfrm>
          </p:grpSpPr>
          <p:sp>
            <p:nvSpPr>
              <p:cNvPr id="107" name="Google Shape;107;p3"/>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US" sz="1800" dirty="0">
                    <a:solidFill>
                      <a:schemeClr val="lt1"/>
                    </a:solidFill>
                    <a:latin typeface="Calibri"/>
                    <a:ea typeface="Calibri"/>
                    <a:cs typeface="Calibri"/>
                    <a:sym typeface="Calibri"/>
                  </a:rPr>
                  <a:t>t</a:t>
                </a:r>
                <a:endParaRPr sz="1800" b="0" i="0" u="none" strike="noStrike" cap="none" dirty="0">
                  <a:solidFill>
                    <a:schemeClr val="lt1"/>
                  </a:solidFill>
                  <a:latin typeface="Calibri"/>
                  <a:ea typeface="Calibri"/>
                  <a:cs typeface="Calibri"/>
                  <a:sym typeface="Calibri"/>
                </a:endParaRPr>
              </a:p>
            </p:txBody>
          </p:sp>
          <p:pic>
            <p:nvPicPr>
              <p:cNvPr id="108" name="Google Shape;108;p3"/>
              <p:cNvPicPr preferRelativeResize="0"/>
              <p:nvPr/>
            </p:nvPicPr>
            <p:blipFill rotWithShape="1">
              <a:blip r:embed="rId3">
                <a:alphaModFix/>
              </a:blip>
              <a:srcRect/>
              <a:stretch/>
            </p:blipFill>
            <p:spPr>
              <a:xfrm>
                <a:off x="10245969" y="4835769"/>
                <a:ext cx="668774" cy="620726"/>
              </a:xfrm>
              <a:prstGeom prst="rect">
                <a:avLst/>
              </a:prstGeom>
              <a:noFill/>
              <a:ln w="9525" cap="flat" cmpd="sng">
                <a:solidFill>
                  <a:schemeClr val="dk1"/>
                </a:solidFill>
                <a:prstDash val="solid"/>
                <a:round/>
                <a:headEnd type="none" w="sm" len="sm"/>
                <a:tailEnd type="none" w="sm" len="sm"/>
              </a:ln>
            </p:spPr>
          </p:pic>
        </p:grpSp>
        <p:sp>
          <p:nvSpPr>
            <p:cNvPr id="109" name="Google Shape;109;p3"/>
            <p:cNvSpPr txBox="1"/>
            <p:nvPr/>
          </p:nvSpPr>
          <p:spPr>
            <a:xfrm>
              <a:off x="76200" y="41769"/>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a:solidFill>
                    <a:srgbClr val="EA1D2D"/>
                  </a:solidFill>
                  <a:latin typeface="Arial"/>
                  <a:ea typeface="Arial"/>
                  <a:cs typeface="Arial"/>
                  <a:sym typeface="Arial"/>
                </a:rPr>
                <a:t>Results</a:t>
              </a:r>
              <a:endParaRPr sz="3000" b="1" i="0" u="none" strike="noStrike" cap="none">
                <a:solidFill>
                  <a:srgbClr val="EA1D2D"/>
                </a:solidFill>
                <a:latin typeface="Arial"/>
                <a:ea typeface="Arial"/>
                <a:cs typeface="Arial"/>
                <a:sym typeface="Arial"/>
              </a:endParaRPr>
            </a:p>
          </p:txBody>
        </p:sp>
      </p:grpSp>
      <p:sp>
        <p:nvSpPr>
          <p:cNvPr id="2" name="TextBox 1">
            <a:extLst>
              <a:ext uri="{FF2B5EF4-FFF2-40B4-BE49-F238E27FC236}">
                <a16:creationId xmlns:a16="http://schemas.microsoft.com/office/drawing/2014/main" id="{82A88471-08A5-755E-4EE6-4F56CB23BB4B}"/>
              </a:ext>
            </a:extLst>
          </p:cNvPr>
          <p:cNvSpPr txBox="1"/>
          <p:nvPr/>
        </p:nvSpPr>
        <p:spPr>
          <a:xfrm>
            <a:off x="4727466" y="5077023"/>
            <a:ext cx="1298753" cy="307777"/>
          </a:xfrm>
          <a:prstGeom prst="rect">
            <a:avLst/>
          </a:prstGeom>
          <a:noFill/>
        </p:spPr>
        <p:txBody>
          <a:bodyPr wrap="none" rtlCol="0">
            <a:spAutoFit/>
          </a:bodyPr>
          <a:lstStyle/>
          <a:p>
            <a:r>
              <a:rPr lang="en-US" dirty="0">
                <a:solidFill>
                  <a:srgbClr val="025C6D"/>
                </a:solidFill>
              </a:rPr>
              <a:t>Yaremchuk</a:t>
            </a:r>
            <a:r>
              <a:rPr lang="en-IT" dirty="0">
                <a:solidFill>
                  <a:srgbClr val="025C6D"/>
                </a:solidFill>
              </a:rPr>
              <a:t>- 3</a:t>
            </a:r>
          </a:p>
        </p:txBody>
      </p:sp>
      <p:sp>
        <p:nvSpPr>
          <p:cNvPr id="3" name="Google Shape;90;p1">
            <a:extLst>
              <a:ext uri="{FF2B5EF4-FFF2-40B4-BE49-F238E27FC236}">
                <a16:creationId xmlns:a16="http://schemas.microsoft.com/office/drawing/2014/main" id="{3BE0CC1C-3578-2FC8-B461-6254380FF4A5}"/>
              </a:ext>
            </a:extLst>
          </p:cNvPr>
          <p:cNvSpPr txBox="1"/>
          <p:nvPr/>
        </p:nvSpPr>
        <p:spPr>
          <a:xfrm>
            <a:off x="220419" y="2223533"/>
            <a:ext cx="10693500" cy="2862282"/>
          </a:xfrm>
          <a:prstGeom prst="rect">
            <a:avLst/>
          </a:prstGeom>
          <a:noFill/>
          <a:ln>
            <a:noFill/>
          </a:ln>
        </p:spPr>
        <p:txBody>
          <a:bodyPr spcFirstLastPara="1" wrap="square" lIns="91425" tIns="45700" rIns="91425" bIns="45700" anchor="t" anchorCtr="0">
            <a:spAutoFit/>
          </a:bodyPr>
          <a:lstStyle/>
          <a:p>
            <a:pPr algn="just">
              <a:buSzPts val="1800"/>
            </a:pPr>
            <a:r>
              <a:rPr lang="en-US" sz="1800" dirty="0">
                <a:solidFill>
                  <a:schemeClr val="tx1"/>
                </a:solidFill>
                <a:latin typeface="Arial" panose="020B0604020202020204" pitchFamily="34" charset="0"/>
                <a:cs typeface="Arial" panose="020B0604020202020204" pitchFamily="34" charset="0"/>
              </a:rPr>
              <a:t>The OSSEs have shown that:</a:t>
            </a:r>
          </a:p>
          <a:p>
            <a:pPr algn="just">
              <a:buSzPts val="1800"/>
            </a:pPr>
            <a:endParaRPr lang="en-US" sz="1800" dirty="0">
              <a:solidFill>
                <a:schemeClr val="tx1"/>
              </a:solidFill>
              <a:latin typeface="Arial" panose="020B0604020202020204" pitchFamily="34" charset="0"/>
              <a:cs typeface="Arial" panose="020B0604020202020204" pitchFamily="34" charset="0"/>
            </a:endParaRPr>
          </a:p>
          <a:p>
            <a:pPr marL="342900" indent="-342900" algn="just">
              <a:buSzPts val="1800"/>
              <a:buAutoNum type="arabicPeriod"/>
            </a:pP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The proposed sparse approximation to the symmetric square root of the SWOT precision matrix</a:t>
            </a:r>
          </a:p>
          <a:p>
            <a:pPr algn="just">
              <a:buSzPts val="1800"/>
            </a:pPr>
            <a:r>
              <a:rPr lang="en-US" sz="1800" dirty="0">
                <a:solidFill>
                  <a:schemeClr val="tx1"/>
                </a:solidFill>
                <a:latin typeface="Arial" panose="020B0604020202020204" pitchFamily="34" charset="0"/>
                <a:cs typeface="Arial" panose="020B0604020202020204" pitchFamily="34" charset="0"/>
              </a:rPr>
              <a:t>     </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 provides 30-60% better accuracy of the SSH retrievals at </a:t>
            </a:r>
            <a:r>
              <a:rPr lang="en-US" sz="1800" b="0" i="0" u="none" strike="noStrike" cap="none" dirty="0" err="1">
                <a:solidFill>
                  <a:schemeClr val="tx1"/>
                </a:solidFill>
                <a:latin typeface="Arial" panose="020B0604020202020204" pitchFamily="34" charset="0"/>
                <a:ea typeface="Arial"/>
                <a:cs typeface="Arial" panose="020B0604020202020204" pitchFamily="34" charset="0"/>
                <a:sym typeface="Arial"/>
              </a:rPr>
              <a:t>submesoscale</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 part of the spectrum.</a:t>
            </a:r>
          </a:p>
          <a:p>
            <a:pPr algn="just">
              <a:buSzPts val="1800"/>
            </a:pPr>
            <a:r>
              <a:rPr lang="en-US" sz="1800" dirty="0">
                <a:solidFill>
                  <a:schemeClr val="tx1"/>
                </a:solidFill>
                <a:latin typeface="Arial" panose="020B0604020202020204" pitchFamily="34" charset="0"/>
                <a:cs typeface="Arial" panose="020B0604020202020204" pitchFamily="34" charset="0"/>
              </a:rPr>
              <a:t>2.  The approximation efficiency improves with reduction of the sea surface roughness (significant wave</a:t>
            </a:r>
          </a:p>
          <a:p>
            <a:pPr algn="just">
              <a:buSzPts val="1800"/>
            </a:pPr>
            <a:r>
              <a:rPr lang="en-US" sz="1800" dirty="0">
                <a:solidFill>
                  <a:schemeClr val="tx1"/>
                </a:solidFill>
                <a:latin typeface="Arial" panose="020B0604020202020204" pitchFamily="34" charset="0"/>
                <a:cs typeface="Arial" panose="020B0604020202020204" pitchFamily="34" charset="0"/>
              </a:rPr>
              <a:t>     height) from 8 to 2 m, as the contribution of the uncorrelated </a:t>
            </a:r>
            <a:r>
              <a:rPr lang="en-US" sz="1800" dirty="0" err="1">
                <a:solidFill>
                  <a:schemeClr val="tx1"/>
                </a:solidFill>
                <a:latin typeface="Arial" panose="020B0604020202020204" pitchFamily="34" charset="0"/>
                <a:cs typeface="Arial" panose="020B0604020202020204" pitchFamily="34" charset="0"/>
              </a:rPr>
              <a:t>KaRIn</a:t>
            </a:r>
            <a:r>
              <a:rPr lang="en-US" sz="1800" dirty="0">
                <a:solidFill>
                  <a:schemeClr val="tx1"/>
                </a:solidFill>
                <a:latin typeface="Arial" panose="020B0604020202020204" pitchFamily="34" charset="0"/>
                <a:cs typeface="Arial" panose="020B0604020202020204" pitchFamily="34" charset="0"/>
              </a:rPr>
              <a:t> noise to the error budget</a:t>
            </a:r>
          </a:p>
          <a:p>
            <a:pPr algn="just">
              <a:buSzPts val="1800"/>
            </a:pPr>
            <a:r>
              <a:rPr lang="en-US" sz="1800" dirty="0">
                <a:solidFill>
                  <a:schemeClr val="tx1"/>
                </a:solidFill>
                <a:latin typeface="Arial" panose="020B0604020202020204" pitchFamily="34" charset="0"/>
                <a:cs typeface="Arial" panose="020B0604020202020204" pitchFamily="34" charset="0"/>
              </a:rPr>
              <a:t>     becomes smaller.</a:t>
            </a:r>
          </a:p>
          <a:p>
            <a:pPr marL="342900" indent="-342900" algn="just">
              <a:buSzPts val="1800"/>
              <a:buAutoNum type="arabicPeriod" startAt="3"/>
            </a:pPr>
            <a:r>
              <a:rPr lang="en-US" sz="1800" dirty="0">
                <a:solidFill>
                  <a:schemeClr val="tx1"/>
                </a:solidFill>
                <a:latin typeface="Arial" panose="020B0604020202020204" pitchFamily="34" charset="0"/>
                <a:cs typeface="Arial" panose="020B0604020202020204" pitchFamily="34" charset="0"/>
              </a:rPr>
              <a:t>Account</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ing for spatial correlations becomes especially important when retrieving </a:t>
            </a:r>
            <a:r>
              <a:rPr lang="en-US" sz="1800" b="0" i="0" u="none" strike="noStrike" cap="none" dirty="0" err="1">
                <a:solidFill>
                  <a:schemeClr val="tx1"/>
                </a:solidFill>
                <a:latin typeface="Arial" panose="020B0604020202020204" pitchFamily="34" charset="0"/>
                <a:ea typeface="Arial"/>
                <a:cs typeface="Arial" panose="020B0604020202020204" pitchFamily="34" charset="0"/>
                <a:sym typeface="Arial"/>
              </a:rPr>
              <a:t>submesoscale</a:t>
            </a:r>
            <a:r>
              <a:rPr lang="en-US" sz="1800" b="0" i="0" u="none" strike="noStrike" cap="none" dirty="0">
                <a:solidFill>
                  <a:schemeClr val="tx1"/>
                </a:solidFill>
                <a:latin typeface="Arial" panose="020B0604020202020204" pitchFamily="34" charset="0"/>
                <a:ea typeface="Arial"/>
                <a:cs typeface="Arial" panose="020B0604020202020204" pitchFamily="34" charset="0"/>
                <a:sym typeface="Arial"/>
              </a:rPr>
              <a:t> features, whose SSH signatures are of the same order in magnitude (2-4 cm) as</a:t>
            </a:r>
            <a:r>
              <a:rPr lang="en-US" sz="1800" dirty="0">
                <a:solidFill>
                  <a:schemeClr val="tx1"/>
                </a:solidFill>
                <a:latin typeface="Arial" panose="020B0604020202020204" pitchFamily="34" charset="0"/>
                <a:cs typeface="Arial" panose="020B0604020202020204" pitchFamily="34" charset="0"/>
              </a:rPr>
              <a:t> the observation errors of SWOT altimetry.</a:t>
            </a:r>
            <a:endParaRPr sz="1800" b="0" i="0" u="none" strike="noStrike" cap="none" dirty="0">
              <a:solidFill>
                <a:srgbClr val="025C6D"/>
              </a:solidFill>
              <a:latin typeface="Arial"/>
              <a:ea typeface="Arial"/>
              <a:cs typeface="Arial"/>
              <a:sym typeface="Arial"/>
            </a:endParaRPr>
          </a:p>
        </p:txBody>
      </p:sp>
      <p:sp>
        <p:nvSpPr>
          <p:cNvPr id="12" name="Rectangle 11">
            <a:extLst>
              <a:ext uri="{FF2B5EF4-FFF2-40B4-BE49-F238E27FC236}">
                <a16:creationId xmlns:a16="http://schemas.microsoft.com/office/drawing/2014/main" id="{AA88C474-6F82-4C72-926A-F156210545C4}"/>
              </a:ext>
            </a:extLst>
          </p:cNvPr>
          <p:cNvSpPr/>
          <p:nvPr/>
        </p:nvSpPr>
        <p:spPr>
          <a:xfrm>
            <a:off x="220419" y="417167"/>
            <a:ext cx="848309" cy="261610"/>
          </a:xfrm>
          <a:prstGeom prst="rect">
            <a:avLst/>
          </a:prstGeom>
        </p:spPr>
        <p:txBody>
          <a:bodyPr wrap="none">
            <a:spAutoFit/>
          </a:bodyPr>
          <a:lstStyle/>
          <a:p>
            <a:pPr lvl="0"/>
            <a:r>
              <a:rPr lang="en-US" sz="1100" b="1" dirty="0">
                <a:highlight>
                  <a:srgbClr val="00FFFF"/>
                </a:highlight>
                <a:latin typeface="Arial" panose="020B0604020202020204" pitchFamily="34" charset="0"/>
                <a:cs typeface="Arial" panose="020B0604020202020204" pitchFamily="34" charset="0"/>
              </a:rPr>
              <a:t>error (cm)</a:t>
            </a:r>
            <a:endParaRPr lang="en-US" sz="1100" b="1" dirty="0">
              <a:highlight>
                <a:srgbClr val="00FFFF"/>
              </a:highlight>
            </a:endParaRPr>
          </a:p>
        </p:txBody>
      </p:sp>
      <p:grpSp>
        <p:nvGrpSpPr>
          <p:cNvPr id="17" name="Group 16">
            <a:extLst>
              <a:ext uri="{FF2B5EF4-FFF2-40B4-BE49-F238E27FC236}">
                <a16:creationId xmlns:a16="http://schemas.microsoft.com/office/drawing/2014/main" id="{6E736B45-26B7-4D5E-8562-BB1498141B12}"/>
              </a:ext>
            </a:extLst>
          </p:cNvPr>
          <p:cNvGrpSpPr/>
          <p:nvPr/>
        </p:nvGrpSpPr>
        <p:grpSpPr>
          <a:xfrm>
            <a:off x="76200" y="272851"/>
            <a:ext cx="10825949" cy="1857820"/>
            <a:chOff x="44104" y="197526"/>
            <a:chExt cx="10825949" cy="1857820"/>
          </a:xfrm>
        </p:grpSpPr>
        <p:grpSp>
          <p:nvGrpSpPr>
            <p:cNvPr id="6" name="Group 5">
              <a:extLst>
                <a:ext uri="{FF2B5EF4-FFF2-40B4-BE49-F238E27FC236}">
                  <a16:creationId xmlns:a16="http://schemas.microsoft.com/office/drawing/2014/main" id="{1C0ECFA1-9B77-4805-BC23-E2EB1A8F6467}"/>
                </a:ext>
              </a:extLst>
            </p:cNvPr>
            <p:cNvGrpSpPr/>
            <p:nvPr/>
          </p:nvGrpSpPr>
          <p:grpSpPr>
            <a:xfrm>
              <a:off x="44104" y="372922"/>
              <a:ext cx="10825949" cy="1682424"/>
              <a:chOff x="19851" y="489654"/>
              <a:chExt cx="10825949" cy="1682424"/>
            </a:xfrm>
          </p:grpSpPr>
          <p:pic>
            <p:nvPicPr>
              <p:cNvPr id="11" name="Picture 10">
                <a:extLst>
                  <a:ext uri="{FF2B5EF4-FFF2-40B4-BE49-F238E27FC236}">
                    <a16:creationId xmlns:a16="http://schemas.microsoft.com/office/drawing/2014/main" id="{8AC1E128-0A2A-49B0-98E2-794267419E17}"/>
                  </a:ext>
                </a:extLst>
              </p:cNvPr>
              <p:cNvPicPr>
                <a:picLocks noChangeAspect="1"/>
              </p:cNvPicPr>
              <p:nvPr/>
            </p:nvPicPr>
            <p:blipFill rotWithShape="1">
              <a:blip r:embed="rId4"/>
              <a:srcRect l="1114" t="69586" r="1078" b="1166"/>
              <a:stretch/>
            </p:blipFill>
            <p:spPr>
              <a:xfrm>
                <a:off x="19851" y="518059"/>
                <a:ext cx="5713747" cy="1654019"/>
              </a:xfrm>
              <a:prstGeom prst="rect">
                <a:avLst/>
              </a:prstGeom>
            </p:spPr>
          </p:pic>
          <p:pic>
            <p:nvPicPr>
              <p:cNvPr id="5" name="Picture 4">
                <a:extLst>
                  <a:ext uri="{FF2B5EF4-FFF2-40B4-BE49-F238E27FC236}">
                    <a16:creationId xmlns:a16="http://schemas.microsoft.com/office/drawing/2014/main" id="{4CC3192D-79DF-4F62-9639-613B106E49AA}"/>
                  </a:ext>
                </a:extLst>
              </p:cNvPr>
              <p:cNvPicPr>
                <a:picLocks noChangeAspect="1"/>
              </p:cNvPicPr>
              <p:nvPr/>
            </p:nvPicPr>
            <p:blipFill rotWithShape="1">
              <a:blip r:embed="rId4"/>
              <a:srcRect l="4052" t="34991" r="943" b="34721"/>
              <a:stretch/>
            </p:blipFill>
            <p:spPr>
              <a:xfrm>
                <a:off x="5394368" y="489654"/>
                <a:ext cx="5451432" cy="1682423"/>
              </a:xfrm>
              <a:prstGeom prst="rect">
                <a:avLst/>
              </a:prstGeom>
            </p:spPr>
          </p:pic>
        </p:grpSp>
        <p:sp>
          <p:nvSpPr>
            <p:cNvPr id="7" name="Rectangle 6">
              <a:extLst>
                <a:ext uri="{FF2B5EF4-FFF2-40B4-BE49-F238E27FC236}">
                  <a16:creationId xmlns:a16="http://schemas.microsoft.com/office/drawing/2014/main" id="{DC2B9E2B-DC50-4B29-AE6C-EAB71BFE36CF}"/>
                </a:ext>
              </a:extLst>
            </p:cNvPr>
            <p:cNvSpPr/>
            <p:nvPr/>
          </p:nvSpPr>
          <p:spPr>
            <a:xfrm>
              <a:off x="3670790" y="423144"/>
              <a:ext cx="1774845" cy="261610"/>
            </a:xfrm>
            <a:prstGeom prst="rect">
              <a:avLst/>
            </a:prstGeom>
          </p:spPr>
          <p:txBody>
            <a:bodyPr wrap="none">
              <a:spAutoFit/>
            </a:bodyPr>
            <a:lstStyle/>
            <a:p>
              <a:r>
                <a:rPr lang="en-US" sz="1100" b="1" dirty="0">
                  <a:solidFill>
                    <a:schemeClr val="tx1"/>
                  </a:solidFill>
                  <a:highlight>
                    <a:srgbClr val="00FFFF"/>
                  </a:highlight>
                  <a:latin typeface="Arial" panose="020B0604020202020204" pitchFamily="34" charset="0"/>
                  <a:cs typeface="Arial" panose="020B0604020202020204" pitchFamily="34" charset="0"/>
                </a:rPr>
                <a:t>diagonal approximation</a:t>
              </a:r>
              <a:endParaRPr lang="en-US" sz="1100" b="1" dirty="0">
                <a:solidFill>
                  <a:schemeClr val="tx1"/>
                </a:solidFill>
                <a:highlight>
                  <a:srgbClr val="00FFFF"/>
                </a:highlight>
              </a:endParaRPr>
            </a:p>
          </p:txBody>
        </p:sp>
        <p:sp>
          <p:nvSpPr>
            <p:cNvPr id="9" name="Rectangle 8">
              <a:extLst>
                <a:ext uri="{FF2B5EF4-FFF2-40B4-BE49-F238E27FC236}">
                  <a16:creationId xmlns:a16="http://schemas.microsoft.com/office/drawing/2014/main" id="{198EB75A-215B-44C5-B604-AE178D9F66F3}"/>
                </a:ext>
              </a:extLst>
            </p:cNvPr>
            <p:cNvSpPr/>
            <p:nvPr/>
          </p:nvSpPr>
          <p:spPr>
            <a:xfrm>
              <a:off x="8926002" y="406330"/>
              <a:ext cx="1649811" cy="261610"/>
            </a:xfrm>
            <a:prstGeom prst="rect">
              <a:avLst/>
            </a:prstGeom>
          </p:spPr>
          <p:txBody>
            <a:bodyPr wrap="none">
              <a:spAutoFit/>
            </a:bodyPr>
            <a:lstStyle/>
            <a:p>
              <a:pPr lvl="0"/>
              <a:r>
                <a:rPr lang="en-US" sz="1100" b="1" dirty="0">
                  <a:highlight>
                    <a:srgbClr val="00FFFF"/>
                  </a:highlight>
                  <a:latin typeface="Arial" panose="020B0604020202020204" pitchFamily="34" charset="0"/>
                  <a:cs typeface="Arial" panose="020B0604020202020204" pitchFamily="34" charset="0"/>
                </a:rPr>
                <a:t>sparse approximation</a:t>
              </a:r>
              <a:endParaRPr lang="en-US" sz="1100" b="1" dirty="0">
                <a:highlight>
                  <a:srgbClr val="00FFFF"/>
                </a:highlight>
              </a:endParaRPr>
            </a:p>
          </p:txBody>
        </p:sp>
        <p:sp>
          <p:nvSpPr>
            <p:cNvPr id="14" name="Rectangle 13">
              <a:extLst>
                <a:ext uri="{FF2B5EF4-FFF2-40B4-BE49-F238E27FC236}">
                  <a16:creationId xmlns:a16="http://schemas.microsoft.com/office/drawing/2014/main" id="{363C89F3-5011-4ABE-8E19-EAD16C796FBE}"/>
                </a:ext>
              </a:extLst>
            </p:cNvPr>
            <p:cNvSpPr/>
            <p:nvPr/>
          </p:nvSpPr>
          <p:spPr>
            <a:xfrm>
              <a:off x="9225116" y="201083"/>
              <a:ext cx="1350050" cy="261610"/>
            </a:xfrm>
            <a:prstGeom prst="rect">
              <a:avLst/>
            </a:prstGeom>
          </p:spPr>
          <p:txBody>
            <a:bodyPr wrap="none">
              <a:spAutoFit/>
            </a:bodyPr>
            <a:lstStyle/>
            <a:p>
              <a:pPr lvl="0"/>
              <a:r>
                <a:rPr lang="en-US" sz="1100" dirty="0">
                  <a:latin typeface="Arial" panose="020B0604020202020204" pitchFamily="34" charset="0"/>
                  <a:cs typeface="Arial" panose="020B0604020202020204" pitchFamily="34" charset="0"/>
                </a:rPr>
                <a:t>analysis error (cm)</a:t>
              </a:r>
              <a:endParaRPr lang="en-US" sz="1100" dirty="0"/>
            </a:p>
          </p:txBody>
        </p:sp>
        <p:sp>
          <p:nvSpPr>
            <p:cNvPr id="16" name="Rectangle 15">
              <a:extLst>
                <a:ext uri="{FF2B5EF4-FFF2-40B4-BE49-F238E27FC236}">
                  <a16:creationId xmlns:a16="http://schemas.microsoft.com/office/drawing/2014/main" id="{AC972D89-9207-45C5-8DEE-B019D394D826}"/>
                </a:ext>
              </a:extLst>
            </p:cNvPr>
            <p:cNvSpPr/>
            <p:nvPr/>
          </p:nvSpPr>
          <p:spPr>
            <a:xfrm>
              <a:off x="4095585" y="197526"/>
              <a:ext cx="1350050" cy="261610"/>
            </a:xfrm>
            <a:prstGeom prst="rect">
              <a:avLst/>
            </a:prstGeom>
          </p:spPr>
          <p:txBody>
            <a:bodyPr wrap="none">
              <a:spAutoFit/>
            </a:bodyPr>
            <a:lstStyle/>
            <a:p>
              <a:pPr lvl="0"/>
              <a:r>
                <a:rPr lang="en-US" sz="1100" dirty="0">
                  <a:latin typeface="Arial" panose="020B0604020202020204" pitchFamily="34" charset="0"/>
                  <a:cs typeface="Arial" panose="020B0604020202020204" pitchFamily="34" charset="0"/>
                </a:rPr>
                <a:t>analysis error (cm)</a:t>
              </a:r>
              <a:endParaRPr lang="en-US" sz="1100" dirty="0"/>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grpSp>
        <p:nvGrpSpPr>
          <p:cNvPr id="114" name="Google Shape;114;p4"/>
          <p:cNvGrpSpPr/>
          <p:nvPr/>
        </p:nvGrpSpPr>
        <p:grpSpPr>
          <a:xfrm>
            <a:off x="0" y="0"/>
            <a:ext cx="10922000" cy="5461000"/>
            <a:chOff x="0" y="0"/>
            <a:chExt cx="10922000" cy="5461000"/>
          </a:xfrm>
        </p:grpSpPr>
        <p:sp>
          <p:nvSpPr>
            <p:cNvPr id="115" name="Google Shape;115;p4"/>
            <p:cNvSpPr/>
            <p:nvPr/>
          </p:nvSpPr>
          <p:spPr>
            <a:xfrm>
              <a:off x="0" y="0"/>
              <a:ext cx="10922000" cy="5461000"/>
            </a:xfrm>
            <a:prstGeom prst="rect">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16" name="Google Shape;116;p4"/>
            <p:cNvPicPr preferRelativeResize="0"/>
            <p:nvPr/>
          </p:nvPicPr>
          <p:blipFill rotWithShape="1">
            <a:blip r:embed="rId3">
              <a:alphaModFix/>
            </a:blip>
            <a:srcRect/>
            <a:stretch/>
          </p:blipFill>
          <p:spPr>
            <a:xfrm>
              <a:off x="10179877" y="4721629"/>
              <a:ext cx="734866" cy="734866"/>
            </a:xfrm>
            <a:prstGeom prst="rect">
              <a:avLst/>
            </a:prstGeom>
            <a:noFill/>
            <a:ln w="9525" cap="flat" cmpd="sng">
              <a:solidFill>
                <a:schemeClr val="dk1"/>
              </a:solidFill>
              <a:prstDash val="solid"/>
              <a:round/>
              <a:headEnd type="none" w="sm" len="sm"/>
              <a:tailEnd type="none" w="sm" len="sm"/>
            </a:ln>
          </p:spPr>
        </p:pic>
      </p:grpSp>
      <p:sp>
        <p:nvSpPr>
          <p:cNvPr id="117" name="Google Shape;117;p4"/>
          <p:cNvSpPr txBox="1"/>
          <p:nvPr/>
        </p:nvSpPr>
        <p:spPr>
          <a:xfrm>
            <a:off x="256694" y="51913"/>
            <a:ext cx="10693400"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000"/>
              <a:buFont typeface="Arial"/>
              <a:buNone/>
            </a:pPr>
            <a:r>
              <a:rPr lang="en-US" sz="3000" b="1" i="0" u="none" strike="noStrike" cap="none" dirty="0">
                <a:solidFill>
                  <a:srgbClr val="EA1D2D"/>
                </a:solidFill>
                <a:latin typeface="Arial"/>
                <a:ea typeface="Arial"/>
                <a:cs typeface="Arial"/>
                <a:sym typeface="Arial"/>
              </a:rPr>
              <a:t>Discussion</a:t>
            </a:r>
            <a:endParaRPr sz="3000" b="1" i="0" u="none" strike="noStrike" cap="none" dirty="0">
              <a:solidFill>
                <a:srgbClr val="EA1D2D"/>
              </a:solidFill>
              <a:latin typeface="Arial"/>
              <a:ea typeface="Arial"/>
              <a:cs typeface="Arial"/>
              <a:sym typeface="Arial"/>
            </a:endParaRPr>
          </a:p>
        </p:txBody>
      </p:sp>
      <p:pic>
        <p:nvPicPr>
          <p:cNvPr id="118" name="Google Shape;118;p4"/>
          <p:cNvPicPr preferRelativeResize="0"/>
          <p:nvPr/>
        </p:nvPicPr>
        <p:blipFill rotWithShape="1">
          <a:blip r:embed="rId3">
            <a:alphaModFix/>
          </a:blip>
          <a:srcRect/>
          <a:stretch/>
        </p:blipFill>
        <p:spPr>
          <a:xfrm>
            <a:off x="-2369694" y="-7393644"/>
            <a:ext cx="1652630" cy="1652630"/>
          </a:xfrm>
          <a:prstGeom prst="rect">
            <a:avLst/>
          </a:prstGeom>
          <a:noFill/>
          <a:ln w="9525" cap="flat" cmpd="sng">
            <a:solidFill>
              <a:schemeClr val="dk1"/>
            </a:solidFill>
            <a:prstDash val="solid"/>
            <a:round/>
            <a:headEnd type="none" w="sm" len="sm"/>
            <a:tailEnd type="none" w="sm" len="sm"/>
          </a:ln>
        </p:spPr>
      </p:pic>
      <p:sp>
        <p:nvSpPr>
          <p:cNvPr id="2" name="TextBox 1">
            <a:extLst>
              <a:ext uri="{FF2B5EF4-FFF2-40B4-BE49-F238E27FC236}">
                <a16:creationId xmlns:a16="http://schemas.microsoft.com/office/drawing/2014/main" id="{3EBD5F61-9043-0993-5C25-229A8574E469}"/>
              </a:ext>
            </a:extLst>
          </p:cNvPr>
          <p:cNvSpPr txBox="1"/>
          <p:nvPr/>
        </p:nvSpPr>
        <p:spPr>
          <a:xfrm>
            <a:off x="4727466" y="5077023"/>
            <a:ext cx="1348446" cy="307777"/>
          </a:xfrm>
          <a:prstGeom prst="rect">
            <a:avLst/>
          </a:prstGeom>
          <a:noFill/>
        </p:spPr>
        <p:txBody>
          <a:bodyPr wrap="none" rtlCol="0">
            <a:spAutoFit/>
          </a:bodyPr>
          <a:lstStyle/>
          <a:p>
            <a:r>
              <a:rPr lang="en-US" dirty="0">
                <a:solidFill>
                  <a:srgbClr val="025C6D"/>
                </a:solidFill>
              </a:rPr>
              <a:t>Yaremchuk</a:t>
            </a:r>
            <a:r>
              <a:rPr lang="en-IT" dirty="0">
                <a:solidFill>
                  <a:srgbClr val="025C6D"/>
                </a:solidFill>
              </a:rPr>
              <a:t> - 4</a:t>
            </a:r>
          </a:p>
        </p:txBody>
      </p:sp>
      <p:grpSp>
        <p:nvGrpSpPr>
          <p:cNvPr id="6" name="Group 5">
            <a:extLst>
              <a:ext uri="{FF2B5EF4-FFF2-40B4-BE49-F238E27FC236}">
                <a16:creationId xmlns:a16="http://schemas.microsoft.com/office/drawing/2014/main" id="{A91F3B79-9E9A-4876-BDE3-2935B9EFEAA0}"/>
              </a:ext>
            </a:extLst>
          </p:cNvPr>
          <p:cNvGrpSpPr/>
          <p:nvPr/>
        </p:nvGrpSpPr>
        <p:grpSpPr>
          <a:xfrm>
            <a:off x="248602" y="2543516"/>
            <a:ext cx="10424796" cy="2497575"/>
            <a:chOff x="106158" y="2664804"/>
            <a:chExt cx="10424796" cy="2497575"/>
          </a:xfrm>
        </p:grpSpPr>
        <p:sp>
          <p:nvSpPr>
            <p:cNvPr id="3" name="Google Shape;90;p1">
              <a:extLst>
                <a:ext uri="{FF2B5EF4-FFF2-40B4-BE49-F238E27FC236}">
                  <a16:creationId xmlns:a16="http://schemas.microsoft.com/office/drawing/2014/main" id="{7498A89F-973E-B96B-8EDD-FBA3F28D8788}"/>
                </a:ext>
              </a:extLst>
            </p:cNvPr>
            <p:cNvSpPr txBox="1"/>
            <p:nvPr/>
          </p:nvSpPr>
          <p:spPr>
            <a:xfrm>
              <a:off x="106158" y="3131094"/>
              <a:ext cx="10424796" cy="2031285"/>
            </a:xfrm>
            <a:prstGeom prst="rect">
              <a:avLst/>
            </a:prstGeom>
            <a:noFill/>
            <a:ln>
              <a:noFill/>
            </a:ln>
          </p:spPr>
          <p:txBody>
            <a:bodyPr spcFirstLastPara="1" wrap="square" lIns="91425" tIns="45700" rIns="91425" bIns="45700" anchor="t" anchorCtr="0">
              <a:spAutoFit/>
            </a:bodyPr>
            <a:lstStyle/>
            <a:p>
              <a:pPr marL="342900" indent="-342900" algn="just">
                <a:buSzPts val="1800"/>
                <a:buAutoNum type="arabicPeriod"/>
              </a:pPr>
              <a:r>
                <a:rPr lang="en-US" sz="1800" dirty="0">
                  <a:latin typeface="Arial" panose="020B0604020202020204" pitchFamily="34" charset="0"/>
                  <a:ea typeface="Calibri" panose="020F0502020204030204" pitchFamily="34" charset="0"/>
                </a:rPr>
                <a:t>Sparse approximation of the precision matrix for the wide-swath altimeter observations of the ocean surface is proposed. </a:t>
              </a:r>
            </a:p>
            <a:p>
              <a:pPr marL="342900" indent="-342900" algn="just">
                <a:buSzPts val="1800"/>
                <a:buAutoNum type="arabicPeriod"/>
              </a:pPr>
              <a:r>
                <a:rPr lang="en-US" sz="1800" dirty="0">
                  <a:latin typeface="Arial" panose="020B0604020202020204" pitchFamily="34" charset="0"/>
                  <a:ea typeface="Calibri" panose="020F0502020204030204" pitchFamily="34" charset="0"/>
                </a:rPr>
                <a:t>The method facilitates accuracy in removing errors from the data while keeping the computational efficiency of the data assimilation schemes involving wide-swath altimeter observations with spatially correlated errors. </a:t>
              </a:r>
            </a:p>
            <a:p>
              <a:pPr marL="342900" indent="-342900" algn="just">
                <a:buSzPts val="1800"/>
                <a:buAutoNum type="arabicPeriod"/>
              </a:pPr>
              <a:r>
                <a:rPr lang="en-US" sz="1800" dirty="0">
                  <a:latin typeface="Arial" panose="020B0604020202020204" pitchFamily="34" charset="0"/>
                  <a:ea typeface="Calibri" panose="020F0502020204030204" pitchFamily="34" charset="0"/>
                </a:rPr>
                <a:t>The proposed method is more efficient in calm seas, characterized by smaller contribution of uncorrelated errors into the overall error covariance.</a:t>
              </a:r>
            </a:p>
          </p:txBody>
        </p:sp>
        <p:sp>
          <p:nvSpPr>
            <p:cNvPr id="5" name="Rectangle 4">
              <a:extLst>
                <a:ext uri="{FF2B5EF4-FFF2-40B4-BE49-F238E27FC236}">
                  <a16:creationId xmlns:a16="http://schemas.microsoft.com/office/drawing/2014/main" id="{3AB60EB4-66BB-4539-9D50-CEB9781E637A}"/>
                </a:ext>
              </a:extLst>
            </p:cNvPr>
            <p:cNvSpPr/>
            <p:nvPr/>
          </p:nvSpPr>
          <p:spPr>
            <a:xfrm>
              <a:off x="114250" y="2664804"/>
              <a:ext cx="2494594" cy="553998"/>
            </a:xfrm>
            <a:prstGeom prst="rect">
              <a:avLst/>
            </a:prstGeom>
          </p:spPr>
          <p:txBody>
            <a:bodyPr wrap="none">
              <a:spAutoFit/>
            </a:bodyPr>
            <a:lstStyle/>
            <a:p>
              <a:pPr lvl="0">
                <a:buSzPts val="3000"/>
              </a:pPr>
              <a:r>
                <a:rPr lang="en-US" sz="3000" b="1" dirty="0">
                  <a:solidFill>
                    <a:srgbClr val="EA1D2D"/>
                  </a:solidFill>
                </a:rPr>
                <a:t>Conclusions</a:t>
              </a:r>
            </a:p>
          </p:txBody>
        </p:sp>
      </p:grpSp>
      <p:sp>
        <p:nvSpPr>
          <p:cNvPr id="8" name="Rectangle 7">
            <a:extLst>
              <a:ext uri="{FF2B5EF4-FFF2-40B4-BE49-F238E27FC236}">
                <a16:creationId xmlns:a16="http://schemas.microsoft.com/office/drawing/2014/main" id="{DCA2CE89-01D8-40F5-84D3-DD079FF1E91A}"/>
              </a:ext>
            </a:extLst>
          </p:cNvPr>
          <p:cNvSpPr/>
          <p:nvPr/>
        </p:nvSpPr>
        <p:spPr>
          <a:xfrm>
            <a:off x="256695" y="600012"/>
            <a:ext cx="10424795" cy="2031325"/>
          </a:xfrm>
          <a:prstGeom prst="rect">
            <a:avLst/>
          </a:prstGeom>
        </p:spPr>
        <p:txBody>
          <a:bodyPr wrap="square">
            <a:spAutoFit/>
          </a:bodyPr>
          <a:lstStyle/>
          <a:p>
            <a:pPr algn="just"/>
            <a:r>
              <a:rPr lang="en-US" sz="1800" dirty="0">
                <a:latin typeface="Arial" panose="020B0604020202020204" pitchFamily="34" charset="0"/>
                <a:ea typeface="Calibri" panose="020F0502020204030204" pitchFamily="34" charset="0"/>
              </a:rPr>
              <a:t>In this study, the contribution of the nadir altimeter and uncertainties in atmospheric water content  to the accuracy of SSH reconstruction were not considered. We anticipate that analyzing the relative magnitude of atmospheric errors in combination with their specific covariance structure in the JPL model may provide a guidance to the development of improved sparse approximations of the precision matrices and/or to numerically efficient algorithms for normalization of the SSH innovations. </a:t>
            </a:r>
            <a:r>
              <a:rPr lang="en-US" sz="1800" dirty="0">
                <a:latin typeface="+mn-lt"/>
              </a:rPr>
              <a:t>Solutions to this challenging problem could be obtained by the joint analysis of the </a:t>
            </a:r>
            <a:r>
              <a:rPr lang="en-US" sz="1800" i="1" dirty="0">
                <a:latin typeface="+mn-lt"/>
              </a:rPr>
              <a:t>real data </a:t>
            </a:r>
            <a:r>
              <a:rPr lang="en-US" sz="1800" dirty="0">
                <a:latin typeface="+mn-lt"/>
              </a:rPr>
              <a:t>from the SWOT mission and ensemble simulations of </a:t>
            </a:r>
            <a:r>
              <a:rPr lang="en-US" sz="1800" dirty="0" err="1">
                <a:latin typeface="+mn-lt"/>
              </a:rPr>
              <a:t>submesoscale</a:t>
            </a:r>
            <a:r>
              <a:rPr lang="en-US" sz="1800" dirty="0">
                <a:latin typeface="+mn-lt"/>
              </a:rPr>
              <a:t> SSH variability by numerical models.</a:t>
            </a:r>
            <a:endParaRPr lang="en-US" sz="1800" dirty="0">
              <a:latin typeface="+mn-lt"/>
              <a:ea typeface="Calibri" panose="020F0502020204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404</TotalTime>
  <Words>635</Words>
  <Application>Microsoft Office PowerPoint</Application>
  <PresentationFormat>Custom</PresentationFormat>
  <Paragraphs>37</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Arial</vt:lpstr>
      <vt:lpstr>Arial Black</vt:lpstr>
      <vt:lpstr>Office Theme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Tosca Ballerini</dc:creator>
  <cp:lastModifiedBy>Yaremchuk, Max CIV USN NRL DET SSC MS (USA)</cp:lastModifiedBy>
  <cp:revision>30</cp:revision>
  <dcterms:created xsi:type="dcterms:W3CDTF">2022-03-02T08:39:10Z</dcterms:created>
  <dcterms:modified xsi:type="dcterms:W3CDTF">2022-08-18T18:51:55Z</dcterms:modified>
</cp:coreProperties>
</file>